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58" r:id="rId10"/>
    <p:sldId id="259" r:id="rId11"/>
    <p:sldId id="260" r:id="rId12"/>
    <p:sldId id="261" r:id="rId13"/>
    <p:sldId id="262" r:id="rId14"/>
    <p:sldId id="264" r:id="rId15"/>
    <p:sldId id="265" r:id="rId16"/>
    <p:sldId id="266" r:id="rId17"/>
    <p:sldId id="268" r:id="rId18"/>
    <p:sldId id="269" r:id="rId19"/>
  </p:sldIdLst>
  <p:sldSz cx="9144000" cy="6858000" type="screen4x3"/>
  <p:notesSz cx="9926638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7A44A-C353-4DA0-8264-8C6AA08359F1}" type="datetimeFigureOut">
              <a:rPr lang="hu-HU" smtClean="0"/>
              <a:t>2016. 09. 07.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9597C-A185-471B-AD9B-FAE7254049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7F1C-BC7C-4EB9-8D52-63EE6C50CE5C}" type="datetimeFigureOut">
              <a:rPr lang="hu-HU" smtClean="0"/>
              <a:t>2016. 09. 07.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6B8AA-5026-4381-B20F-C6D6684B2A7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856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2112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2112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2112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211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2F0B-82BE-431D-BF59-4416B8AB11A1}" type="datetime1">
              <a:rPr lang="hu-HU" smtClean="0"/>
              <a:t>2016. 09. 07.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3493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400"/>
            </a:lvl1pPr>
            <a:lvl5pPr>
              <a:defRPr sz="160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5D17B-DE4B-4BA2-93F1-2FB4F509BCD8}" type="datetime1">
              <a:rPr lang="hu-HU" smtClean="0"/>
              <a:t>2016. 09. 07.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298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68760"/>
            <a:ext cx="2057400" cy="4857403"/>
          </a:xfrm>
        </p:spPr>
        <p:txBody>
          <a:bodyPr vert="eaVert"/>
          <a:lstStyle>
            <a:lvl1pPr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6019800" cy="4857403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hu-HU" sz="2400" smtClean="0"/>
            </a:lvl1pPr>
            <a:lvl2pPr>
              <a:defRPr lang="hu-HU" sz="2400" smtClean="0"/>
            </a:lvl2pPr>
            <a:lvl3pPr>
              <a:defRPr lang="hu-HU" sz="2000" smtClean="0"/>
            </a:lvl3pPr>
            <a:lvl4pPr>
              <a:defRPr lang="hu-HU" smtClean="0"/>
            </a:lvl4pPr>
            <a:lvl5pPr>
              <a:defRPr lang="hu-HU"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724-0BC2-4206-8CA2-DAF67ABF69C4}" type="datetime1">
              <a:rPr lang="hu-HU" smtClean="0"/>
              <a:t>2016. 09. 07.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488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94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hu-HU" sz="2000" smtClean="0">
                <a:solidFill>
                  <a:srgbClr val="0F5494"/>
                </a:solidFill>
              </a:defRPr>
            </a:lvl1pPr>
            <a:lvl2pPr>
              <a:defRPr lang="hu-HU" sz="1800" smtClean="0"/>
            </a:lvl2pPr>
            <a:lvl3pPr>
              <a:defRPr lang="hu-HU" sz="1600" smtClean="0"/>
            </a:lvl3pPr>
            <a:lvl4pPr>
              <a:defRPr lang="hu-HU" sz="1400" smtClean="0">
                <a:latin typeface="Arial" pitchFamily="34" charset="0"/>
              </a:defRPr>
            </a:lvl4pPr>
            <a:lvl5pPr>
              <a:defRPr lang="hu-HU" sz="1200">
                <a:latin typeface="Arial" pitchFamily="34" charset="0"/>
              </a:defRPr>
            </a:lvl5pPr>
          </a:lstStyle>
          <a:p>
            <a:pPr marL="0" lvl="0" eaLnBrk="0" fontAlgn="base" hangingPunct="0">
              <a:spcAft>
                <a:spcPct val="0"/>
              </a:spcAft>
              <a:buClr>
                <a:srgbClr val="0F5494"/>
              </a:buClr>
              <a:buSzPct val="120000"/>
            </a:pPr>
            <a:r>
              <a:rPr lang="hu-HU" dirty="0" smtClean="0"/>
              <a:t>Mintaszöveg szerkesztése</a:t>
            </a:r>
          </a:p>
          <a:p>
            <a:pPr marL="830263" lvl="1" indent="-293688" eaLnBrk="0" fontAlgn="base" hangingPunct="0">
              <a:spcAft>
                <a:spcPct val="0"/>
              </a:spcAft>
              <a:buClr>
                <a:srgbClr val="42A62A"/>
              </a:buClr>
              <a:buFont typeface="Symbol" pitchFamily="18" charset="2"/>
              <a:buChar char="-"/>
            </a:pPr>
            <a:r>
              <a:rPr lang="hu-HU" dirty="0" smtClean="0"/>
              <a:t>Második szint</a:t>
            </a:r>
          </a:p>
          <a:p>
            <a:pPr marL="1238250" lvl="2" eaLnBrk="0" fontAlgn="base" hangingPunct="0">
              <a:spcAft>
                <a:spcPct val="0"/>
              </a:spcAft>
              <a:buClr>
                <a:srgbClr val="0F5494"/>
              </a:buClr>
              <a:buFontTx/>
              <a:buChar char="-"/>
            </a:pPr>
            <a:r>
              <a:rPr lang="hu-HU" dirty="0" smtClean="0"/>
              <a:t>Harmadik szint</a:t>
            </a:r>
          </a:p>
          <a:p>
            <a:pPr lvl="3" eaLnBrk="0" fontAlgn="base" hangingPunct="0">
              <a:spcAft>
                <a:spcPct val="0"/>
              </a:spcAft>
            </a:pPr>
            <a:r>
              <a:rPr lang="hu-HU" dirty="0" smtClean="0"/>
              <a:t>Negyedik szint</a:t>
            </a:r>
          </a:p>
          <a:p>
            <a:pPr lvl="4" eaLnBrk="0" fontAlgn="base" hangingPunct="0">
              <a:spcAft>
                <a:spcPct val="0"/>
              </a:spcAft>
            </a:pPr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44E6-023D-403C-989C-77D104DEA12D}" type="datetime1">
              <a:rPr lang="hu-HU" smtClean="0"/>
              <a:t>2016. 09. 07.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44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1A9A-F985-48B9-B2C2-7A093D2C2882}" type="datetime1">
              <a:rPr lang="hu-HU" smtClean="0"/>
              <a:t>2016. 09. 07.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097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sz="1800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4445-180F-4196-AFC7-89EBF259B466}" type="datetime1">
              <a:rPr lang="hu-HU" smtClean="0"/>
              <a:t>2016. 09. 07.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162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780927"/>
            <a:ext cx="4040188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780927"/>
            <a:ext cx="4041775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9623-DD92-4B10-8738-01973C07F5FF}" type="datetime1">
              <a:rPr lang="hu-HU" smtClean="0"/>
              <a:t>2016. 09. 07.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069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6520-0BC5-4F14-968A-159B2E663592}" type="datetime1">
              <a:rPr lang="hu-HU" smtClean="0"/>
              <a:t>2016. 09. 07.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7025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6FF4-BDD7-438B-BA8D-5D7D8C0C2A7B}" type="datetime1">
              <a:rPr lang="hu-HU" smtClean="0"/>
              <a:t>2016. 09. 07.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0040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008313" cy="1080120"/>
          </a:xfrm>
        </p:spPr>
        <p:txBody>
          <a:bodyPr anchor="b"/>
          <a:lstStyle>
            <a:lvl1pPr algn="l"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lang="hu-H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0E42-BC64-405D-B45A-E8048A80BD3E}" type="datetime1">
              <a:rPr lang="hu-HU" smtClean="0"/>
              <a:t>2016. 09. 07.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7873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7E0D5-4AAD-4DFB-A79C-549F79599F87}" type="datetime1">
              <a:rPr lang="hu-HU" smtClean="0"/>
              <a:t>2016. 09. 07.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7051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113788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lvl="0" eaLnBrk="0" fontAlgn="base" hangingPunct="0">
              <a:spcAft>
                <a:spcPct val="0"/>
              </a:spcAft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420888"/>
            <a:ext cx="8229600" cy="37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E7553-8F27-4992-BCA5-3436DD68B397}" type="datetime1">
              <a:rPr lang="hu-HU" smtClean="0"/>
              <a:t>2016. 09. 07.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/>
              <a:t>‹#›</a:t>
            </a:fld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6" y="87339"/>
            <a:ext cx="1006440" cy="6773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065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hu-HU" sz="3600" b="1" kern="1200">
          <a:solidFill>
            <a:srgbClr val="0099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143000"/>
          </a:xfrm>
        </p:spPr>
        <p:txBody>
          <a:bodyPr>
            <a:noAutofit/>
          </a:bodyPr>
          <a:lstStyle/>
          <a:p>
            <a:r>
              <a:rPr lang="hu-HU" dirty="0" smtClean="0"/>
              <a:t>Tájékoztató a közeljövőben megjelenő</a:t>
            </a:r>
            <a:br>
              <a:rPr lang="hu-HU" dirty="0" smtClean="0"/>
            </a:br>
            <a:r>
              <a:rPr lang="hu-HU" dirty="0" smtClean="0"/>
              <a:t>vidékfejlesztési pályázati felhívásokról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1</a:t>
            </a:fld>
            <a:endParaRPr lang="hu-HU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755576" y="4509120"/>
            <a:ext cx="7632848" cy="199839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tx2"/>
                </a:solidFill>
              </a:rPr>
              <a:t>Miniszterelnökség</a:t>
            </a:r>
          </a:p>
          <a:p>
            <a:pPr algn="ctr"/>
            <a:r>
              <a:rPr lang="hu-HU" sz="2400" b="1" dirty="0" smtClean="0">
                <a:solidFill>
                  <a:schemeClr val="tx2"/>
                </a:solidFill>
              </a:rPr>
              <a:t>Agrár-vidékfejlesztéséért Felelős Államtitkárság</a:t>
            </a:r>
          </a:p>
          <a:p>
            <a:pPr algn="ctr"/>
            <a:endParaRPr lang="hu-HU" sz="2400" b="1" dirty="0" smtClean="0">
              <a:solidFill>
                <a:schemeClr val="tx2"/>
              </a:solidFill>
            </a:endParaRPr>
          </a:p>
          <a:p>
            <a:pPr algn="ctr"/>
            <a:r>
              <a:rPr lang="hu-HU" sz="2400" b="1" dirty="0" smtClean="0">
                <a:solidFill>
                  <a:schemeClr val="tx2"/>
                </a:solidFill>
              </a:rPr>
              <a:t>2016. szeptember 1.</a:t>
            </a:r>
          </a:p>
          <a:p>
            <a:pPr algn="ctr"/>
            <a:endParaRPr lang="hu-HU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838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/>
          <p:nvPr/>
        </p:nvSpPr>
        <p:spPr>
          <a:xfrm>
            <a:off x="0" y="764704"/>
            <a:ext cx="806489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 Vidékfejlesztési Program LEADER intézkedésének felépítése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601896" y="1415642"/>
            <a:ext cx="1814920" cy="4308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u-HU" sz="2200" b="1" dirty="0" smtClean="0">
                <a:latin typeface="Franklin Gothic Medium (Szövegtörzs)"/>
              </a:rPr>
              <a:t>19. LEADER</a:t>
            </a:r>
            <a:endParaRPr lang="hu-HU" sz="2200" b="1" dirty="0">
              <a:latin typeface="Franklin Gothic Medium (Szövegtörzs)"/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179512" y="1988840"/>
            <a:ext cx="2088232" cy="194421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2403736" y="2020344"/>
            <a:ext cx="2088232" cy="194421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4579472" y="1988838"/>
            <a:ext cx="2088232" cy="194421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6750868" y="2020344"/>
            <a:ext cx="2088232" cy="194421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507594" y="2360783"/>
            <a:ext cx="14029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latin typeface="Franklin Gothic Medium (Szövegtörzs)"/>
              </a:rPr>
              <a:t>19.1 </a:t>
            </a:r>
          </a:p>
          <a:p>
            <a:pPr algn="ctr"/>
            <a:r>
              <a:rPr lang="hu-HU" dirty="0" smtClean="0">
                <a:latin typeface="Franklin Gothic Medium (Szövegtörzs)"/>
              </a:rPr>
              <a:t>Előkészítés</a:t>
            </a:r>
          </a:p>
          <a:p>
            <a:pPr algn="ctr"/>
            <a:r>
              <a:rPr lang="hu-HU" dirty="0" smtClean="0">
                <a:latin typeface="Franklin Gothic Medium (Szövegtörzs)"/>
              </a:rPr>
              <a:t>(HFS)</a:t>
            </a:r>
          </a:p>
          <a:p>
            <a:pPr algn="ctr"/>
            <a:r>
              <a:rPr lang="hu-HU" b="1" dirty="0" smtClean="0">
                <a:latin typeface="Franklin Gothic Medium (Szövegtörzs)"/>
              </a:rPr>
              <a:t>0,96 Mrd Ft</a:t>
            </a:r>
            <a:endParaRPr lang="hu-HU" b="1" dirty="0">
              <a:latin typeface="Franklin Gothic Medium (Szövegtörzs)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682258" y="2360782"/>
            <a:ext cx="15311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latin typeface="Franklin Gothic Medium (Szövegtörzs)"/>
              </a:rPr>
              <a:t>19.2</a:t>
            </a:r>
          </a:p>
          <a:p>
            <a:pPr algn="ctr"/>
            <a:r>
              <a:rPr lang="hu-HU" dirty="0" smtClean="0">
                <a:latin typeface="Franklin Gothic Medium (Szövegtörzs)"/>
              </a:rPr>
              <a:t>Fejlesztési </a:t>
            </a:r>
          </a:p>
          <a:p>
            <a:pPr algn="ctr"/>
            <a:r>
              <a:rPr lang="hu-HU" dirty="0" smtClean="0">
                <a:latin typeface="Franklin Gothic Medium (Szövegtörzs)"/>
              </a:rPr>
              <a:t>források</a:t>
            </a:r>
          </a:p>
          <a:p>
            <a:pPr algn="ctr"/>
            <a:r>
              <a:rPr lang="hu-HU" b="1" dirty="0" smtClean="0">
                <a:latin typeface="Franklin Gothic Medium (Szövegtörzs)"/>
              </a:rPr>
              <a:t>47,67 Mrd Ft</a:t>
            </a:r>
            <a:endParaRPr lang="hu-HU" b="1" dirty="0">
              <a:latin typeface="Franklin Gothic Medium (Szövegtörzs)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4616039" y="2530787"/>
            <a:ext cx="20185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latin typeface="Franklin Gothic Medium (Szövegtörzs)"/>
              </a:rPr>
              <a:t>19.3</a:t>
            </a:r>
          </a:p>
          <a:p>
            <a:pPr algn="ctr"/>
            <a:r>
              <a:rPr lang="hu-HU" dirty="0" smtClean="0">
                <a:latin typeface="Franklin Gothic Medium (Szövegtörzs)"/>
              </a:rPr>
              <a:t>Együttműködések</a:t>
            </a:r>
          </a:p>
          <a:p>
            <a:pPr algn="ctr"/>
            <a:r>
              <a:rPr lang="hu-HU" b="1" dirty="0" smtClean="0">
                <a:latin typeface="Franklin Gothic Medium (Szövegtörzs)"/>
              </a:rPr>
              <a:t>1,92 Mrd Ft</a:t>
            </a:r>
            <a:endParaRPr lang="hu-HU" b="1" dirty="0">
              <a:latin typeface="Franklin Gothic Medium (Szövegtörzs)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093510" y="2360783"/>
            <a:ext cx="14029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latin typeface="Franklin Gothic Medium (Szövegtörzs)"/>
              </a:rPr>
              <a:t>19.4</a:t>
            </a:r>
          </a:p>
          <a:p>
            <a:pPr algn="ctr"/>
            <a:r>
              <a:rPr lang="hu-HU" dirty="0" smtClean="0">
                <a:latin typeface="Franklin Gothic Medium (Szövegtörzs)"/>
              </a:rPr>
              <a:t>Működési </a:t>
            </a:r>
          </a:p>
          <a:p>
            <a:pPr algn="ctr"/>
            <a:r>
              <a:rPr lang="hu-HU" dirty="0" smtClean="0">
                <a:latin typeface="Franklin Gothic Medium (Szövegtörzs)"/>
              </a:rPr>
              <a:t>források</a:t>
            </a:r>
          </a:p>
          <a:p>
            <a:pPr algn="ctr"/>
            <a:r>
              <a:rPr lang="hu-HU" b="1" dirty="0" smtClean="0">
                <a:latin typeface="Franklin Gothic Medium (Szövegtörzs)"/>
              </a:rPr>
              <a:t>8,92 Mrd Ft</a:t>
            </a:r>
            <a:endParaRPr lang="hu-HU" b="1" dirty="0">
              <a:latin typeface="Franklin Gothic Medium (Szövegtörzs)"/>
            </a:endParaRPr>
          </a:p>
        </p:txBody>
      </p:sp>
      <p:sp>
        <p:nvSpPr>
          <p:cNvPr id="15" name="Szalagnyíl felfelé 14"/>
          <p:cNvSpPr/>
          <p:nvPr/>
        </p:nvSpPr>
        <p:spPr>
          <a:xfrm>
            <a:off x="1070974" y="4045396"/>
            <a:ext cx="6876764" cy="1756792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4" name="Szalagnyíl felfelé 13"/>
          <p:cNvSpPr/>
          <p:nvPr/>
        </p:nvSpPr>
        <p:spPr>
          <a:xfrm>
            <a:off x="1070974" y="4077072"/>
            <a:ext cx="2579750" cy="1036712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64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zis 4"/>
          <p:cNvSpPr/>
          <p:nvPr/>
        </p:nvSpPr>
        <p:spPr>
          <a:xfrm>
            <a:off x="5772293" y="1268760"/>
            <a:ext cx="1656184" cy="102408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1836458" y="419472"/>
            <a:ext cx="466986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Franklin Gothic Medium (Szövegtörzs)"/>
              </a:rPr>
              <a:t>LEADER pályázatok 2014-2020</a:t>
            </a:r>
            <a:endParaRPr lang="hu-HU" sz="2400" b="1" dirty="0">
              <a:latin typeface="Franklin Gothic Medium (Szövegtörzs)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0" y="1077020"/>
            <a:ext cx="6732240" cy="430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2200" b="1" dirty="0" smtClean="0"/>
              <a:t>1. Helyi </a:t>
            </a:r>
            <a:r>
              <a:rPr lang="hu-HU" sz="2200" b="1" dirty="0"/>
              <a:t>Fejlesztési Stratégiák </a:t>
            </a:r>
            <a:r>
              <a:rPr lang="hu-HU" sz="2200" b="1" dirty="0" smtClean="0"/>
              <a:t>elkészítésének </a:t>
            </a:r>
            <a:r>
              <a:rPr lang="hu-HU" sz="2200" b="1" dirty="0"/>
              <a:t>támogatása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5892467" y="1507907"/>
            <a:ext cx="1415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latin typeface="Franklin Gothic Medium (Szövegtörzs)"/>
              </a:rPr>
              <a:t>Teljes keret:</a:t>
            </a:r>
          </a:p>
          <a:p>
            <a:pPr algn="ctr"/>
            <a:r>
              <a:rPr lang="hu-HU" b="1" dirty="0" smtClean="0">
                <a:latin typeface="Franklin Gothic Medium (Szövegtörzs)"/>
              </a:rPr>
              <a:t>0,96 Mrd Ft</a:t>
            </a:r>
            <a:endParaRPr lang="hu-HU" b="1" dirty="0">
              <a:latin typeface="Franklin Gothic Medium (Szövegtörzs)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475656" y="1586211"/>
            <a:ext cx="41764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b="1" u="sng" dirty="0">
                <a:latin typeface="Franklin Gothic Medium (Szövegtörzs)"/>
              </a:rPr>
              <a:t>Projektidőszak:</a:t>
            </a:r>
            <a:r>
              <a:rPr lang="hu-HU" sz="1600" b="1" dirty="0">
                <a:latin typeface="Franklin Gothic Medium (Szövegtörzs)"/>
              </a:rPr>
              <a:t> </a:t>
            </a:r>
            <a:r>
              <a:rPr lang="hu-HU" sz="1600" dirty="0">
                <a:latin typeface="Franklin Gothic Medium (Szövegtörzs)"/>
              </a:rPr>
              <a:t>2015.11.01 – 2016.06.10. </a:t>
            </a:r>
          </a:p>
        </p:txBody>
      </p:sp>
      <p:sp>
        <p:nvSpPr>
          <p:cNvPr id="8" name="Téglalap 7"/>
          <p:cNvSpPr/>
          <p:nvPr/>
        </p:nvSpPr>
        <p:spPr>
          <a:xfrm>
            <a:off x="4139952" y="2446437"/>
            <a:ext cx="4608736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Kedvezményezettek:</a:t>
            </a:r>
            <a:r>
              <a:rPr lang="hu-HU" sz="1600" dirty="0">
                <a:latin typeface="Franklin Gothic Medium (Szövegtörzs)"/>
              </a:rPr>
              <a:t> </a:t>
            </a:r>
            <a:endParaRPr lang="hu-HU" sz="1600" dirty="0" smtClean="0">
              <a:latin typeface="Franklin Gothic Medium (Szövegtörzs)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 smtClean="0">
                <a:latin typeface="Franklin Gothic Medium (Szövegtörzs)"/>
              </a:rPr>
              <a:t>előzetes </a:t>
            </a:r>
            <a:r>
              <a:rPr lang="hu-HU" sz="1400" dirty="0">
                <a:latin typeface="Franklin Gothic Medium (Szövegtörzs)"/>
              </a:rPr>
              <a:t>elismeréssel rendelkező Helyi Akciócsoportok</a:t>
            </a:r>
          </a:p>
        </p:txBody>
      </p:sp>
      <p:sp>
        <p:nvSpPr>
          <p:cNvPr id="9" name="Téglalap 8"/>
          <p:cNvSpPr/>
          <p:nvPr/>
        </p:nvSpPr>
        <p:spPr>
          <a:xfrm>
            <a:off x="0" y="2446437"/>
            <a:ext cx="4027561" cy="18466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Támogatási </a:t>
            </a:r>
            <a:r>
              <a:rPr lang="hu-HU" sz="1600" b="1" u="sng" dirty="0" smtClean="0">
                <a:latin typeface="Franklin Gothic Medium (Szövegtörzs)"/>
              </a:rPr>
              <a:t>forma:</a:t>
            </a:r>
          </a:p>
          <a:p>
            <a:r>
              <a:rPr lang="hu-HU" sz="1400" dirty="0" smtClean="0">
                <a:latin typeface="Franklin Gothic Medium (Szövegtörzs)"/>
              </a:rPr>
              <a:t>100</a:t>
            </a:r>
            <a:r>
              <a:rPr lang="hu-HU" sz="1400" dirty="0">
                <a:latin typeface="Franklin Gothic Medium (Szövegtörzs)"/>
              </a:rPr>
              <a:t>% vissza nem térítendő támogatás – egyösszegű átalány elszámolással két részletben (60-40%)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HFS tervezet benyújtása és elfogadása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Útmutatásoknak megfelelő, végleges HFS benyújtása és IH általi </a:t>
            </a:r>
            <a:r>
              <a:rPr lang="hu-HU" sz="1400" dirty="0" smtClean="0">
                <a:latin typeface="Franklin Gothic Medium (Szövegtörzs)"/>
              </a:rPr>
              <a:t>elfogadása</a:t>
            </a:r>
          </a:p>
          <a:p>
            <a:pPr marL="285750" indent="-285750">
              <a:buFont typeface="Arial" pitchFamily="34" charset="0"/>
              <a:buChar char="•"/>
            </a:pPr>
            <a:endParaRPr lang="hu-HU" sz="1400" dirty="0">
              <a:latin typeface="Franklin Gothic Medium (Szövegtörzs)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156844" y="3308791"/>
            <a:ext cx="4608736" cy="9843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Támogatási összeg:</a:t>
            </a:r>
          </a:p>
          <a:p>
            <a:r>
              <a:rPr lang="hu-HU" sz="1400" dirty="0">
                <a:latin typeface="Franklin Gothic Medium (Szövegtörzs)"/>
              </a:rPr>
              <a:t>Helyi Akciócsoport méretétől (lakosságszám, településszám) és fejlettségétől függően: </a:t>
            </a:r>
          </a:p>
          <a:p>
            <a:r>
              <a:rPr lang="hu-HU" sz="1400" dirty="0" smtClean="0">
                <a:latin typeface="Franklin Gothic Medium (Szövegtörzs)"/>
              </a:rPr>
              <a:t>7,2 </a:t>
            </a:r>
            <a:r>
              <a:rPr lang="hu-HU" sz="1400" dirty="0">
                <a:latin typeface="Franklin Gothic Medium (Szövegtörzs)"/>
              </a:rPr>
              <a:t>– 10,0 millió Ft</a:t>
            </a:r>
          </a:p>
        </p:txBody>
      </p:sp>
      <p:sp>
        <p:nvSpPr>
          <p:cNvPr id="12" name="Téglalap 11"/>
          <p:cNvSpPr/>
          <p:nvPr/>
        </p:nvSpPr>
        <p:spPr>
          <a:xfrm>
            <a:off x="-7888" y="4473694"/>
            <a:ext cx="8773468" cy="21236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Elszámolható költségek köre</a:t>
            </a:r>
            <a:r>
              <a:rPr lang="hu-HU" sz="1600" b="1" u="sng" dirty="0" smtClean="0">
                <a:latin typeface="Franklin Gothic Medium (Szövegtörzs)"/>
              </a:rPr>
              <a:t>:</a:t>
            </a:r>
          </a:p>
          <a:p>
            <a:pPr marL="742950" lvl="1" indent="-285750" algn="just">
              <a:spcBef>
                <a:spcPct val="20000"/>
              </a:spcBef>
              <a:buFont typeface="Courier New" pitchFamily="49" charset="0"/>
              <a:buChar char="o"/>
            </a:pPr>
            <a:r>
              <a:rPr lang="hu-HU" sz="1400" b="1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Adminisztrációs</a:t>
            </a:r>
            <a:r>
              <a:rPr lang="hu-HU" sz="1400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és igazgatási tevékenység</a:t>
            </a:r>
          </a:p>
          <a:p>
            <a:pPr marL="742950" lvl="1" indent="-285750" algn="just">
              <a:spcBef>
                <a:spcPct val="20000"/>
              </a:spcBef>
              <a:buFont typeface="Courier New" pitchFamily="49" charset="0"/>
              <a:buChar char="o"/>
            </a:pPr>
            <a:r>
              <a:rPr lang="hu-HU" sz="1400" b="1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Képzés</a:t>
            </a:r>
            <a:r>
              <a:rPr lang="hu-HU" sz="1400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szervezése, megtartása a helyiek számára</a:t>
            </a:r>
          </a:p>
          <a:p>
            <a:pPr marL="742950" lvl="1" indent="-285750" algn="just">
              <a:spcBef>
                <a:spcPct val="20000"/>
              </a:spcBef>
              <a:buFont typeface="Courier New" pitchFamily="49" charset="0"/>
              <a:buChar char="o"/>
            </a:pPr>
            <a:r>
              <a:rPr lang="hu-HU" sz="1400" dirty="0" err="1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HFS-t</a:t>
            </a:r>
            <a:r>
              <a:rPr lang="hu-HU" sz="1400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alátámasztó </a:t>
            </a:r>
            <a:r>
              <a:rPr lang="hu-HU" sz="1400" b="1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elemzések, tanulmányok </a:t>
            </a:r>
            <a:r>
              <a:rPr lang="hu-HU" sz="1400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készítése</a:t>
            </a:r>
          </a:p>
          <a:p>
            <a:pPr marL="742950" lvl="1" indent="-285750" algn="just">
              <a:spcBef>
                <a:spcPct val="20000"/>
              </a:spcBef>
              <a:buFont typeface="Courier New" pitchFamily="49" charset="0"/>
              <a:buChar char="o"/>
            </a:pPr>
            <a:r>
              <a:rPr lang="hu-HU" sz="1400" b="1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Konzultációs</a:t>
            </a:r>
            <a:r>
              <a:rPr lang="hu-HU" sz="1400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tevékenység, fórumok szervezése, lebonyolítása.</a:t>
            </a:r>
          </a:p>
          <a:p>
            <a:pPr lvl="0" algn="just">
              <a:spcBef>
                <a:spcPct val="20000"/>
              </a:spcBef>
            </a:pPr>
            <a:r>
              <a:rPr lang="hu-HU" sz="1400" b="1" dirty="0" smtClean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</a:t>
            </a:r>
            <a:r>
              <a:rPr lang="hu-HU" sz="1400" b="1" dirty="0">
                <a:solidFill>
                  <a:schemeClr val="bg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projekt költségvetésének terhére 2016. június 10-ig elszámolható, illetve a végleges HFS közgyűlés általi elfogadása utáni költségek nem számolhatók el!</a:t>
            </a:r>
          </a:p>
          <a:p>
            <a:endParaRPr lang="hu-HU" b="1" u="sng" dirty="0"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4068262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zis 3"/>
          <p:cNvSpPr/>
          <p:nvPr/>
        </p:nvSpPr>
        <p:spPr>
          <a:xfrm>
            <a:off x="3167844" y="858722"/>
            <a:ext cx="1800200" cy="100869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4199508" y="615876"/>
            <a:ext cx="4891186" cy="430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200" dirty="0">
                <a:solidFill>
                  <a:schemeClr val="bg1"/>
                </a:solidFill>
                <a:latin typeface="Franklin Gothic Medium (Szövegtörzs)"/>
              </a:rPr>
              <a:t>2. Működési és animációs költségek 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3360025" y="1062095"/>
            <a:ext cx="1415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latin typeface="Franklin Gothic Medium (Szövegtörzs)"/>
              </a:rPr>
              <a:t>Teljes keret:</a:t>
            </a:r>
          </a:p>
          <a:p>
            <a:pPr algn="ctr"/>
            <a:r>
              <a:rPr lang="hu-HU" b="1" dirty="0" smtClean="0">
                <a:latin typeface="Franklin Gothic Medium (Szövegtörzs)"/>
              </a:rPr>
              <a:t>8,92 Mrd Ft</a:t>
            </a:r>
            <a:endParaRPr lang="hu-HU" b="1" dirty="0">
              <a:latin typeface="Franklin Gothic Medium (Szövegtörzs)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5022750" y="1130763"/>
            <a:ext cx="40679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400" dirty="0" smtClean="0"/>
              <a:t>A Helyi </a:t>
            </a:r>
            <a:r>
              <a:rPr lang="hu-HU" sz="1400" dirty="0"/>
              <a:t>Fejlesztési </a:t>
            </a:r>
            <a:r>
              <a:rPr lang="hu-HU" sz="1400" dirty="0" smtClean="0"/>
              <a:t>Stratégiák elkészítésének támogatása </a:t>
            </a:r>
            <a:r>
              <a:rPr lang="hu-HU" sz="1400" dirty="0"/>
              <a:t>című </a:t>
            </a:r>
            <a:r>
              <a:rPr lang="hu-HU" sz="1400" dirty="0" smtClean="0"/>
              <a:t>pályázat </a:t>
            </a:r>
            <a:r>
              <a:rPr lang="hu-HU" sz="1400" b="1" dirty="0" smtClean="0"/>
              <a:t>kiegészítéseként </a:t>
            </a:r>
            <a:r>
              <a:rPr lang="hu-HU" sz="1400" b="1" dirty="0"/>
              <a:t>fog megjelenni, nem </a:t>
            </a:r>
            <a:r>
              <a:rPr lang="hu-HU" sz="1400" b="1" dirty="0" smtClean="0"/>
              <a:t>készül </a:t>
            </a:r>
            <a:r>
              <a:rPr lang="hu-HU" sz="1400" b="1" dirty="0"/>
              <a:t>külön felhívás. </a:t>
            </a:r>
          </a:p>
        </p:txBody>
      </p:sp>
      <p:sp>
        <p:nvSpPr>
          <p:cNvPr id="7" name="Téglalap 6"/>
          <p:cNvSpPr/>
          <p:nvPr/>
        </p:nvSpPr>
        <p:spPr>
          <a:xfrm>
            <a:off x="2341122" y="213658"/>
            <a:ext cx="4230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Projektidőszak:</a:t>
            </a:r>
            <a:r>
              <a:rPr lang="hu-HU" sz="1600" dirty="0">
                <a:latin typeface="Franklin Gothic Medium (Szövegtörzs)"/>
              </a:rPr>
              <a:t> 2016.06.10. – 2020.12.31. </a:t>
            </a:r>
          </a:p>
        </p:txBody>
      </p:sp>
      <p:sp>
        <p:nvSpPr>
          <p:cNvPr id="8" name="Téglalap 7"/>
          <p:cNvSpPr/>
          <p:nvPr/>
        </p:nvSpPr>
        <p:spPr>
          <a:xfrm>
            <a:off x="75338" y="1988840"/>
            <a:ext cx="4380892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Kedvezményezettek: </a:t>
            </a:r>
            <a:endParaRPr lang="hu-HU" sz="1600" b="1" u="sng" dirty="0" smtClean="0">
              <a:latin typeface="Franklin Gothic Medium (Szövegtörzs)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 smtClean="0">
                <a:latin typeface="Franklin Gothic Medium (Szövegtörzs)"/>
              </a:rPr>
              <a:t>IH </a:t>
            </a:r>
            <a:r>
              <a:rPr lang="hu-HU" sz="1400" dirty="0">
                <a:latin typeface="Franklin Gothic Medium (Szövegtörzs)"/>
              </a:rPr>
              <a:t>által elfogadott </a:t>
            </a:r>
            <a:r>
              <a:rPr lang="hu-HU" sz="1400" dirty="0" err="1">
                <a:latin typeface="Franklin Gothic Medium (Szövegtörzs)"/>
              </a:rPr>
              <a:t>HFS-t</a:t>
            </a:r>
            <a:r>
              <a:rPr lang="hu-HU" sz="1400" dirty="0">
                <a:latin typeface="Franklin Gothic Medium (Szövegtörzs)"/>
              </a:rPr>
              <a:t> elkészítő </a:t>
            </a:r>
            <a:r>
              <a:rPr lang="hu-HU" sz="1400" dirty="0" smtClean="0">
                <a:latin typeface="Franklin Gothic Medium (Szövegtörzs)"/>
              </a:rPr>
              <a:t>Helyi Akciócsoportok </a:t>
            </a:r>
            <a:endParaRPr lang="hu-HU" sz="1400" dirty="0">
              <a:latin typeface="Franklin Gothic Medium (Szövegtörzs)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75338" y="2804155"/>
            <a:ext cx="9015356" cy="984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Támogatási </a:t>
            </a:r>
            <a:r>
              <a:rPr lang="hu-HU" sz="1600" b="1" u="sng" dirty="0" smtClean="0">
                <a:latin typeface="Franklin Gothic Medium (Szövegtörzs)"/>
              </a:rPr>
              <a:t>forma: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 smtClean="0">
                <a:latin typeface="Franklin Gothic Medium (Szövegtörzs)"/>
              </a:rPr>
              <a:t>vissza </a:t>
            </a:r>
            <a:r>
              <a:rPr lang="hu-HU" sz="1400" dirty="0">
                <a:latin typeface="Franklin Gothic Medium (Szövegtörzs)"/>
              </a:rPr>
              <a:t>nem térítendő támogatás – </a:t>
            </a:r>
            <a:r>
              <a:rPr lang="hu-HU" sz="1400" dirty="0" err="1">
                <a:latin typeface="Franklin Gothic Medium (Szövegtörzs)"/>
              </a:rPr>
              <a:t>flat</a:t>
            </a:r>
            <a:r>
              <a:rPr lang="hu-HU" sz="1400" dirty="0">
                <a:latin typeface="Franklin Gothic Medium (Szövegtörzs)"/>
              </a:rPr>
              <a:t> </a:t>
            </a:r>
            <a:r>
              <a:rPr lang="hu-HU" sz="1400" dirty="0" err="1">
                <a:latin typeface="Franklin Gothic Medium (Szövegtörzs)"/>
              </a:rPr>
              <a:t>rate</a:t>
            </a:r>
            <a:r>
              <a:rPr lang="hu-HU" sz="1400" dirty="0">
                <a:latin typeface="Franklin Gothic Medium (Szövegtörzs)"/>
              </a:rPr>
              <a:t> módon elszámolva (15%)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Elszámolási időszakok várhatóan negyedévente, az elszámolási időszak alatt lineárisan, figyelembe véve a megalapozó időszakot.</a:t>
            </a:r>
          </a:p>
        </p:txBody>
      </p:sp>
      <p:sp>
        <p:nvSpPr>
          <p:cNvPr id="10" name="Téglalap 9"/>
          <p:cNvSpPr/>
          <p:nvPr/>
        </p:nvSpPr>
        <p:spPr>
          <a:xfrm>
            <a:off x="4536244" y="1988840"/>
            <a:ext cx="4554450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Támogatási összeg:</a:t>
            </a:r>
          </a:p>
          <a:p>
            <a:r>
              <a:rPr lang="hu-HU" sz="1400" dirty="0">
                <a:latin typeface="Franklin Gothic Medium (Szövegtörzs)"/>
              </a:rPr>
              <a:t>Helyi Akciócsoport méretétől </a:t>
            </a:r>
            <a:r>
              <a:rPr lang="hu-HU" sz="1400" dirty="0" smtClean="0">
                <a:latin typeface="Franklin Gothic Medium (Szövegtörzs)"/>
              </a:rPr>
              <a:t>és </a:t>
            </a:r>
            <a:r>
              <a:rPr lang="hu-HU" sz="1400" dirty="0">
                <a:latin typeface="Franklin Gothic Medium (Szövegtörzs)"/>
              </a:rPr>
              <a:t>fejlettségétől függően: </a:t>
            </a:r>
          </a:p>
          <a:p>
            <a:r>
              <a:rPr lang="hu-HU" sz="1400" dirty="0">
                <a:latin typeface="Franklin Gothic Medium (Szövegtörzs)"/>
              </a:rPr>
              <a:t>42 – 169 millió Ft</a:t>
            </a:r>
          </a:p>
        </p:txBody>
      </p:sp>
      <p:sp>
        <p:nvSpPr>
          <p:cNvPr id="11" name="Téglalap 10"/>
          <p:cNvSpPr/>
          <p:nvPr/>
        </p:nvSpPr>
        <p:spPr>
          <a:xfrm>
            <a:off x="75338" y="3861048"/>
            <a:ext cx="9015356" cy="2923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Ellátandó feladatok </a:t>
            </a:r>
            <a:r>
              <a:rPr lang="hu-HU" sz="1600" b="1" u="sng" dirty="0" smtClean="0">
                <a:latin typeface="Franklin Gothic Medium (Szövegtörzs)"/>
              </a:rPr>
              <a:t>köre: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 smtClean="0">
                <a:latin typeface="Franklin Gothic Medium (Szövegtörzs)"/>
              </a:rPr>
              <a:t>a </a:t>
            </a:r>
            <a:r>
              <a:rPr lang="hu-HU" sz="1400" dirty="0">
                <a:latin typeface="Franklin Gothic Medium (Szövegtörzs)"/>
              </a:rPr>
              <a:t>helyi szereplők fejlesztési és végrehajtási kapacitásainak kiépítése, beleértve projektirányítási képességeik fejlesztését </a:t>
            </a:r>
            <a:r>
              <a:rPr lang="hu-HU" sz="1400" dirty="0" smtClean="0">
                <a:latin typeface="Franklin Gothic Medium (Szövegtörzs)"/>
              </a:rPr>
              <a:t>is</a:t>
            </a:r>
            <a:endParaRPr lang="hu-HU" sz="1400" dirty="0">
              <a:latin typeface="Franklin Gothic Medium (Szövegtörzs)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pályázati felhívások vagy folyamatban lévő projektbenyújtási eljárás előkészítése és közzététele, beleértve a kiválasztási kritériumok meghatározását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támogatási kérelmek befogadása és </a:t>
            </a:r>
            <a:r>
              <a:rPr lang="hu-HU" sz="1400" dirty="0" smtClean="0">
                <a:latin typeface="Franklin Gothic Medium (Szövegtörzs)"/>
              </a:rPr>
              <a:t>értékelése</a:t>
            </a:r>
            <a:endParaRPr lang="hu-HU" sz="1400" dirty="0">
              <a:latin typeface="Franklin Gothic Medium (Szövegtörzs)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műveletek kiválasztása és a támogatás összegének rögzítése, továbbá – adott esetben – a jóváhagyás előtt a javaslatok benyújtása a felelős hatósághoz a támogathatóság végső ellenőrzése </a:t>
            </a:r>
            <a:r>
              <a:rPr lang="hu-HU" sz="1400" dirty="0" smtClean="0">
                <a:latin typeface="Franklin Gothic Medium (Szövegtörzs)"/>
              </a:rPr>
              <a:t>céljából</a:t>
            </a:r>
            <a:endParaRPr lang="hu-HU" sz="1400" dirty="0">
              <a:latin typeface="Franklin Gothic Medium (Szövegtörzs)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A HFS és a támogatott műveletek végrehajtásának </a:t>
            </a:r>
            <a:r>
              <a:rPr lang="hu-HU" sz="1400" dirty="0" err="1">
                <a:latin typeface="Franklin Gothic Medium (Szövegtörzs)"/>
              </a:rPr>
              <a:t>monitoringja</a:t>
            </a:r>
            <a:r>
              <a:rPr lang="hu-HU" sz="1400" dirty="0">
                <a:latin typeface="Franklin Gothic Medium (Szövegtörzs)"/>
              </a:rPr>
              <a:t>, és az adott stratégiához kapcsolódó egyedi értékelési tevékenységek </a:t>
            </a:r>
            <a:r>
              <a:rPr lang="hu-HU" sz="1400" dirty="0" smtClean="0">
                <a:latin typeface="Franklin Gothic Medium (Szövegtörzs)"/>
              </a:rPr>
              <a:t>végrehajtása</a:t>
            </a:r>
            <a:endParaRPr lang="hu-HU" sz="1400" dirty="0">
              <a:latin typeface="Franklin Gothic Medium (Szövegtörzs)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Iroda fenntartása – nyitva tartási kötelezettség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Munkaszervezet fenntartása, adminisztrációs tevékenységek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Honlap üzemeltetése, 2014-2020. arculati elemek és kommunikáció használata</a:t>
            </a:r>
          </a:p>
        </p:txBody>
      </p:sp>
    </p:spTree>
    <p:extLst>
      <p:ext uri="{BB962C8B-B14F-4D97-AF65-F5344CB8AC3E}">
        <p14:creationId xmlns:p14="http://schemas.microsoft.com/office/powerpoint/2010/main" val="1761771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zis 3"/>
          <p:cNvSpPr/>
          <p:nvPr/>
        </p:nvSpPr>
        <p:spPr>
          <a:xfrm>
            <a:off x="5220072" y="908139"/>
            <a:ext cx="1728192" cy="93668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0" y="620688"/>
            <a:ext cx="5706740" cy="430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2200" dirty="0" smtClean="0">
                <a:latin typeface="Franklin Gothic Medium (Szövegtörzs)"/>
              </a:rPr>
              <a:t>3. Helyi </a:t>
            </a:r>
            <a:r>
              <a:rPr lang="hu-HU" sz="2200" dirty="0">
                <a:latin typeface="Franklin Gothic Medium (Szövegtörzs)"/>
              </a:rPr>
              <a:t>Fejlesztési </a:t>
            </a:r>
            <a:r>
              <a:rPr lang="hu-HU" sz="2200" dirty="0" smtClean="0">
                <a:latin typeface="Franklin Gothic Medium (Szövegtörzs)"/>
              </a:rPr>
              <a:t>Stratégia megvalósítása</a:t>
            </a:r>
            <a:endParaRPr lang="hu-HU" sz="2200" dirty="0">
              <a:latin typeface="Franklin Gothic Medium (Szövegtörzs)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318574" y="1040913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latin typeface="Franklin Gothic Medium (Szövegtörzs)"/>
              </a:rPr>
              <a:t>Teljes keret:</a:t>
            </a:r>
          </a:p>
          <a:p>
            <a:pPr algn="ctr"/>
            <a:r>
              <a:rPr lang="hu-HU" b="1" dirty="0" smtClean="0">
                <a:latin typeface="Franklin Gothic Medium (Szövegtörzs)"/>
              </a:rPr>
              <a:t>47,67 Mrd Ft</a:t>
            </a:r>
            <a:endParaRPr lang="hu-HU" b="1" dirty="0">
              <a:latin typeface="Franklin Gothic Medium (Szövegtörzs)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2339752" y="257735"/>
            <a:ext cx="42130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Projektidőszak:</a:t>
            </a:r>
            <a:r>
              <a:rPr lang="hu-HU" sz="1600" b="1" dirty="0">
                <a:latin typeface="Franklin Gothic Medium (Szövegtörzs)"/>
              </a:rPr>
              <a:t> </a:t>
            </a:r>
            <a:r>
              <a:rPr lang="hu-HU" sz="1600" dirty="0">
                <a:latin typeface="Franklin Gothic Medium (Szövegtörzs)"/>
              </a:rPr>
              <a:t>2016.06.10. – 2020.12.31. </a:t>
            </a:r>
          </a:p>
        </p:txBody>
      </p:sp>
      <p:sp>
        <p:nvSpPr>
          <p:cNvPr id="7" name="Téglalap 6"/>
          <p:cNvSpPr/>
          <p:nvPr/>
        </p:nvSpPr>
        <p:spPr>
          <a:xfrm>
            <a:off x="2261364" y="3933056"/>
            <a:ext cx="4572000" cy="55399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Kedvezményezettek:</a:t>
            </a:r>
            <a:r>
              <a:rPr lang="hu-HU" sz="1600" b="1" dirty="0">
                <a:latin typeface="Franklin Gothic Medium (Szövegtörzs)"/>
              </a:rPr>
              <a:t> </a:t>
            </a:r>
            <a:endParaRPr lang="hu-HU" sz="1600" b="1" dirty="0" smtClean="0">
              <a:latin typeface="Franklin Gothic Medium (Szövegtörzs)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 smtClean="0">
                <a:latin typeface="Franklin Gothic Medium (Szövegtörzs)"/>
              </a:rPr>
              <a:t>a </a:t>
            </a:r>
            <a:r>
              <a:rPr lang="hu-HU" sz="1400" dirty="0" err="1">
                <a:latin typeface="Franklin Gothic Medium (Szövegtörzs)"/>
              </a:rPr>
              <a:t>HFS-ban</a:t>
            </a:r>
            <a:r>
              <a:rPr lang="hu-HU" sz="1400" dirty="0">
                <a:latin typeface="Franklin Gothic Medium (Szövegtörzs)"/>
              </a:rPr>
              <a:t> meghatározott </a:t>
            </a:r>
            <a:r>
              <a:rPr lang="hu-HU" sz="1400" dirty="0" err="1">
                <a:latin typeface="Franklin Gothic Medium (Szövegtörzs)"/>
              </a:rPr>
              <a:t>kedvezményezetti</a:t>
            </a:r>
            <a:r>
              <a:rPr lang="hu-HU" sz="1400" dirty="0">
                <a:latin typeface="Franklin Gothic Medium (Szövegtörzs)"/>
              </a:rPr>
              <a:t> kör</a:t>
            </a:r>
          </a:p>
        </p:txBody>
      </p:sp>
      <p:sp>
        <p:nvSpPr>
          <p:cNvPr id="8" name="Téglalap 7"/>
          <p:cNvSpPr/>
          <p:nvPr/>
        </p:nvSpPr>
        <p:spPr>
          <a:xfrm>
            <a:off x="0" y="4725144"/>
            <a:ext cx="4572000" cy="12003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Támogatási forma:</a:t>
            </a:r>
            <a:r>
              <a:rPr lang="hu-HU" sz="1400" dirty="0">
                <a:latin typeface="Franklin Gothic Medium (Szövegtörzs)"/>
              </a:rPr>
              <a:t> </a:t>
            </a:r>
            <a:endParaRPr lang="hu-HU" sz="1400" dirty="0" smtClean="0">
              <a:latin typeface="Franklin Gothic Medium (Szövegtörzs)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 smtClean="0">
                <a:latin typeface="Franklin Gothic Medium (Szövegtörzs)"/>
              </a:rPr>
              <a:t>a </a:t>
            </a:r>
            <a:r>
              <a:rPr lang="hu-HU" sz="1400" dirty="0" err="1">
                <a:latin typeface="Franklin Gothic Medium (Szövegtörzs)"/>
              </a:rPr>
              <a:t>HFS-ban</a:t>
            </a:r>
            <a:r>
              <a:rPr lang="hu-HU" sz="1400" dirty="0">
                <a:latin typeface="Franklin Gothic Medium (Szövegtörzs)"/>
              </a:rPr>
              <a:t> meghatározott támogatási forma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Pályáztatási időszakok a </a:t>
            </a:r>
            <a:r>
              <a:rPr lang="hu-HU" sz="1400" dirty="0" err="1" smtClean="0">
                <a:latin typeface="Franklin Gothic Medium (Szövegtörzs)"/>
              </a:rPr>
              <a:t>HFS-ban</a:t>
            </a:r>
            <a:r>
              <a:rPr lang="hu-HU" sz="1400" dirty="0" smtClean="0">
                <a:latin typeface="Franklin Gothic Medium (Szövegtörzs)"/>
              </a:rPr>
              <a:t> </a:t>
            </a:r>
            <a:r>
              <a:rPr lang="hu-HU" sz="1400" dirty="0">
                <a:latin typeface="Franklin Gothic Medium (Szövegtörzs)"/>
              </a:rPr>
              <a:t>meghatározott módon, amelyet véglegesít az Irányító Hatósággal kötött Együttműködési Megállapodás.</a:t>
            </a:r>
          </a:p>
        </p:txBody>
      </p:sp>
      <p:sp>
        <p:nvSpPr>
          <p:cNvPr id="9" name="Téglalap 8"/>
          <p:cNvSpPr/>
          <p:nvPr/>
        </p:nvSpPr>
        <p:spPr>
          <a:xfrm>
            <a:off x="4660900" y="4725143"/>
            <a:ext cx="4483100" cy="12003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Támogatási összeg: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Helyi Akciócsoport méretétől (lakosságszám, településszám) és fejlettségétől függően, a HACS rendelkezésére álló fejlesztési keret:</a:t>
            </a:r>
          </a:p>
          <a:p>
            <a:r>
              <a:rPr lang="hu-HU" sz="1400" dirty="0">
                <a:latin typeface="Franklin Gothic Medium (Szövegtörzs)"/>
              </a:rPr>
              <a:t>242 – 960 millió </a:t>
            </a:r>
            <a:r>
              <a:rPr lang="hu-HU" sz="1400" dirty="0" smtClean="0">
                <a:latin typeface="Franklin Gothic Medium (Szövegtörzs)"/>
              </a:rPr>
              <a:t>Ft</a:t>
            </a:r>
            <a:endParaRPr lang="hu-HU" sz="1400" dirty="0">
              <a:latin typeface="Franklin Gothic Medium (Szövegtörzs)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58232" y="2060848"/>
            <a:ext cx="8978264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1600" b="1" u="sng" dirty="0">
                <a:latin typeface="Franklin Gothic Medium (Szövegtörzs)"/>
              </a:rPr>
              <a:t>Célok: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a gazdasági aktivitás mikro-szintjének fenntartása (helyi termékek és szolgáltatások);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a lakosság humán közszolgáltatásokhoz való hozzájutásának, illetve azok elérésének előmozdítása;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a térség, mint vállalkozási tér, lakóhely és turisztikai vonzóképességének erősítése;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a helyi közösségek tagjai egyéni aktivitásának, felelősségvállalásának és együttműködési készségeinek erősítése;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u-HU" sz="1400" dirty="0">
                <a:latin typeface="Franklin Gothic Medium (Szövegtörzs)"/>
              </a:rPr>
              <a:t>a többi VP intézkedéssel, illetve más OP intézkedésekkel nem átfedésben, hanem azokkal összhangban.</a:t>
            </a:r>
          </a:p>
        </p:txBody>
      </p:sp>
    </p:spTree>
    <p:extLst>
      <p:ext uri="{BB962C8B-B14F-4D97-AF65-F5344CB8AC3E}">
        <p14:creationId xmlns:p14="http://schemas.microsoft.com/office/powerpoint/2010/main" val="3773293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2"/>
          <p:cNvSpPr/>
          <p:nvPr/>
        </p:nvSpPr>
        <p:spPr>
          <a:xfrm>
            <a:off x="251640" y="2133000"/>
            <a:ext cx="8639640" cy="424692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hu-HU" dirty="0" smtClean="0"/>
          </a:p>
        </p:txBody>
      </p:sp>
      <p:sp>
        <p:nvSpPr>
          <p:cNvPr id="4" name="CustomShape 2"/>
          <p:cNvSpPr/>
          <p:nvPr/>
        </p:nvSpPr>
        <p:spPr>
          <a:xfrm>
            <a:off x="251640" y="908720"/>
            <a:ext cx="9144000" cy="1152129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hu-HU" sz="2000" b="1" dirty="0" smtClean="0">
              <a:solidFill>
                <a:srgbClr val="0F549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0"/>
              </a:spcBef>
            </a:pPr>
            <a:r>
              <a:rPr lang="hu-HU" sz="3200" b="1" dirty="0" smtClean="0">
                <a:solidFill>
                  <a:srgbClr val="009999"/>
                </a:solidFill>
                <a:latin typeface="+mj-lt"/>
                <a:ea typeface="+mj-ea"/>
                <a:cs typeface="+mj-cs"/>
              </a:rPr>
              <a:t>LEADER </a:t>
            </a:r>
            <a:r>
              <a:rPr lang="hu-HU" sz="3200" b="1" dirty="0">
                <a:solidFill>
                  <a:srgbClr val="009999"/>
                </a:solidFill>
                <a:latin typeface="+mj-lt"/>
                <a:ea typeface="+mj-ea"/>
                <a:cs typeface="+mj-cs"/>
              </a:rPr>
              <a:t>- Helyi Akciócsoportok együttműködési tevékenységeinek előkészítése és </a:t>
            </a:r>
            <a:r>
              <a:rPr lang="hu-HU" sz="3200" b="1" dirty="0" smtClean="0">
                <a:solidFill>
                  <a:srgbClr val="009999"/>
                </a:solidFill>
                <a:latin typeface="+mj-lt"/>
                <a:ea typeface="+mj-ea"/>
                <a:cs typeface="+mj-cs"/>
              </a:rPr>
              <a:t>megvalósítása</a:t>
            </a:r>
            <a:endParaRPr lang="hu-HU" sz="3200" b="1" dirty="0">
              <a:solidFill>
                <a:srgbClr val="0099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19.3.1.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755576" y="2852936"/>
            <a:ext cx="5256584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>
              <a:solidFill>
                <a:schemeClr val="accent6">
                  <a:lumMod val="7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r>
              <a:rPr lang="hu-HU" sz="1900" b="1" dirty="0">
                <a:solidFill>
                  <a:srgbClr val="0F5494"/>
                </a:solidFill>
              </a:rPr>
              <a:t>1. </a:t>
            </a:r>
            <a:r>
              <a:rPr lang="hu-HU" sz="1900" b="1" dirty="0" smtClean="0">
                <a:solidFill>
                  <a:srgbClr val="0F5494"/>
                </a:solidFill>
              </a:rPr>
              <a:t>célterület:</a:t>
            </a:r>
            <a:endParaRPr lang="hu-HU" sz="1900" b="1" dirty="0">
              <a:solidFill>
                <a:srgbClr val="0F5494"/>
              </a:solidFill>
            </a:endParaRPr>
          </a:p>
          <a:p>
            <a:pPr lvl="0"/>
            <a:r>
              <a:rPr lang="hu-HU" sz="1900" dirty="0">
                <a:solidFill>
                  <a:srgbClr val="0F5494"/>
                </a:solidFill>
              </a:rPr>
              <a:t> - Térségek közötti együttműködések </a:t>
            </a:r>
          </a:p>
          <a:p>
            <a:endParaRPr lang="hu-HU" sz="1900" dirty="0">
              <a:solidFill>
                <a:srgbClr val="0F5494"/>
              </a:solidFill>
            </a:endParaRPr>
          </a:p>
          <a:p>
            <a:r>
              <a:rPr lang="hu-HU" sz="1900" b="1" dirty="0">
                <a:solidFill>
                  <a:srgbClr val="0F5494"/>
                </a:solidFill>
              </a:rPr>
              <a:t>2. </a:t>
            </a:r>
            <a:r>
              <a:rPr lang="hu-HU" sz="1900" b="1" dirty="0" smtClean="0">
                <a:solidFill>
                  <a:srgbClr val="0F5494"/>
                </a:solidFill>
              </a:rPr>
              <a:t>célterület:</a:t>
            </a:r>
            <a:endParaRPr lang="hu-HU" sz="1900" b="1" dirty="0">
              <a:solidFill>
                <a:srgbClr val="0F5494"/>
              </a:solidFill>
            </a:endParaRPr>
          </a:p>
          <a:p>
            <a:pPr algn="just">
              <a:buFontTx/>
              <a:buChar char="-"/>
            </a:pPr>
            <a:r>
              <a:rPr lang="hu-HU" sz="1900" dirty="0">
                <a:solidFill>
                  <a:srgbClr val="0F5494"/>
                </a:solidFill>
              </a:rPr>
              <a:t> Nemzetközi együttműködések</a:t>
            </a:r>
          </a:p>
        </p:txBody>
      </p:sp>
    </p:spTree>
    <p:extLst>
      <p:ext uri="{BB962C8B-B14F-4D97-AF65-F5344CB8AC3E}">
        <p14:creationId xmlns:p14="http://schemas.microsoft.com/office/powerpoint/2010/main" val="24249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0" y="764705"/>
            <a:ext cx="8985176" cy="1143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r"/>
            <a:r>
              <a:rPr lang="hu-HU" sz="2400" b="1" dirty="0" smtClean="0">
                <a:solidFill>
                  <a:srgbClr val="002060"/>
                </a:solidFill>
              </a:rPr>
              <a:t>            </a:t>
            </a:r>
          </a:p>
          <a:p>
            <a:pPr algn="r"/>
            <a:r>
              <a:rPr lang="hu-HU" sz="3000" b="1" dirty="0">
                <a:solidFill>
                  <a:srgbClr val="009999"/>
                </a:solidFill>
                <a:latin typeface="+mj-lt"/>
                <a:ea typeface="+mj-ea"/>
                <a:cs typeface="+mj-cs"/>
              </a:rPr>
              <a:t>Térségek közötti és nemzetközi együttműködési projektek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755576" y="1907705"/>
            <a:ext cx="813690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u="sng" dirty="0">
                <a:solidFill>
                  <a:srgbClr val="002060"/>
                </a:solidFill>
              </a:rPr>
              <a:t>Kedvezményezettek köre</a:t>
            </a:r>
            <a:r>
              <a:rPr lang="hu-HU" sz="2000" b="1" u="sng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000" b="1" dirty="0" smtClean="0">
                <a:solidFill>
                  <a:srgbClr val="002060"/>
                </a:solidFill>
              </a:rPr>
              <a:t>IH </a:t>
            </a:r>
            <a:r>
              <a:rPr lang="hu-HU" sz="2000" b="1" dirty="0">
                <a:solidFill>
                  <a:srgbClr val="002060"/>
                </a:solidFill>
              </a:rPr>
              <a:t>által elismert </a:t>
            </a:r>
            <a:r>
              <a:rPr lang="hu-HU" sz="2000" b="1" dirty="0" err="1" smtClean="0">
                <a:solidFill>
                  <a:srgbClr val="002060"/>
                </a:solidFill>
              </a:rPr>
              <a:t>HACS-ok</a:t>
            </a:r>
            <a:endParaRPr lang="hu-HU" sz="2000" u="sng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2060"/>
                </a:solidFill>
              </a:rPr>
              <a:t> vidéki </a:t>
            </a:r>
            <a:r>
              <a:rPr lang="hu-HU" sz="2000" dirty="0">
                <a:solidFill>
                  <a:srgbClr val="002060"/>
                </a:solidFill>
              </a:rPr>
              <a:t>térségben működő </a:t>
            </a:r>
            <a:r>
              <a:rPr lang="hu-HU" sz="2000" b="1" dirty="0">
                <a:solidFill>
                  <a:srgbClr val="002060"/>
                </a:solidFill>
              </a:rPr>
              <a:t>mikro- és kisvállalkozás</a:t>
            </a:r>
            <a:r>
              <a:rPr lang="hu-HU" sz="2000" dirty="0">
                <a:solidFill>
                  <a:srgbClr val="002060"/>
                </a:solidFill>
              </a:rPr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2060"/>
                </a:solidFill>
              </a:rPr>
              <a:t> a </a:t>
            </a:r>
            <a:r>
              <a:rPr lang="hu-HU" sz="2000" dirty="0">
                <a:solidFill>
                  <a:srgbClr val="002060"/>
                </a:solidFill>
              </a:rPr>
              <a:t>HFS megvalósításában partner </a:t>
            </a:r>
            <a:r>
              <a:rPr lang="hu-HU" sz="2000" b="1" dirty="0">
                <a:solidFill>
                  <a:srgbClr val="002060"/>
                </a:solidFill>
              </a:rPr>
              <a:t>közjogi és magánjogi szervezet</a:t>
            </a:r>
            <a:r>
              <a:rPr lang="hu-HU" sz="2000" dirty="0">
                <a:solidFill>
                  <a:srgbClr val="002060"/>
                </a:solidFill>
              </a:rPr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2060"/>
                </a:solidFill>
              </a:rPr>
              <a:t> a </a:t>
            </a:r>
            <a:r>
              <a:rPr lang="hu-HU" sz="2000" dirty="0">
                <a:solidFill>
                  <a:srgbClr val="002060"/>
                </a:solidFill>
              </a:rPr>
              <a:t>HFS megvalósításában partner </a:t>
            </a:r>
            <a:r>
              <a:rPr lang="hu-HU" sz="2000" b="1" dirty="0">
                <a:solidFill>
                  <a:srgbClr val="002060"/>
                </a:solidFill>
              </a:rPr>
              <a:t>magánszemély</a:t>
            </a:r>
            <a:r>
              <a:rPr lang="hu-HU" sz="2000" dirty="0">
                <a:solidFill>
                  <a:srgbClr val="002060"/>
                </a:solidFill>
              </a:rPr>
              <a:t>;</a:t>
            </a:r>
          </a:p>
          <a:p>
            <a:pPr algn="just">
              <a:buFont typeface="Wingdings" pitchFamily="2" charset="2"/>
              <a:buChar char="§"/>
            </a:pPr>
            <a:endParaRPr lang="hu-HU" sz="2000" b="1" dirty="0">
              <a:solidFill>
                <a:srgbClr val="002060"/>
              </a:solidFill>
            </a:endParaRPr>
          </a:p>
          <a:p>
            <a:pPr algn="just"/>
            <a:r>
              <a:rPr lang="hu-HU" sz="2000" b="1" u="sng" dirty="0">
                <a:solidFill>
                  <a:srgbClr val="002060"/>
                </a:solidFill>
              </a:rPr>
              <a:t>Támogatás formája és mértéke: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000" b="1" dirty="0" smtClean="0">
                <a:solidFill>
                  <a:srgbClr val="002060"/>
                </a:solidFill>
              </a:rPr>
              <a:t> Vissza </a:t>
            </a:r>
            <a:r>
              <a:rPr lang="hu-HU" sz="2000" b="1" dirty="0">
                <a:solidFill>
                  <a:srgbClr val="002060"/>
                </a:solidFill>
              </a:rPr>
              <a:t>nem térítendő</a:t>
            </a:r>
            <a:r>
              <a:rPr lang="hu-HU" sz="2000" dirty="0">
                <a:solidFill>
                  <a:srgbClr val="002060"/>
                </a:solidFill>
              </a:rPr>
              <a:t> támogatás.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000" b="1" dirty="0" smtClean="0">
                <a:solidFill>
                  <a:srgbClr val="002060"/>
                </a:solidFill>
              </a:rPr>
              <a:t> Előleg</a:t>
            </a:r>
            <a:r>
              <a:rPr lang="hu-HU" sz="2000" dirty="0" smtClean="0">
                <a:solidFill>
                  <a:srgbClr val="002060"/>
                </a:solidFill>
              </a:rPr>
              <a:t> </a:t>
            </a:r>
            <a:r>
              <a:rPr lang="hu-HU" sz="2000" dirty="0">
                <a:solidFill>
                  <a:srgbClr val="002060"/>
                </a:solidFill>
              </a:rPr>
              <a:t>igénybe vehető a beruházásokhoz (</a:t>
            </a:r>
            <a:r>
              <a:rPr lang="hu-HU" sz="2000" dirty="0" err="1">
                <a:solidFill>
                  <a:srgbClr val="002060"/>
                </a:solidFill>
              </a:rPr>
              <a:t>max</a:t>
            </a:r>
            <a:r>
              <a:rPr lang="hu-HU" sz="2000" dirty="0">
                <a:solidFill>
                  <a:srgbClr val="002060"/>
                </a:solidFill>
              </a:rPr>
              <a:t>. 50</a:t>
            </a:r>
            <a:r>
              <a:rPr lang="hu-HU" sz="2000" dirty="0" smtClean="0">
                <a:solidFill>
                  <a:srgbClr val="002060"/>
                </a:solidFill>
              </a:rPr>
              <a:t>% - 1305/2013/EU </a:t>
            </a:r>
            <a:r>
              <a:rPr lang="hu-HU" sz="2000" dirty="0">
                <a:solidFill>
                  <a:srgbClr val="002060"/>
                </a:solidFill>
              </a:rPr>
              <a:t>rendelet 45. cikk 4. pont alapján </a:t>
            </a:r>
            <a:r>
              <a:rPr lang="hu-HU" sz="2000" dirty="0" smtClean="0">
                <a:solidFill>
                  <a:srgbClr val="002060"/>
                </a:solidFill>
              </a:rPr>
              <a:t>).</a:t>
            </a:r>
            <a:endParaRPr lang="hu-HU" sz="2000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2060"/>
                </a:solidFill>
              </a:rPr>
              <a:t> A </a:t>
            </a:r>
            <a:r>
              <a:rPr lang="hu-HU" sz="2000" dirty="0">
                <a:solidFill>
                  <a:srgbClr val="002060"/>
                </a:solidFill>
              </a:rPr>
              <a:t>pályázatok benyújtása </a:t>
            </a:r>
            <a:r>
              <a:rPr lang="hu-HU" sz="2000" b="1" dirty="0">
                <a:solidFill>
                  <a:srgbClr val="002060"/>
                </a:solidFill>
              </a:rPr>
              <a:t>folyamatosan nyitva álló pályázati rendszer</a:t>
            </a:r>
            <a:r>
              <a:rPr lang="hu-HU" sz="2000" dirty="0">
                <a:solidFill>
                  <a:srgbClr val="002060"/>
                </a:solidFill>
              </a:rPr>
              <a:t>ben (IH értékel</a:t>
            </a:r>
            <a:r>
              <a:rPr lang="hu-HU" sz="2000" dirty="0" smtClean="0">
                <a:solidFill>
                  <a:srgbClr val="002060"/>
                </a:solidFill>
              </a:rPr>
              <a:t>).</a:t>
            </a:r>
            <a:endParaRPr lang="hu-HU" sz="2000" b="1" dirty="0">
              <a:ea typeface="MS Mincho"/>
              <a:cs typeface="Times New Roman"/>
            </a:endParaRPr>
          </a:p>
          <a:p>
            <a:pPr marL="285750" indent="-285750">
              <a:lnSpc>
                <a:spcPct val="115000"/>
              </a:lnSpc>
              <a:buFont typeface="Wingdings" pitchFamily="2" charset="2"/>
              <a:buChar char="§"/>
            </a:pPr>
            <a:r>
              <a:rPr lang="hu-HU" sz="2000" b="1" dirty="0">
                <a:solidFill>
                  <a:srgbClr val="002060"/>
                </a:solidFill>
                <a:ea typeface="MS Mincho"/>
                <a:cs typeface="Times New Roman"/>
              </a:rPr>
              <a:t>A pályázati felhívás tervezett keretösszege: 1,92 Mrd </a:t>
            </a:r>
            <a:r>
              <a:rPr lang="hu-HU" sz="2000" b="1" dirty="0" smtClean="0">
                <a:solidFill>
                  <a:srgbClr val="002060"/>
                </a:solidFill>
                <a:ea typeface="MS Mincho"/>
                <a:cs typeface="Times New Roman"/>
              </a:rPr>
              <a:t>Ft</a:t>
            </a:r>
            <a:endParaRPr lang="hu-HU" sz="2000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u-HU" sz="2000" dirty="0">
                <a:solidFill>
                  <a:schemeClr val="accent6">
                    <a:lumMod val="75000"/>
                  </a:schemeClr>
                </a:solidFill>
              </a:rPr>
              <a:t>Max. </a:t>
            </a:r>
            <a:r>
              <a:rPr lang="hu-HU" sz="2000" b="1" dirty="0">
                <a:solidFill>
                  <a:schemeClr val="accent6">
                    <a:lumMod val="75000"/>
                  </a:schemeClr>
                </a:solidFill>
              </a:rPr>
              <a:t>65 000 € / projekt </a:t>
            </a:r>
            <a:r>
              <a:rPr lang="hu-HU" sz="2000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hu-HU" sz="2000" dirty="0" err="1">
                <a:solidFill>
                  <a:schemeClr val="accent6">
                    <a:lumMod val="75000"/>
                  </a:schemeClr>
                </a:solidFill>
              </a:rPr>
              <a:t>HACS-onként</a:t>
            </a:r>
            <a:r>
              <a:rPr lang="hu-HU" sz="2000" dirty="0">
                <a:solidFill>
                  <a:schemeClr val="accent6">
                    <a:lumMod val="75000"/>
                  </a:schemeClr>
                </a:solidFill>
              </a:rPr>
              <a:t> meghatározott pénzügyi keret</a:t>
            </a:r>
            <a:r>
              <a:rPr lang="hu-HU" sz="20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algn="just">
              <a:buFont typeface="Wingdings" pitchFamily="2" charset="2"/>
              <a:buChar char="§"/>
            </a:pPr>
            <a:endParaRPr lang="hu-HU" sz="2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hu-HU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19.3.1.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1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395536" y="260648"/>
            <a:ext cx="8496944" cy="1152128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hu-HU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endParaRPr lang="hu-H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hu-HU" sz="2800" b="1" dirty="0">
                <a:solidFill>
                  <a:srgbClr val="009999"/>
                </a:solidFill>
                <a:latin typeface="+mj-lt"/>
                <a:ea typeface="+mj-ea"/>
                <a:cs typeface="+mj-cs"/>
              </a:rPr>
              <a:t>A tervezett támogatások céljai</a:t>
            </a:r>
          </a:p>
          <a:p>
            <a:pPr algn="ctr"/>
            <a:endParaRPr lang="hu-HU" sz="2400" b="1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endParaRPr sz="3200" dirty="0"/>
          </a:p>
        </p:txBody>
      </p:sp>
      <p:sp>
        <p:nvSpPr>
          <p:cNvPr id="3" name="Téglalap 2"/>
          <p:cNvSpPr/>
          <p:nvPr/>
        </p:nvSpPr>
        <p:spPr>
          <a:xfrm>
            <a:off x="251520" y="1412776"/>
            <a:ext cx="828092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hu-HU" sz="2800" b="1" dirty="0">
              <a:solidFill>
                <a:srgbClr val="009999"/>
              </a:solidFill>
              <a:latin typeface="+mj-lt"/>
              <a:ea typeface="+mj-ea"/>
              <a:cs typeface="+mj-cs"/>
            </a:endParaRPr>
          </a:p>
          <a:p>
            <a:pPr algn="just">
              <a:spcAft>
                <a:spcPts val="600"/>
              </a:spcAft>
            </a:pPr>
            <a:endParaRPr lang="hu-HU" dirty="0">
              <a:solidFill>
                <a:srgbClr val="002060"/>
              </a:solidFill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000" dirty="0" smtClean="0">
                <a:solidFill>
                  <a:srgbClr val="002060"/>
                </a:solidFill>
              </a:rPr>
              <a:t>közvetlen </a:t>
            </a:r>
            <a:r>
              <a:rPr lang="hu-HU" sz="2000" dirty="0">
                <a:solidFill>
                  <a:srgbClr val="002060"/>
                </a:solidFill>
              </a:rPr>
              <a:t>gazdálkodási együttműködési lehetőségek távolabbi térségek szereplőivel való kibővítése</a:t>
            </a:r>
            <a:r>
              <a:rPr lang="hu-HU" sz="2000" dirty="0" smtClean="0">
                <a:solidFill>
                  <a:srgbClr val="002060"/>
                </a:solidFill>
              </a:rPr>
              <a:t>;</a:t>
            </a:r>
            <a:endParaRPr lang="hu-HU" sz="2000" dirty="0">
              <a:solidFill>
                <a:srgbClr val="002060"/>
              </a:solidFill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000" dirty="0" smtClean="0">
                <a:solidFill>
                  <a:srgbClr val="002060"/>
                </a:solidFill>
              </a:rPr>
              <a:t> hasznos </a:t>
            </a:r>
            <a:r>
              <a:rPr lang="hu-HU" sz="2000" dirty="0">
                <a:solidFill>
                  <a:srgbClr val="002060"/>
                </a:solidFill>
              </a:rPr>
              <a:t>gazdálkodási, közszolgáltatás-szervezési, egyéb együttműködési modellek megismerése, meghonosítása, terjesztése;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000" dirty="0" smtClean="0">
                <a:solidFill>
                  <a:srgbClr val="002060"/>
                </a:solidFill>
              </a:rPr>
              <a:t> a </a:t>
            </a:r>
            <a:r>
              <a:rPr lang="hu-HU" sz="2000" dirty="0">
                <a:solidFill>
                  <a:srgbClr val="002060"/>
                </a:solidFill>
              </a:rPr>
              <a:t>vidéki térségekben új megoldások alkalmazása a térség problémáira és fejlesztési lehetőségeire, továbbá a helyi szereplők térségen kívüli kapcsolatrendszerének és kompetenciáinak bővítése, új tudások becsatornázása</a:t>
            </a:r>
            <a:r>
              <a:rPr lang="hu-HU" sz="2000" dirty="0" smtClean="0">
                <a:solidFill>
                  <a:srgbClr val="002060"/>
                </a:solidFill>
              </a:rPr>
              <a:t>;</a:t>
            </a:r>
          </a:p>
          <a:p>
            <a:pPr marL="342900" indent="-342900" algn="just">
              <a:spcAft>
                <a:spcPts val="600"/>
              </a:spcAft>
            </a:pPr>
            <a:r>
              <a:rPr lang="hu-HU" sz="2000" b="1" dirty="0" smtClean="0">
                <a:solidFill>
                  <a:srgbClr val="002060"/>
                </a:solidFill>
              </a:rPr>
              <a:t>Fontos: </a:t>
            </a:r>
            <a:r>
              <a:rPr lang="hu-HU" sz="2000" dirty="0" smtClean="0">
                <a:solidFill>
                  <a:srgbClr val="002060"/>
                </a:solidFill>
              </a:rPr>
              <a:t>az együttműködési </a:t>
            </a:r>
            <a:r>
              <a:rPr lang="hu-HU" sz="2000" dirty="0">
                <a:solidFill>
                  <a:srgbClr val="002060"/>
                </a:solidFill>
              </a:rPr>
              <a:t>projektek nem korlátozódhatnak kizárólag tapasztalatcserére, azoknak minden esetben olyan alkalmazható eredménye kell, hogy legyen, amelynek létrejöttéhez az együttműködésben résztvevő partnerek mindegyike bizonyíthatóan hozzájárult, illetve eredményeiből minden partner részesül.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19.3.1.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15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80528" y="620688"/>
            <a:ext cx="8892480" cy="1080120"/>
          </a:xfrm>
        </p:spPr>
        <p:txBody>
          <a:bodyPr>
            <a:normAutofit fontScale="90000"/>
          </a:bodyPr>
          <a:lstStyle/>
          <a:p>
            <a:r>
              <a:rPr lang="hu-HU" sz="20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hu-HU" sz="2000" dirty="0" smtClean="0">
                <a:solidFill>
                  <a:srgbClr val="002060"/>
                </a:solidFill>
                <a:latin typeface="+mn-lt"/>
              </a:rPr>
            </a:br>
            <a:r>
              <a:rPr lang="hu-HU" sz="24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24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              </a:t>
            </a:r>
            <a:r>
              <a:rPr lang="hu-HU" sz="3100" dirty="0"/>
              <a:t>LEADER</a:t>
            </a:r>
            <a:r>
              <a:rPr lang="hu-HU" sz="22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3100" dirty="0" err="1"/>
              <a:t>HACS-ok</a:t>
            </a:r>
            <a:r>
              <a:rPr lang="hu-HU" sz="3100" dirty="0"/>
              <a:t> helyi fejlesztési stratégiáiban  </a:t>
            </a:r>
            <a:br>
              <a:rPr lang="hu-HU" sz="3100" dirty="0"/>
            </a:br>
            <a:r>
              <a:rPr lang="hu-HU" sz="3100" dirty="0"/>
              <a:t>                    tervezett együttműködések témák szerint (I.)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240" cy="4680520"/>
          </a:xfrm>
        </p:spPr>
        <p:txBody>
          <a:bodyPr>
            <a:normAutofit lnSpcReduction="10000"/>
          </a:bodyPr>
          <a:lstStyle/>
          <a:p>
            <a:r>
              <a:rPr lang="hu-HU" b="1" u="sng" dirty="0" smtClean="0"/>
              <a:t>1/Tájjellegű</a:t>
            </a:r>
            <a:r>
              <a:rPr lang="hu-HU" b="1" u="sng" dirty="0"/>
              <a:t>, </a:t>
            </a:r>
            <a:r>
              <a:rPr lang="hu-HU" b="1" u="sng" dirty="0" smtClean="0"/>
              <a:t>helyi termékek promóciója</a:t>
            </a:r>
            <a:r>
              <a:rPr lang="hu-HU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hu-HU" dirty="0" smtClean="0"/>
              <a:t>helyi </a:t>
            </a:r>
            <a:r>
              <a:rPr lang="hu-HU" dirty="0"/>
              <a:t>termékpályák megteremtése, a kistérségi piacok támogatása és az ehhez kapcsolható térségi ízek bemutatása, helyi hagyományok és értékek </a:t>
            </a:r>
            <a:r>
              <a:rPr lang="hu-HU" dirty="0" smtClean="0"/>
              <a:t>feltárása, védjegyrendszer létrehozása, gasztronómiai jellegű programok</a:t>
            </a:r>
          </a:p>
          <a:p>
            <a:pPr algn="just"/>
            <a:r>
              <a:rPr lang="hu-HU" b="1" u="sng" dirty="0" smtClean="0"/>
              <a:t>2/ Vidékturizmus fejlesztés</a:t>
            </a:r>
            <a:r>
              <a:rPr lang="hu-HU" dirty="0" smtClean="0"/>
              <a:t>:</a:t>
            </a:r>
            <a:r>
              <a:rPr lang="hu-HU" b="1" dirty="0" smtClean="0"/>
              <a:t> </a:t>
            </a:r>
          </a:p>
          <a:p>
            <a:pPr marL="342900" indent="-342900" algn="just">
              <a:buFontTx/>
              <a:buChar char="-"/>
            </a:pPr>
            <a:r>
              <a:rPr lang="hu-HU" dirty="0" smtClean="0"/>
              <a:t>turisztikai rendezvények, beleértve a közösen </a:t>
            </a:r>
            <a:r>
              <a:rPr lang="hu-HU" dirty="0"/>
              <a:t>megtartott helyi fesztiválokat, vásárokat is </a:t>
            </a:r>
          </a:p>
          <a:p>
            <a:pPr marL="342900" indent="-342900" algn="just">
              <a:buFontTx/>
              <a:buChar char="-"/>
            </a:pPr>
            <a:r>
              <a:rPr lang="hu-HU" b="1" dirty="0"/>
              <a:t>k</a:t>
            </a:r>
            <a:r>
              <a:rPr lang="hu-HU" b="1" dirty="0" smtClean="0"/>
              <a:t>erékpár, lovas</a:t>
            </a:r>
            <a:r>
              <a:rPr lang="hu-HU" b="1" dirty="0"/>
              <a:t>, </a:t>
            </a:r>
            <a:r>
              <a:rPr lang="hu-HU" b="1" dirty="0" smtClean="0"/>
              <a:t>vízi</a:t>
            </a:r>
            <a:r>
              <a:rPr lang="hu-HU" b="1" dirty="0"/>
              <a:t>, horgász és vadászturizmus</a:t>
            </a:r>
            <a:r>
              <a:rPr lang="hu-HU" dirty="0"/>
              <a:t>hoz </a:t>
            </a:r>
            <a:r>
              <a:rPr lang="hu-HU" dirty="0" smtClean="0"/>
              <a:t>kötődő, </a:t>
            </a:r>
            <a:r>
              <a:rPr lang="hu-HU" dirty="0"/>
              <a:t>különleges tematikájú </a:t>
            </a:r>
            <a:r>
              <a:rPr lang="hu-HU" dirty="0" err="1"/>
              <a:t>desztinációkat</a:t>
            </a:r>
            <a:r>
              <a:rPr lang="hu-HU" dirty="0"/>
              <a:t> </a:t>
            </a:r>
            <a:r>
              <a:rPr lang="hu-HU" dirty="0" smtClean="0"/>
              <a:t>tartalmazó programok</a:t>
            </a:r>
          </a:p>
          <a:p>
            <a:pPr algn="just"/>
            <a:r>
              <a:rPr lang="hu-HU" b="1" u="sng" dirty="0" smtClean="0"/>
              <a:t>3/ Agrár-gazdaságfejlesztés:</a:t>
            </a:r>
          </a:p>
          <a:p>
            <a:pPr marL="342900" indent="-342900" algn="just">
              <a:buFontTx/>
              <a:buChar char="-"/>
            </a:pPr>
            <a:r>
              <a:rPr lang="hu-HU" dirty="0" smtClean="0"/>
              <a:t>zöldség</a:t>
            </a:r>
            <a:r>
              <a:rPr lang="hu-HU" dirty="0"/>
              <a:t>, gyümölcs, gyógy- és fűszernövény termesztés és </a:t>
            </a:r>
            <a:r>
              <a:rPr lang="hu-HU" dirty="0" smtClean="0"/>
              <a:t>feldolgozás támogatása</a:t>
            </a:r>
          </a:p>
          <a:p>
            <a:pPr marL="342900" indent="-342900" algn="just">
              <a:buFontTx/>
              <a:buChar char="-"/>
            </a:pPr>
            <a:r>
              <a:rPr lang="hu-HU" b="1" dirty="0"/>
              <a:t>alternatív energiaforrások</a:t>
            </a:r>
            <a:r>
              <a:rPr lang="hu-HU" dirty="0"/>
              <a:t> felhasználására épülő, innovatív </a:t>
            </a:r>
            <a:r>
              <a:rPr lang="hu-HU" dirty="0" smtClean="0"/>
              <a:t>projektek, határon átnyúló kereskedelmi és kamarai együttműködés</a:t>
            </a:r>
          </a:p>
          <a:p>
            <a:pPr algn="just"/>
            <a:endParaRPr lang="hu-HU" dirty="0" smtClean="0"/>
          </a:p>
          <a:p>
            <a:pPr marL="342900" indent="-342900" algn="just">
              <a:buFontTx/>
              <a:buChar char="-"/>
            </a:pPr>
            <a:endParaRPr lang="hu-HU" u="sng" dirty="0" smtClean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19.3.1.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5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240" cy="4753438"/>
          </a:xfrm>
        </p:spPr>
        <p:txBody>
          <a:bodyPr>
            <a:normAutofit lnSpcReduction="10000"/>
          </a:bodyPr>
          <a:lstStyle/>
          <a:p>
            <a:endParaRPr lang="hu-HU" b="1" u="sng" dirty="0" smtClean="0"/>
          </a:p>
          <a:p>
            <a:r>
              <a:rPr lang="hu-HU" b="1" u="sng" dirty="0" smtClean="0"/>
              <a:t>4/ Képzés</a:t>
            </a:r>
            <a:r>
              <a:rPr lang="hu-HU" b="1" u="sng" dirty="0"/>
              <a:t>, </a:t>
            </a:r>
            <a:r>
              <a:rPr lang="hu-HU" b="1" u="sng" dirty="0" smtClean="0"/>
              <a:t>tudástranszfer:</a:t>
            </a:r>
          </a:p>
          <a:p>
            <a:pPr marL="342900" lvl="0" indent="-342900" algn="just">
              <a:buFontTx/>
              <a:buChar char="-"/>
            </a:pPr>
            <a:r>
              <a:rPr lang="hu-HU" dirty="0" smtClean="0"/>
              <a:t>HACS Akadémia létrehozása, tanulási </a:t>
            </a:r>
            <a:r>
              <a:rPr lang="hu-HU" dirty="0"/>
              <a:t>műhelyek - regionális </a:t>
            </a:r>
            <a:r>
              <a:rPr lang="hu-HU" dirty="0" smtClean="0"/>
              <a:t>tudásmenedzsment; Több </a:t>
            </a:r>
            <a:r>
              <a:rPr lang="hu-HU" dirty="0"/>
              <a:t>témakörben </a:t>
            </a:r>
            <a:r>
              <a:rPr lang="hu-HU" dirty="0" smtClean="0"/>
              <a:t>továbbképzések: pl. stratégia</a:t>
            </a:r>
            <a:r>
              <a:rPr lang="hu-HU" dirty="0"/>
              <a:t>, módszerek, eszközök, bevált </a:t>
            </a:r>
            <a:r>
              <a:rPr lang="hu-HU" dirty="0" smtClean="0"/>
              <a:t>gyakorlatok átadása..</a:t>
            </a:r>
          </a:p>
          <a:p>
            <a:pPr lvl="0" algn="just"/>
            <a:endParaRPr lang="hu-HU" dirty="0"/>
          </a:p>
          <a:p>
            <a:pPr lvl="0" algn="just"/>
            <a:r>
              <a:rPr lang="hu-HU" b="1" u="sng" dirty="0" smtClean="0"/>
              <a:t>5/ Környezet és tájvédelem:</a:t>
            </a:r>
            <a:endParaRPr lang="hu-HU" b="1" dirty="0" smtClean="0"/>
          </a:p>
          <a:p>
            <a:pPr marL="342900" lvl="0" indent="-342900" algn="just">
              <a:buFontTx/>
              <a:buChar char="-"/>
            </a:pPr>
            <a:r>
              <a:rPr lang="hu-HU" dirty="0" err="1" smtClean="0"/>
              <a:t>Naturapark</a:t>
            </a:r>
            <a:r>
              <a:rPr lang="hu-HU" dirty="0" smtClean="0"/>
              <a:t> létrehozása, nemzeti parkok együttműködése, szemléletformáló rendezvények stb.</a:t>
            </a:r>
          </a:p>
          <a:p>
            <a:pPr lvl="0" algn="just"/>
            <a:endParaRPr lang="hu-HU" dirty="0"/>
          </a:p>
          <a:p>
            <a:pPr algn="just"/>
            <a:r>
              <a:rPr lang="hu-HU" b="1" u="sng" dirty="0"/>
              <a:t>6</a:t>
            </a:r>
            <a:r>
              <a:rPr lang="hu-HU" b="1" u="sng" dirty="0" smtClean="0"/>
              <a:t>/ Egyéb (pl. kulturális és hagyományőrző együttműködések) :</a:t>
            </a:r>
            <a:endParaRPr lang="hu-HU" b="1" dirty="0"/>
          </a:p>
          <a:p>
            <a:pPr lvl="0" algn="just"/>
            <a:r>
              <a:rPr lang="hu-HU" dirty="0" smtClean="0"/>
              <a:t>-  </a:t>
            </a:r>
            <a:r>
              <a:rPr lang="hu-HU" dirty="0"/>
              <a:t>nemzetiségi csoportok közötti együttműködések </a:t>
            </a:r>
            <a:r>
              <a:rPr lang="hu-HU" dirty="0" smtClean="0"/>
              <a:t>kulturális </a:t>
            </a:r>
            <a:r>
              <a:rPr lang="hu-HU" dirty="0"/>
              <a:t>és tematikus együttműködések kidolgozása, összefogás határon túli magyarlakta településekkel a magyar nyelv és kultúra </a:t>
            </a:r>
            <a:r>
              <a:rPr lang="hu-HU" dirty="0" smtClean="0"/>
              <a:t>fennmaradásáért, </a:t>
            </a:r>
            <a:r>
              <a:rPr lang="hu-HU" dirty="0"/>
              <a:t>LEADER Zenei </a:t>
            </a:r>
            <a:r>
              <a:rPr lang="hu-HU" dirty="0" smtClean="0"/>
              <a:t>Udvar stb..</a:t>
            </a:r>
            <a:endParaRPr lang="hu-HU" dirty="0"/>
          </a:p>
          <a:p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80528" y="764704"/>
            <a:ext cx="889248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0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hu-HU" sz="2000" dirty="0" smtClean="0">
                <a:solidFill>
                  <a:srgbClr val="002060"/>
                </a:solidFill>
                <a:latin typeface="+mn-lt"/>
              </a:rPr>
            </a:br>
            <a:r>
              <a:rPr lang="hu-HU" sz="24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               </a:t>
            </a:r>
            <a:r>
              <a:rPr lang="hu-HU" sz="3100" dirty="0" smtClean="0"/>
              <a:t>LEADER</a:t>
            </a:r>
            <a:r>
              <a:rPr lang="hu-HU" sz="2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3100" dirty="0" err="1" smtClean="0"/>
              <a:t>HACS-ok</a:t>
            </a:r>
            <a:r>
              <a:rPr lang="hu-HU" sz="3100" dirty="0" smtClean="0"/>
              <a:t> helyi fejlesztési stratégiáiban  </a:t>
            </a:r>
            <a:br>
              <a:rPr lang="hu-HU" sz="3100" dirty="0" smtClean="0"/>
            </a:br>
            <a:r>
              <a:rPr lang="hu-HU" sz="3100" dirty="0" smtClean="0"/>
              <a:t>                    tervezett együttműködések témák szerint (II.)</a:t>
            </a:r>
            <a:endParaRPr lang="hu-HU" sz="31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19.3.1.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728192"/>
          </a:xfrm>
        </p:spPr>
        <p:txBody>
          <a:bodyPr>
            <a:noAutofit/>
          </a:bodyPr>
          <a:lstStyle/>
          <a:p>
            <a:r>
              <a:rPr lang="hu-HU" sz="2800" i="1" dirty="0"/>
              <a:t>Külterületi helyi közutak fejlesztése, önkormányzati utak kezeléséhez, állapotjavításához, karbantartásához szükséges erő- és munkagépek beszerzése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0344" y="2996952"/>
            <a:ext cx="8826152" cy="3129211"/>
          </a:xfrm>
        </p:spPr>
        <p:txBody>
          <a:bodyPr/>
          <a:lstStyle/>
          <a:p>
            <a:pPr marL="0" indent="0" algn="just">
              <a:buNone/>
            </a:pPr>
            <a:r>
              <a:rPr lang="hu-HU" u="sng" dirty="0" smtClean="0"/>
              <a:t>A pályázati felhívás célja </a:t>
            </a:r>
            <a:r>
              <a:rPr lang="hu-HU" dirty="0" smtClean="0"/>
              <a:t>a </a:t>
            </a:r>
            <a:r>
              <a:rPr lang="hu-HU" dirty="0"/>
              <a:t>vidéki térségekben élők életminőségének javítása, az alapvető szolgáltatások elérhetőségének fejlesztése, a földrajzi mobilitás elősegítése, ezeken keresztül a térség gazdaságának fejlesztése</a:t>
            </a:r>
            <a:r>
              <a:rPr lang="hu-HU" dirty="0" smtClean="0"/>
              <a:t>.</a:t>
            </a:r>
          </a:p>
          <a:p>
            <a:pPr marL="0" indent="0" algn="just">
              <a:buNone/>
            </a:pPr>
            <a:r>
              <a:rPr lang="hu-HU" dirty="0"/>
              <a:t>A felhívás meghirdetésekor a támogatásra rendelkezésre álló tervezett keretösszeg: 18,4 milliárd Ft, célterületenként az alábbi bontásban:</a:t>
            </a:r>
          </a:p>
          <a:p>
            <a:pPr marL="0" lvl="0" indent="0" algn="just">
              <a:buNone/>
            </a:pPr>
            <a:r>
              <a:rPr lang="hu-HU" u="sng" dirty="0" smtClean="0"/>
              <a:t>1.      célterület</a:t>
            </a:r>
            <a:r>
              <a:rPr lang="hu-HU" dirty="0"/>
              <a:t>: 14,7 milliárd </a:t>
            </a:r>
            <a:r>
              <a:rPr lang="hu-HU" dirty="0" smtClean="0"/>
              <a:t>forint (külterületi helyi közutak fejlesztése)</a:t>
            </a:r>
          </a:p>
          <a:p>
            <a:pPr marL="0" lvl="0" indent="0" algn="just">
              <a:buNone/>
            </a:pPr>
            <a:r>
              <a:rPr lang="hu-HU" u="sng" dirty="0" smtClean="0"/>
              <a:t>2. célterület</a:t>
            </a:r>
            <a:r>
              <a:rPr lang="hu-HU" dirty="0"/>
              <a:t>: </a:t>
            </a:r>
            <a:r>
              <a:rPr lang="hu-HU" dirty="0" smtClean="0"/>
              <a:t>3,7 </a:t>
            </a:r>
            <a:r>
              <a:rPr lang="hu-HU" dirty="0"/>
              <a:t>milliárd </a:t>
            </a:r>
            <a:r>
              <a:rPr lang="hu-HU" dirty="0" smtClean="0"/>
              <a:t>forint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/>
              <a:t>önkormányzati utak kezeléséhez, állapotjavításához, karbantartásához szükséges erő- és munkagépek </a:t>
            </a:r>
            <a:r>
              <a:rPr lang="hu-HU" dirty="0" smtClean="0"/>
              <a:t>beszerzése)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2</a:t>
            </a:fld>
            <a:endParaRPr lang="hu-HU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7.2 – 7.4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86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96044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hu-HU" b="1" u="sng" dirty="0" smtClean="0"/>
              <a:t>Önállóan támogatható tevékenységek:</a:t>
            </a:r>
          </a:p>
          <a:p>
            <a:pPr marL="0" indent="0" algn="just">
              <a:buNone/>
            </a:pPr>
            <a:r>
              <a:rPr lang="hu-HU" i="1" dirty="0"/>
              <a:t>1. célterület esetében (több, önállóan támogatható tevékenység is választható): </a:t>
            </a:r>
          </a:p>
          <a:p>
            <a:pPr marL="0" indent="0" algn="just">
              <a:buNone/>
            </a:pPr>
            <a:r>
              <a:rPr lang="hu-HU" dirty="0"/>
              <a:t>Önkormányzati tulajdonú vagy önkormányzati vagyonkezelésű, külterületi, már meglévő földutak:</a:t>
            </a:r>
          </a:p>
          <a:p>
            <a:pPr algn="just"/>
            <a:r>
              <a:rPr lang="hu-HU" dirty="0"/>
              <a:t>a) mechanikai stabilizálása;</a:t>
            </a:r>
          </a:p>
          <a:p>
            <a:pPr algn="just"/>
            <a:r>
              <a:rPr lang="hu-HU" dirty="0"/>
              <a:t>b) fejlesztése szélesítéssel; </a:t>
            </a:r>
          </a:p>
          <a:p>
            <a:pPr algn="just"/>
            <a:r>
              <a:rPr lang="hu-HU" dirty="0"/>
              <a:t>c) alépítményének és szilárd burkolatának kialakítása.</a:t>
            </a:r>
          </a:p>
          <a:p>
            <a:pPr marL="0" indent="0" algn="just">
              <a:buNone/>
            </a:pPr>
            <a:r>
              <a:rPr lang="hu-HU" dirty="0"/>
              <a:t> </a:t>
            </a:r>
          </a:p>
          <a:p>
            <a:pPr marL="0" indent="0" algn="just">
              <a:buNone/>
            </a:pPr>
            <a:r>
              <a:rPr lang="hu-HU" i="1" dirty="0"/>
              <a:t>2. célterület esetében (több, önállóan támogatható tevékenység is választható): </a:t>
            </a:r>
            <a:endParaRPr lang="hu-HU" dirty="0"/>
          </a:p>
          <a:p>
            <a:pPr marL="0" indent="0" algn="just">
              <a:buNone/>
            </a:pPr>
            <a:r>
              <a:rPr lang="hu-HU" dirty="0"/>
              <a:t>Önkormányzati tulajdonú utak karbantartását, rendszeres felújítását biztosító:</a:t>
            </a:r>
          </a:p>
          <a:p>
            <a:pPr algn="just"/>
            <a:r>
              <a:rPr lang="hu-HU" dirty="0"/>
              <a:t>a) vontatott és függesztett munkagépek, </a:t>
            </a:r>
          </a:p>
          <a:p>
            <a:pPr algn="just"/>
            <a:r>
              <a:rPr lang="hu-HU" dirty="0"/>
              <a:t>b) erőgépek,</a:t>
            </a:r>
          </a:p>
          <a:p>
            <a:pPr algn="just"/>
            <a:r>
              <a:rPr lang="hu-HU" dirty="0"/>
              <a:t>c) erőgépek és vontatott, függesztett munkagépek,</a:t>
            </a:r>
          </a:p>
          <a:p>
            <a:pPr algn="just"/>
            <a:r>
              <a:rPr lang="hu-HU" dirty="0"/>
              <a:t>d) ágaprító gépek beszerzése.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/>
              <a:t>Erőgépek esetében kizárólag traktor beszerzése </a:t>
            </a:r>
            <a:r>
              <a:rPr lang="hu-HU" dirty="0" smtClean="0"/>
              <a:t>támogatható, a pályázati felhívásban jelölt megkötésekkel.</a:t>
            </a:r>
          </a:p>
          <a:p>
            <a:pPr marL="0" indent="0" algn="just">
              <a:buNone/>
            </a:pPr>
            <a:endParaRPr lang="hu-HU" dirty="0" smtClean="0"/>
          </a:p>
          <a:p>
            <a:pPr marL="0" indent="0" algn="just">
              <a:buNone/>
            </a:pPr>
            <a:r>
              <a:rPr lang="hu-HU" dirty="0"/>
              <a:t>A felhívás feltételeinek megfelelő </a:t>
            </a:r>
            <a:r>
              <a:rPr lang="hu-HU" dirty="0" smtClean="0"/>
              <a:t>projektek </a:t>
            </a:r>
            <a:r>
              <a:rPr lang="hu-HU" dirty="0"/>
              <a:t>az 1. célterület esetében maximum 100 millió Ft, a 2. célterület esetében maximum 10 millió Ft (konzorcium esetében maximum 20 millió Ft) vissza nem térítendő támogatásban </a:t>
            </a:r>
            <a:r>
              <a:rPr lang="hu-HU" dirty="0" smtClean="0"/>
              <a:t>részesíthetőek </a:t>
            </a:r>
            <a:r>
              <a:rPr lang="hu-HU" dirty="0"/>
              <a:t>a rendelkezésre álló forrás </a:t>
            </a:r>
            <a:r>
              <a:rPr lang="hu-HU" dirty="0" smtClean="0"/>
              <a:t>erejéig.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3</a:t>
            </a:fld>
            <a:endParaRPr lang="hu-HU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728192"/>
          </a:xfrm>
        </p:spPr>
        <p:txBody>
          <a:bodyPr>
            <a:noAutofit/>
          </a:bodyPr>
          <a:lstStyle/>
          <a:p>
            <a:r>
              <a:rPr lang="hu-HU" sz="2800" i="1" dirty="0"/>
              <a:t>Külterületi helyi közutak fejlesztése, önkormányzati utak kezeléséhez, állapotjavításához, karbantartásához szükséges erő- és munkagépek beszerzése</a:t>
            </a:r>
            <a:endParaRPr lang="hu-HU" sz="2800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7.2 – 7.4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64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1764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sz="1400" b="1" u="sng" dirty="0" smtClean="0"/>
              <a:t>Önállóan nem támogatható tevékenységek:</a:t>
            </a:r>
          </a:p>
          <a:p>
            <a:pPr marL="0" indent="0" algn="just">
              <a:buNone/>
            </a:pPr>
            <a:r>
              <a:rPr lang="hu-HU" sz="1400" i="1" u="sng" dirty="0" smtClean="0"/>
              <a:t>Mindkét </a:t>
            </a:r>
            <a:r>
              <a:rPr lang="hu-HU" sz="1400" i="1" u="sng" dirty="0"/>
              <a:t>célterület esetében:</a:t>
            </a:r>
            <a:endParaRPr lang="hu-HU" sz="1400" dirty="0"/>
          </a:p>
          <a:p>
            <a:pPr lvl="0" algn="just"/>
            <a:r>
              <a:rPr lang="hu-HU" sz="1400" dirty="0"/>
              <a:t>Projekt előkészítés:</a:t>
            </a:r>
          </a:p>
          <a:p>
            <a:pPr marL="0" indent="0" algn="just">
              <a:buNone/>
            </a:pPr>
            <a:r>
              <a:rPr lang="hu-HU" sz="1400" dirty="0" smtClean="0"/>
              <a:t>	- </a:t>
            </a:r>
            <a:r>
              <a:rPr lang="hu-HU" sz="1400" dirty="0"/>
              <a:t>szakmai előkészítés,</a:t>
            </a:r>
          </a:p>
          <a:p>
            <a:pPr marL="0" indent="0" algn="just">
              <a:buNone/>
            </a:pPr>
            <a:r>
              <a:rPr lang="hu-HU" sz="1400" dirty="0" smtClean="0"/>
              <a:t>	- </a:t>
            </a:r>
            <a:r>
              <a:rPr lang="hu-HU" sz="1400" dirty="0"/>
              <a:t>közbeszerzés;</a:t>
            </a:r>
          </a:p>
          <a:p>
            <a:pPr lvl="0" algn="just"/>
            <a:r>
              <a:rPr lang="hu-HU" sz="1400" dirty="0"/>
              <a:t>Mérnöki feladatok;</a:t>
            </a:r>
          </a:p>
          <a:p>
            <a:pPr lvl="0" algn="just"/>
            <a:r>
              <a:rPr lang="hu-HU" sz="1400" dirty="0"/>
              <a:t>Projektmenedzsment;</a:t>
            </a:r>
          </a:p>
          <a:p>
            <a:pPr lvl="0" algn="just"/>
            <a:r>
              <a:rPr lang="hu-HU" sz="1400" dirty="0"/>
              <a:t>Egyéb szolgáltatások, beleértve a tájékoztatás és nyilvánosság biztosításának kötelező tevékenységét;</a:t>
            </a:r>
          </a:p>
          <a:p>
            <a:pPr marL="0" indent="0" algn="just">
              <a:buNone/>
            </a:pPr>
            <a:r>
              <a:rPr lang="hu-HU" sz="1400" i="1" u="sng" dirty="0" smtClean="0"/>
              <a:t>1</a:t>
            </a:r>
            <a:r>
              <a:rPr lang="hu-HU" sz="1400" i="1" u="sng" dirty="0"/>
              <a:t>. célterület esetében:</a:t>
            </a:r>
            <a:endParaRPr lang="hu-HU" sz="1400" dirty="0"/>
          </a:p>
          <a:p>
            <a:pPr algn="just"/>
            <a:r>
              <a:rPr lang="hu-HU" sz="1400" dirty="0"/>
              <a:t>a) szükséges infrastrukturális munkák: az útberuházáshoz kapcsolódó infrastrukturális elemek forgalomtechnika korszerűsítése, műtárgyépítés és felújítás, komplex terület-előkészítési munkák (bontás, tereprendezés, kármentesítés, lőszermentesítés, régészet stb.);</a:t>
            </a:r>
          </a:p>
          <a:p>
            <a:pPr algn="just"/>
            <a:r>
              <a:rPr lang="hu-HU" sz="1400" dirty="0"/>
              <a:t>b)</a:t>
            </a:r>
            <a:r>
              <a:rPr lang="hu-HU" sz="1400" b="1" dirty="0"/>
              <a:t> </a:t>
            </a:r>
            <a:r>
              <a:rPr lang="hu-HU" sz="1400" dirty="0"/>
              <a:t>szilárd burkolatú út kialakítása esetén közlekedésbiztonságot szolgáló fejlesztések: forgalomtechnikai jelzések és eszközök, sebesség- és forgalomcsillapító szigetek építése, gyalogátkelőhelyek;</a:t>
            </a:r>
          </a:p>
          <a:p>
            <a:pPr algn="just"/>
            <a:r>
              <a:rPr lang="hu-HU" sz="1400" dirty="0"/>
              <a:t>c) balesetveszélyes útszakaszok közlekedésbiztonsági fejlesztése: balesetveszélyes ívek korrekciója;</a:t>
            </a:r>
          </a:p>
          <a:p>
            <a:pPr algn="just"/>
            <a:r>
              <a:rPr lang="hu-HU" sz="1400" dirty="0"/>
              <a:t>d) amennyiben az adott út esetében releváns: kerékpáros átvezetések kialakítása;</a:t>
            </a:r>
          </a:p>
          <a:p>
            <a:pPr algn="just"/>
            <a:r>
              <a:rPr lang="hu-HU" sz="1400" dirty="0"/>
              <a:t>e) árokrendezés, átereszek felújítása, padkák, rézsűk kialakítása, nyitott vagy zárt csapadékvíz-elvezető rendszer helyreállítása, korszerűsítése;</a:t>
            </a:r>
          </a:p>
          <a:p>
            <a:pPr algn="just"/>
            <a:r>
              <a:rPr lang="hu-HU" sz="1400" dirty="0"/>
              <a:t>f) zöldterület-építési, átalakítási munkák.</a:t>
            </a:r>
          </a:p>
          <a:p>
            <a:pPr marL="0" indent="0" algn="just">
              <a:buNone/>
            </a:pPr>
            <a:r>
              <a:rPr lang="hu-HU" sz="1400" i="1" dirty="0"/>
              <a:t> </a:t>
            </a:r>
            <a:endParaRPr lang="hu-HU" sz="1400" dirty="0"/>
          </a:p>
          <a:p>
            <a:pPr marL="0" indent="0" algn="just">
              <a:buNone/>
            </a:pPr>
            <a:r>
              <a:rPr lang="hu-HU" sz="1400" i="1" u="sng" dirty="0"/>
              <a:t>2. célterület esetében:</a:t>
            </a:r>
            <a:endParaRPr lang="hu-HU" sz="1400" dirty="0"/>
          </a:p>
          <a:p>
            <a:pPr algn="just"/>
            <a:r>
              <a:rPr lang="hu-HU" sz="1400" dirty="0"/>
              <a:t>a) kiegészítő elektrotechnikai-mechanikai tartozékok, melyek az utak karbantartását szolgáló erő- és munkagépek működtetéséhez nélkülözhetetlenek.</a:t>
            </a:r>
            <a:endParaRPr lang="hu-HU" sz="1400" b="1" u="sng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4</a:t>
            </a:fld>
            <a:endParaRPr lang="hu-HU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728192"/>
          </a:xfrm>
        </p:spPr>
        <p:txBody>
          <a:bodyPr>
            <a:noAutofit/>
          </a:bodyPr>
          <a:lstStyle/>
          <a:p>
            <a:r>
              <a:rPr lang="hu-HU" sz="2800" i="1" dirty="0"/>
              <a:t>Külterületi helyi közutak fejlesztése, önkormányzati utak kezeléséhez, állapotjavításához, karbantartásához szükséges erő- és munkagépek beszerzése</a:t>
            </a:r>
            <a:endParaRPr lang="hu-HU" sz="2800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7.2 – 7.4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2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92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u="sng" dirty="0"/>
              <a:t>A pályázati felhívás célja </a:t>
            </a:r>
            <a:r>
              <a:rPr lang="hu-HU" dirty="0"/>
              <a:t>a vidéki térségekben élők életminőségének a javítása, a lakosság egészséges, jó minőségű élelmiszerrel való ellátása, a helyi termelők piacra jutásának elősegítése, a helyi alapanyagok felhasználásának a támogatása, ezen keresztül a helyi gazdaság fejlesztése</a:t>
            </a:r>
            <a:r>
              <a:rPr lang="hu-HU" dirty="0" smtClean="0"/>
              <a:t>. </a:t>
            </a:r>
          </a:p>
          <a:p>
            <a:pPr marL="0" indent="0" algn="just">
              <a:buNone/>
            </a:pPr>
            <a:r>
              <a:rPr lang="hu-HU" dirty="0" smtClean="0"/>
              <a:t>A </a:t>
            </a:r>
            <a:r>
              <a:rPr lang="hu-HU" dirty="0"/>
              <a:t>felhívás meghirdetésekor a támogatásra rendelkezésre álló tervezett keretösszeg: </a:t>
            </a:r>
            <a:r>
              <a:rPr lang="hu-HU" dirty="0" smtClean="0"/>
              <a:t>10,6 </a:t>
            </a:r>
            <a:r>
              <a:rPr lang="hu-HU" dirty="0"/>
              <a:t>milliárd Ft, célterületenként az alábbi bontásban:</a:t>
            </a:r>
          </a:p>
          <a:p>
            <a:pPr marL="0" lvl="0" indent="0" algn="just">
              <a:buNone/>
            </a:pPr>
            <a:r>
              <a:rPr lang="hu-HU" u="sng" dirty="0"/>
              <a:t>1. </a:t>
            </a:r>
            <a:r>
              <a:rPr lang="hu-HU" u="sng" dirty="0" smtClean="0"/>
              <a:t>célterület</a:t>
            </a:r>
            <a:r>
              <a:rPr lang="hu-HU" dirty="0"/>
              <a:t>:  </a:t>
            </a:r>
            <a:r>
              <a:rPr lang="hu-HU" dirty="0" smtClean="0"/>
              <a:t>3,5 </a:t>
            </a:r>
            <a:r>
              <a:rPr lang="hu-HU" dirty="0"/>
              <a:t>milliárd forint </a:t>
            </a:r>
            <a:r>
              <a:rPr lang="hu-HU" dirty="0" smtClean="0"/>
              <a:t>(</a:t>
            </a:r>
            <a:r>
              <a:rPr lang="hu-HU" dirty="0"/>
              <a:t>helyi termékértékesítést szolgáló </a:t>
            </a:r>
            <a:r>
              <a:rPr lang="hu-HU" b="1" dirty="0"/>
              <a:t>piacok</a:t>
            </a:r>
            <a:r>
              <a:rPr lang="hu-HU" dirty="0"/>
              <a:t> infrastrukturális fejlesztése</a:t>
            </a:r>
            <a:r>
              <a:rPr lang="hu-HU" dirty="0" smtClean="0"/>
              <a:t>)</a:t>
            </a:r>
            <a:endParaRPr lang="hu-HU" dirty="0"/>
          </a:p>
          <a:p>
            <a:pPr marL="0" lvl="0" indent="0" algn="just">
              <a:buNone/>
            </a:pPr>
            <a:r>
              <a:rPr lang="hu-HU" u="sng" dirty="0"/>
              <a:t>2. célterület</a:t>
            </a:r>
            <a:r>
              <a:rPr lang="hu-HU" dirty="0"/>
              <a:t>: </a:t>
            </a:r>
            <a:r>
              <a:rPr lang="hu-HU" dirty="0" smtClean="0"/>
              <a:t>7,1 </a:t>
            </a:r>
            <a:r>
              <a:rPr lang="hu-HU" dirty="0"/>
              <a:t>milliárd forint </a:t>
            </a:r>
            <a:r>
              <a:rPr lang="hu-HU" dirty="0" smtClean="0"/>
              <a:t>(</a:t>
            </a:r>
            <a:r>
              <a:rPr lang="hu-HU" b="1" dirty="0" smtClean="0"/>
              <a:t>közétkeztet</a:t>
            </a:r>
            <a:r>
              <a:rPr lang="hu-HU" b="1" dirty="0"/>
              <a:t>és</a:t>
            </a:r>
            <a:r>
              <a:rPr lang="hu-HU" dirty="0"/>
              <a:t> </a:t>
            </a:r>
            <a:r>
              <a:rPr lang="hu-HU" dirty="0" smtClean="0"/>
              <a:t>fejlesztése)</a:t>
            </a:r>
          </a:p>
          <a:p>
            <a:pPr marL="0" lvl="0" indent="0" algn="just">
              <a:buNone/>
            </a:pPr>
            <a:endParaRPr lang="hu-HU" dirty="0" smtClean="0"/>
          </a:p>
          <a:p>
            <a:pPr marL="0" lvl="0" indent="0" algn="just">
              <a:buNone/>
            </a:pPr>
            <a:r>
              <a:rPr lang="hu-HU" dirty="0" smtClean="0"/>
              <a:t>A </a:t>
            </a:r>
            <a:r>
              <a:rPr lang="hu-HU" dirty="0"/>
              <a:t>felhívás feltételeinek megfelelő projekteket az 1. célterület esetében maximum 50 millió Ft, a 2. célterület esetében maximum 20 millió Ft vissza nem térítendő támogatásban részesíti a rendelkezésre álló forrás erejéig.</a:t>
            </a:r>
          </a:p>
          <a:p>
            <a:pPr marL="0" indent="0" algn="just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5</a:t>
            </a:fld>
            <a:endParaRPr lang="hu-HU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8229600" cy="1178496"/>
          </a:xfrm>
        </p:spPr>
        <p:txBody>
          <a:bodyPr>
            <a:noAutofit/>
          </a:bodyPr>
          <a:lstStyle/>
          <a:p>
            <a:r>
              <a:rPr lang="hu-HU" sz="2800" i="1" dirty="0"/>
              <a:t>Helyi termékértékesítést szolgáló piacok infrastrukturális fejlesztése, közétkeztetés fejlesztése</a:t>
            </a:r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7.2 – 7.4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08512"/>
          </a:xfrm>
        </p:spPr>
        <p:txBody>
          <a:bodyPr>
            <a:noAutofit/>
          </a:bodyPr>
          <a:lstStyle/>
          <a:p>
            <a:r>
              <a:rPr lang="hu-HU" sz="1600" dirty="0"/>
              <a:t>Támogatható tevékenységek:</a:t>
            </a:r>
          </a:p>
          <a:p>
            <a:pPr marL="457200" lvl="1" indent="0" algn="just">
              <a:buNone/>
            </a:pPr>
            <a:r>
              <a:rPr lang="hu-HU" sz="1600" i="1" dirty="0">
                <a:solidFill>
                  <a:srgbClr val="0F5494"/>
                </a:solidFill>
              </a:rPr>
              <a:t>1 célterület: 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fedett és fedetlen elárusítóhelyek kialakítása;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piaci szolgáltatásokhoz szükséges helyiségek kialakítása;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szociális és hatósági helyiségek kialakítása;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szükséges kiegészítő infrastruktúra kiépítése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szelektív gyűjtést biztosító hulladéktárolók kialakítása, meglévők fejlesztése;</a:t>
            </a:r>
          </a:p>
          <a:p>
            <a:pPr lvl="1" algn="just">
              <a:spcAft>
                <a:spcPts val="600"/>
              </a:spcAft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a mérlegelést, illetve a ki- és berakodást segítő eszközök gépek, berendezések beszerzése;</a:t>
            </a:r>
          </a:p>
          <a:p>
            <a:pPr marL="457200" lvl="1" indent="0" algn="just">
              <a:buNone/>
            </a:pPr>
            <a:r>
              <a:rPr lang="hu-HU" sz="1600" i="1" dirty="0">
                <a:solidFill>
                  <a:srgbClr val="0F5494"/>
                </a:solidFill>
              </a:rPr>
              <a:t>2. célterület: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étkeztetéshez szükséges tálaló-, melegítő-, főzőkonyha fejlesztése, kialakítása;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étkező helyiség felújítása, férőhely bővítése;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raktár, hűtőkamra felújítása, kialakítása;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étkezőbútorok beszerzése;</a:t>
            </a:r>
          </a:p>
          <a:p>
            <a:pPr lvl="1" algn="just">
              <a:buFont typeface="+mj-lt"/>
              <a:buAutoNum type="alphaLcPeriod"/>
            </a:pPr>
            <a:r>
              <a:rPr lang="hu-HU" sz="1600" dirty="0">
                <a:solidFill>
                  <a:srgbClr val="0F5494"/>
                </a:solidFill>
              </a:rPr>
              <a:t>konyhai gépek, eszközök, bútorok és berendezési, felszerelési tárgyak beszerzése. </a:t>
            </a:r>
          </a:p>
          <a:p>
            <a:pPr marL="0" indent="0" algn="just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6</a:t>
            </a:fld>
            <a:endParaRPr lang="hu-HU" dirty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8229600" cy="1178496"/>
          </a:xfrm>
        </p:spPr>
        <p:txBody>
          <a:bodyPr>
            <a:noAutofit/>
          </a:bodyPr>
          <a:lstStyle/>
          <a:p>
            <a:r>
              <a:rPr lang="hu-HU" sz="2800" i="1" dirty="0"/>
              <a:t>Helyi termékértékesítést szolgáló piacok infrastrukturális fejlesztése, közétkeztetés fejlesztése</a:t>
            </a:r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7.2 – 7.4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57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i="1" dirty="0"/>
              <a:t>Tanyák háztartási léptékű villamos energia és vízellátás, valamint szennyvízkezelési fejlesztései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7</a:t>
            </a:fld>
            <a:endParaRPr lang="hu-HU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7.2 – 7.4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251520" y="1988840"/>
            <a:ext cx="8496944" cy="446449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sz="2400" dirty="0"/>
              <a:t>Magyarország Kormányának felhívása a vidéki térségek önkormányzatainak, illetve a vidéki térségekben, tanyán élő természetes személyek háztartási léptékű villamos energia, és vízellátás, valamint a szennyvízkezelés fejlesztéseit célozza. </a:t>
            </a:r>
          </a:p>
          <a:p>
            <a:pPr algn="just"/>
            <a:r>
              <a:rPr lang="hu-HU" sz="2400" u="sng" dirty="0"/>
              <a:t>1.	célterület: </a:t>
            </a:r>
            <a:r>
              <a:rPr lang="hu-HU" sz="2400" dirty="0"/>
              <a:t>Tanyák háztartási léptékű villamos energia és vízellátás, valamint szennyvízkezelési fejlesztései </a:t>
            </a:r>
            <a:r>
              <a:rPr lang="hu-HU" sz="2400" b="1" dirty="0"/>
              <a:t>természetes személyek </a:t>
            </a:r>
            <a:r>
              <a:rPr lang="hu-HU" sz="2400" dirty="0" smtClean="0"/>
              <a:t>számára</a:t>
            </a:r>
            <a:endParaRPr lang="hu-HU" sz="2400" dirty="0"/>
          </a:p>
          <a:p>
            <a:pPr algn="just"/>
            <a:r>
              <a:rPr lang="hu-HU" sz="2400" u="sng" dirty="0"/>
              <a:t>2.	célterület: </a:t>
            </a:r>
            <a:r>
              <a:rPr lang="hu-HU" sz="2400" dirty="0"/>
              <a:t>Tanyák háztartási léptékű villamos energia és vízellátás, valamint szennyvízkezelési fejlesztései a 2011. évi CLXXXIX. törvény szerinti települési </a:t>
            </a:r>
            <a:r>
              <a:rPr lang="hu-HU" sz="2400" b="1" dirty="0"/>
              <a:t>önkormányzatok</a:t>
            </a:r>
            <a:r>
              <a:rPr lang="hu-HU" sz="2400" dirty="0"/>
              <a:t> számára.</a:t>
            </a:r>
          </a:p>
          <a:p>
            <a:pPr marL="0" indent="0" algn="just">
              <a:buNone/>
            </a:pPr>
            <a:endParaRPr lang="hu-HU" sz="2400" dirty="0"/>
          </a:p>
          <a:p>
            <a:pPr marL="0" indent="0" algn="just">
              <a:buNone/>
            </a:pPr>
            <a:r>
              <a:rPr lang="hu-HU" sz="2400" dirty="0"/>
              <a:t>A felhívás feltételeinek megfelelő projekteket 1. célterület esetében maximálisan 6, 2 millió forint, illetve 2. célterület esetében maximálisan 50 millió forint összegű vissza nem térítendő támogatásban részesíti a rendelkezésre álló forrás erejéig.</a:t>
            </a:r>
          </a:p>
          <a:p>
            <a:pPr algn="just"/>
            <a:r>
              <a:rPr lang="hu-HU" sz="2400" dirty="0"/>
              <a:t>1.	célterület: 1 milliárd forint;</a:t>
            </a:r>
          </a:p>
          <a:p>
            <a:pPr algn="just"/>
            <a:r>
              <a:rPr lang="hu-HU" sz="2400" dirty="0"/>
              <a:t>2.	célterület: 4,2 milliárd forint</a:t>
            </a:r>
            <a:r>
              <a:rPr lang="hu-HU" sz="2400" dirty="0" smtClean="0"/>
              <a:t>;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81598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8</a:t>
            </a:fld>
            <a:endParaRPr lang="hu-HU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i="1" dirty="0"/>
              <a:t>Tanyák háztartási léptékű villamos energia és vízellátás, valamint szennyvízkezelési fejlesztései</a:t>
            </a:r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7.2 – 7.4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50131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i="1" dirty="0"/>
              <a:t>Támogatható tevékenységek (mindkét célterület esetében):</a:t>
            </a:r>
          </a:p>
          <a:p>
            <a:pPr lvl="1" algn="just"/>
            <a:r>
              <a:rPr lang="hu-HU" sz="2000" dirty="0">
                <a:solidFill>
                  <a:srgbClr val="0F5494"/>
                </a:solidFill>
              </a:rPr>
              <a:t>háztartási léptékű szennyvíz-kezelést, </a:t>
            </a:r>
            <a:r>
              <a:rPr lang="hu-HU" sz="2000" dirty="0" err="1">
                <a:solidFill>
                  <a:srgbClr val="0F5494"/>
                </a:solidFill>
              </a:rPr>
              <a:t>-tisztítást</a:t>
            </a:r>
            <a:r>
              <a:rPr lang="hu-HU" sz="2000" dirty="0">
                <a:solidFill>
                  <a:srgbClr val="0F5494"/>
                </a:solidFill>
              </a:rPr>
              <a:t> szolgáló rendszer kiépítése:</a:t>
            </a:r>
          </a:p>
          <a:p>
            <a:pPr lvl="1" algn="just"/>
            <a:r>
              <a:rPr lang="hu-HU" sz="2000" dirty="0">
                <a:solidFill>
                  <a:srgbClr val="0F5494"/>
                </a:solidFill>
              </a:rPr>
              <a:t>háztartási léptékű ivóvízellátást szolgáló rendszer kiépítése:</a:t>
            </a:r>
          </a:p>
          <a:p>
            <a:pPr lvl="1" algn="just"/>
            <a:r>
              <a:rPr lang="hu-HU" sz="2000" dirty="0">
                <a:solidFill>
                  <a:srgbClr val="0F5494"/>
                </a:solidFill>
              </a:rPr>
              <a:t>háztartási léptékű szigetüzemű, vagy hálózatra kapcsolt villamos energia rendszer kiépítése</a:t>
            </a:r>
          </a:p>
          <a:p>
            <a:pPr marL="457200" lvl="1" indent="0" algn="just">
              <a:buNone/>
            </a:pPr>
            <a:endParaRPr lang="hu-HU" sz="2000" dirty="0">
              <a:solidFill>
                <a:srgbClr val="0F5494"/>
              </a:solidFill>
            </a:endParaRPr>
          </a:p>
          <a:p>
            <a:pPr algn="just"/>
            <a:r>
              <a:rPr lang="hu-HU" i="1" dirty="0"/>
              <a:t>Területi korlátozás: </a:t>
            </a:r>
          </a:p>
          <a:p>
            <a:pPr lvl="1" algn="just"/>
            <a:r>
              <a:rPr lang="hu-HU" sz="2000" dirty="0">
                <a:solidFill>
                  <a:srgbClr val="0F5494"/>
                </a:solidFill>
              </a:rPr>
              <a:t>A felhívás keretében az alábbi tanyás települések külterületein fekvő tanyák támogathatóak: Bács-Kiskun megye, Békés megye, Csongrád megye, Hajdú-Bihar megye, Jász-Nagykun-Szolnok megye, Szabolcs-Szatmár-Bereg megye összes települése, továbbá Pest megye Ceglédi, Dabasi, Monori (kivéve Gyömrő), Nagykátai, Nagykőrösi, Ráckevei járásának települései;</a:t>
            </a:r>
          </a:p>
          <a:p>
            <a:pPr lvl="1" algn="just"/>
            <a:r>
              <a:rPr lang="hu-HU" sz="2000" dirty="0">
                <a:solidFill>
                  <a:srgbClr val="0F5494"/>
                </a:solidFill>
              </a:rPr>
              <a:t>A Vidékfejlesztési Program lehatárolása értelmében nem támogathatóak Budapest és a budapesti agglomerációhoz tartozó településeken végrehajtott beruházások. Az érintett településeket a Budapesti Agglomeráció Területrendezési Tervéről szóló 2005. évi LXIV. törvény 1/</a:t>
            </a:r>
            <a:r>
              <a:rPr lang="hu-HU" sz="2000" dirty="0" err="1">
                <a:solidFill>
                  <a:srgbClr val="0F5494"/>
                </a:solidFill>
              </a:rPr>
              <a:t>1</a:t>
            </a:r>
            <a:r>
              <a:rPr lang="hu-HU" sz="2000" dirty="0">
                <a:solidFill>
                  <a:srgbClr val="0F5494"/>
                </a:solidFill>
              </a:rPr>
              <a:t>. számú melléklete tartalmazza.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1644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Szolidáris </a:t>
            </a:r>
            <a:r>
              <a:rPr lang="hu-HU" dirty="0"/>
              <a:t>gazdálkodás és közösség által támogatott mezőgazdaság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900" dirty="0"/>
              <a:t>Cél: a mezőgazdasági termelői tevékenységek diverzifikálása egészségügyi ellátással, a szociális integrációval, a közösség által támogatott mezőgazdasággal és a környezeti és élelmiszerügyi oktatással kapcsolatos tevékenységek által.</a:t>
            </a:r>
          </a:p>
          <a:p>
            <a:pPr algn="just"/>
            <a:r>
              <a:rPr lang="hu-HU" sz="1900" dirty="0"/>
              <a:t>Már működő mezőgazdasági tevékenységre épülő együttműködés, mely legalább két tagból áll: mezőgazdasági </a:t>
            </a:r>
            <a:r>
              <a:rPr lang="hu-HU" sz="1900" dirty="0" err="1"/>
              <a:t>mikrovállalkozás</a:t>
            </a:r>
            <a:r>
              <a:rPr lang="hu-HU" sz="1900" dirty="0"/>
              <a:t> vagy gazdálkodó magánszemély és a bevonandó célcsoport speciális szükségleteit szolgáló szakemberek (intézményei)</a:t>
            </a:r>
          </a:p>
          <a:p>
            <a:pPr algn="just"/>
            <a:r>
              <a:rPr lang="hu-HU" sz="1900" dirty="0"/>
              <a:t>Az együttműködés szervezési, működtetési költségeire adható támogatási keret, 90 %-os intenzitás mellett: </a:t>
            </a:r>
            <a:r>
              <a:rPr lang="hu-HU" sz="1900" dirty="0" err="1"/>
              <a:t>max</a:t>
            </a:r>
            <a:r>
              <a:rPr lang="hu-HU" sz="1900" dirty="0"/>
              <a:t>. 25.000 euró</a:t>
            </a:r>
          </a:p>
          <a:p>
            <a:pPr algn="just"/>
            <a:r>
              <a:rPr lang="hu-HU" sz="1900" dirty="0"/>
              <a:t>Az együttműködés keretében megvalósuló egyedi projektre adható támogatás, 50-60%-os intenzitással: </a:t>
            </a:r>
            <a:r>
              <a:rPr lang="hu-HU" sz="1900" dirty="0" err="1"/>
              <a:t>max</a:t>
            </a:r>
            <a:r>
              <a:rPr lang="hu-HU" sz="1900" dirty="0"/>
              <a:t>. 80.000 euró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t>9</a:t>
            </a:fld>
            <a:endParaRPr lang="hu-HU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2411760" y="18256"/>
            <a:ext cx="41764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hu-HU" sz="3600" b="1" kern="120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i="1" dirty="0" smtClean="0">
                <a:solidFill>
                  <a:schemeClr val="accent6">
                    <a:lumMod val="75000"/>
                  </a:schemeClr>
                </a:solidFill>
              </a:rPr>
              <a:t>16.9. </a:t>
            </a:r>
            <a:r>
              <a:rPr lang="hu-HU" sz="2800" i="1" dirty="0" err="1" smtClean="0">
                <a:solidFill>
                  <a:schemeClr val="accent6">
                    <a:lumMod val="75000"/>
                  </a:schemeClr>
                </a:solidFill>
              </a:rPr>
              <a:t>alintézkedés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2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</TotalTime>
  <Words>1710</Words>
  <Application>Microsoft Office PowerPoint</Application>
  <PresentationFormat>Diavetítés a képernyőre (4:3 oldalarány)</PresentationFormat>
  <Paragraphs>244</Paragraphs>
  <Slides>18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8" baseType="lpstr">
      <vt:lpstr>Arial</vt:lpstr>
      <vt:lpstr>Calibri</vt:lpstr>
      <vt:lpstr>Courier New</vt:lpstr>
      <vt:lpstr>Franklin Gothic Medium (Szövegtörzs)</vt:lpstr>
      <vt:lpstr>MS Mincho</vt:lpstr>
      <vt:lpstr>Symbol</vt:lpstr>
      <vt:lpstr>Times New Roman</vt:lpstr>
      <vt:lpstr>Verdana</vt:lpstr>
      <vt:lpstr>Wingdings</vt:lpstr>
      <vt:lpstr>Office-téma</vt:lpstr>
      <vt:lpstr>Tájékoztató a közeljövőben megjelenő vidékfejlesztési pályázati felhívásokról</vt:lpstr>
      <vt:lpstr>Külterületi helyi közutak fejlesztése, önkormányzati utak kezeléséhez, állapotjavításához, karbantartásához szükséges erő- és munkagépek beszerzése</vt:lpstr>
      <vt:lpstr>Külterületi helyi közutak fejlesztése, önkormányzati utak kezeléséhez, állapotjavításához, karbantartásához szükséges erő- és munkagépek beszerzése</vt:lpstr>
      <vt:lpstr>Külterületi helyi közutak fejlesztése, önkormányzati utak kezeléséhez, állapotjavításához, karbantartásához szükséges erő- és munkagépek beszerzése</vt:lpstr>
      <vt:lpstr>Helyi termékértékesítést szolgáló piacok infrastrukturális fejlesztése, közétkeztetés fejlesztése</vt:lpstr>
      <vt:lpstr>Helyi termékértékesítést szolgáló piacok infrastrukturális fejlesztése, közétkeztetés fejlesztése</vt:lpstr>
      <vt:lpstr>Tanyák háztartási léptékű villamos energia és vízellátás, valamint szennyvízkezelési fejlesztései</vt:lpstr>
      <vt:lpstr>Tanyák háztartási léptékű villamos energia és vízellátás, valamint szennyvízkezelési fejlesztései</vt:lpstr>
      <vt:lpstr>Szolidáris gazdálkodás és közösség által támogatott mezőgazdaság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                 LEADER HACS-ok helyi fejlesztési stratégiáiban                       tervezett együttműködések témák szerint (I.)</vt:lpstr>
      <vt:lpstr>PowerPoint-bemutató</vt:lpstr>
    </vt:vector>
  </TitlesOfParts>
  <Company>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Balogh Attila</dc:creator>
  <cp:lastModifiedBy>Kriszti</cp:lastModifiedBy>
  <cp:revision>175</cp:revision>
  <cp:lastPrinted>2015-01-30T09:56:39Z</cp:lastPrinted>
  <dcterms:created xsi:type="dcterms:W3CDTF">2014-09-15T07:33:28Z</dcterms:created>
  <dcterms:modified xsi:type="dcterms:W3CDTF">2016-09-07T11:32:52Z</dcterms:modified>
</cp:coreProperties>
</file>