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74" r:id="rId2"/>
    <p:sldId id="256" r:id="rId3"/>
    <p:sldId id="257" r:id="rId4"/>
    <p:sldId id="260" r:id="rId5"/>
    <p:sldId id="258" r:id="rId6"/>
    <p:sldId id="259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71" r:id="rId16"/>
    <p:sldId id="272" r:id="rId17"/>
    <p:sldId id="273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062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5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79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8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925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9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7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4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2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0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471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balogh1113@gmail.com" TargetMode="External"/><Relationship Id="rId2" Type="http://schemas.openxmlformats.org/officeDocument/2006/relationships/hyperlink" Target="http://www.mvh-hacs.h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15680" y="2780928"/>
            <a:ext cx="5826719" cy="194421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1">
                    <a:lumMod val="75000"/>
                  </a:schemeClr>
                </a:solidFill>
                <a:latin typeface="Bernard MT Condensed" pitchFamily="18" charset="0"/>
              </a:rPr>
            </a:br>
            <a:r>
              <a:rPr lang="hu-HU" sz="4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Mecsek-Völgység-Hegyhát</a:t>
            </a:r>
            <a:r>
              <a:rPr lang="hu-HU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itchFamily="18" charset="0"/>
              </a:rPr>
            </a:br>
            <a:r>
              <a:rPr lang="hu-HU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Egyesület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Bernard MT Condensed" pitchFamily="18" charset="0"/>
              </a:rPr>
              <a:t/>
            </a:r>
            <a:br>
              <a:rPr lang="hu-HU" sz="4000" dirty="0">
                <a:solidFill>
                  <a:schemeClr val="accent1">
                    <a:lumMod val="75000"/>
                  </a:schemeClr>
                </a:solidFill>
                <a:latin typeface="Bernard MT Condensed" pitchFamily="18" charset="0"/>
              </a:rPr>
            </a:br>
            <a:endParaRPr lang="hu-HU" sz="4000" dirty="0">
              <a:solidFill>
                <a:schemeClr val="accent1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 useBgFill="1"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33714" y="4869160"/>
            <a:ext cx="9683857" cy="18722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Vidék Fejlesztési Program keretében meghirdetett pályázatok, ill. pályázati felhívás tervezetek</a:t>
            </a:r>
          </a:p>
          <a:p>
            <a:pPr algn="ctr"/>
            <a:r>
              <a:rPr lang="hu-H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w Cen MT Condensed Extra Bold" pitchFamily="34" charset="-18"/>
              </a:rPr>
              <a:t>Előadó: </a:t>
            </a:r>
            <a:r>
              <a:rPr lang="hu-H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w Cen MT Condensed Extra Bold" pitchFamily="34" charset="-18"/>
              </a:rPr>
              <a:t>Ujváriné Balogh Andrea</a:t>
            </a:r>
            <a:endParaRPr lang="hu-HU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w Cen MT Condensed Extra Bold" pitchFamily="34" charset="-1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b="14827"/>
          <a:stretch>
            <a:fillRect/>
          </a:stretch>
        </p:blipFill>
        <p:spPr bwMode="auto">
          <a:xfrm>
            <a:off x="1340507" y="404664"/>
            <a:ext cx="9577064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57692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783771" y="798286"/>
            <a:ext cx="11027229" cy="562489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Szakmai </a:t>
            </a:r>
            <a:r>
              <a:rPr lang="hu-HU" dirty="0" smtClean="0">
                <a:solidFill>
                  <a:schemeClr val="bg1"/>
                </a:solidFill>
              </a:rPr>
              <a:t>elvárások: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kedvezményezett köteles a gazdaságot személyesen vezetni.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Az </a:t>
            </a:r>
            <a:r>
              <a:rPr lang="hu-HU" sz="2200" dirty="0" smtClean="0">
                <a:solidFill>
                  <a:schemeClr val="bg1"/>
                </a:solidFill>
              </a:rPr>
              <a:t>üzleti terv végrehajtását meg kell kezdeni a TO kézbesítését követő naptól számított legfeljebb 9 hónapon belül.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tevékenység megkezdésétől számított </a:t>
            </a:r>
            <a:r>
              <a:rPr lang="hu-HU" sz="2200" dirty="0" err="1" smtClean="0">
                <a:solidFill>
                  <a:schemeClr val="bg1"/>
                </a:solidFill>
              </a:rPr>
              <a:t>max</a:t>
            </a:r>
            <a:r>
              <a:rPr lang="hu-HU" sz="2200" dirty="0" smtClean="0">
                <a:solidFill>
                  <a:schemeClr val="bg1"/>
                </a:solidFill>
              </a:rPr>
              <a:t>. 18 hónapon belül meg kell felelni az aktív mezőgazdasági termelő előírásoknak (8/2015.(III.13.) FM rendelet 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4. év január 1-től főállású egyéni vállalkozóvá kell válni.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4. év végére a jövedelemnek el kell érni a garantált bérminimum mértékét.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Legkésőbb a 4. év dec.31.-ig teljesíteni kell az üzleti tervben vállaltakat.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Kötelező képzésen kell részt venni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6000 euro STÉ üzemméretet fent kell tartani a működtetési időszak végéig.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Gazdálkodási napló vezetése</a:t>
            </a:r>
          </a:p>
          <a:p>
            <a:endParaRPr lang="hu-HU" dirty="0" smtClean="0"/>
          </a:p>
          <a:p>
            <a:pPr lvl="2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7761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914400" y="493486"/>
            <a:ext cx="10896600" cy="592969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bg1"/>
                </a:solidFill>
              </a:rPr>
              <a:t>Pontozás: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err="1">
                <a:solidFill>
                  <a:schemeClr val="bg1"/>
                </a:solidFill>
              </a:rPr>
              <a:t>Bio</a:t>
            </a:r>
            <a:r>
              <a:rPr lang="hu-HU" sz="2200" dirty="0">
                <a:solidFill>
                  <a:schemeClr val="bg1"/>
                </a:solidFill>
              </a:rPr>
              <a:t> /Ökológiai gazdálkodás vállalás </a:t>
            </a:r>
            <a:r>
              <a:rPr lang="hu-HU" sz="2200" dirty="0" smtClean="0">
                <a:solidFill>
                  <a:schemeClr val="bg1"/>
                </a:solidFill>
              </a:rPr>
              <a:t>(4 </a:t>
            </a:r>
            <a:r>
              <a:rPr lang="hu-HU" sz="2200" dirty="0">
                <a:solidFill>
                  <a:schemeClr val="bg1"/>
                </a:solidFill>
              </a:rPr>
              <a:t>pont)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</a:rPr>
              <a:t>Minőségrendszerben való részvétel (3 pont)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</a:rPr>
              <a:t>Komposztáló tér kialakítása, </a:t>
            </a:r>
            <a:r>
              <a:rPr lang="hu-HU" sz="2200" dirty="0" smtClean="0">
                <a:solidFill>
                  <a:schemeClr val="bg1"/>
                </a:solidFill>
              </a:rPr>
              <a:t>(</a:t>
            </a:r>
            <a:r>
              <a:rPr lang="hu-HU" sz="2200" dirty="0">
                <a:solidFill>
                  <a:schemeClr val="bg1"/>
                </a:solidFill>
              </a:rPr>
              <a:t>4 pont</a:t>
            </a:r>
            <a:r>
              <a:rPr lang="hu-HU" sz="2200" dirty="0" smtClean="0">
                <a:solidFill>
                  <a:schemeClr val="bg1"/>
                </a:solidFill>
              </a:rPr>
              <a:t>) / Megújuló energiát hasznosító technológia kiépítésére min. a támogatás 5 %-át fordítjuk / Erőgép, traktor vásárlásánál csak EURO4 környezetvédelmi besorolásút választunk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4. évben az üzemméret 80 % állattenyésztésből, kertészetből vagy mindkettőből származik  (12 pont)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Szakmai képzettség szintje </a:t>
            </a:r>
            <a:r>
              <a:rPr lang="hu-HU" sz="2200" dirty="0">
                <a:solidFill>
                  <a:schemeClr val="bg1"/>
                </a:solidFill>
              </a:rPr>
              <a:t>(4 pont)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Korábban szerzett szakmai gyakorlat, a támogatási kérelem benyújtási évét megelőző öt évben (10 pont)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err="1" smtClean="0">
                <a:solidFill>
                  <a:schemeClr val="bg1"/>
                </a:solidFill>
              </a:rPr>
              <a:t>Foglalkoztatotti</a:t>
            </a:r>
            <a:r>
              <a:rPr lang="hu-HU" sz="2200" dirty="0" smtClean="0">
                <a:solidFill>
                  <a:schemeClr val="bg1"/>
                </a:solidFill>
              </a:rPr>
              <a:t> </a:t>
            </a:r>
            <a:r>
              <a:rPr lang="hu-HU" sz="2200" dirty="0">
                <a:solidFill>
                  <a:schemeClr val="bg1"/>
                </a:solidFill>
              </a:rPr>
              <a:t>létszám növelése </a:t>
            </a:r>
            <a:r>
              <a:rPr lang="hu-HU" sz="2200" dirty="0" smtClean="0">
                <a:solidFill>
                  <a:schemeClr val="bg1"/>
                </a:solidFill>
              </a:rPr>
              <a:t>(6 </a:t>
            </a:r>
            <a:r>
              <a:rPr lang="hu-HU" sz="2200" dirty="0">
                <a:solidFill>
                  <a:schemeClr val="bg1"/>
                </a:solidFill>
              </a:rPr>
              <a:t>pont</a:t>
            </a:r>
            <a:r>
              <a:rPr lang="hu-HU" sz="2200" dirty="0" smtClean="0">
                <a:solidFill>
                  <a:schemeClr val="bg1"/>
                </a:solidFill>
              </a:rPr>
              <a:t>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Megváltozott munkaképességűek foglalkoztatása (2 pont)</a:t>
            </a:r>
            <a:endParaRPr lang="hu-HU" sz="2200" dirty="0">
              <a:solidFill>
                <a:schemeClr val="bg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Üzleti </a:t>
            </a:r>
            <a:r>
              <a:rPr lang="hu-HU" sz="2200" dirty="0">
                <a:solidFill>
                  <a:schemeClr val="bg1"/>
                </a:solidFill>
              </a:rPr>
              <a:t>terv (55 pont)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01892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522514" y="449943"/>
            <a:ext cx="11288486" cy="597323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Kötelező mellékletek: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Üzemméret meghatározásához szükséges dokumentumok, igazolások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Az üzleti terv értékeléséhez szükséges dokumentumok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Tartalmi értékelési szempontokat alátámasztó igazolások, nyilatkozatok, dokumentumok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Természetes személyeknek igazolás, egyéni vállalkozók nyilvántartásában szereplő adatokról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Jogi személy esetében 30 napnál nem régebbi cégkivonat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Mezőgazdasági végzettséget igazoló okirat másolata</a:t>
            </a: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Végrehajtásra rendelkezésre álló időtartam: </a:t>
            </a: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Működtetési időszak megkezdésétől számított 54 hónap (4,5 év)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Működtetési időszak: </a:t>
            </a:r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>
                <a:solidFill>
                  <a:schemeClr val="bg1"/>
                </a:solidFill>
              </a:rPr>
              <a:t>	</a:t>
            </a:r>
            <a:r>
              <a:rPr lang="hu-HU" sz="2200" dirty="0" smtClean="0">
                <a:solidFill>
                  <a:schemeClr val="bg1"/>
                </a:solidFill>
              </a:rPr>
              <a:t>	</a:t>
            </a:r>
            <a:r>
              <a:rPr lang="hu-HU" sz="2200" dirty="0" smtClean="0">
                <a:solidFill>
                  <a:schemeClr val="bg1"/>
                </a:solidFill>
              </a:rPr>
              <a:t>a </a:t>
            </a:r>
            <a:r>
              <a:rPr lang="hu-HU" sz="2200" dirty="0" smtClean="0">
                <a:solidFill>
                  <a:schemeClr val="bg1"/>
                </a:solidFill>
              </a:rPr>
              <a:t>támogatói okirat kézbesítését követő év január 1-jétől számított 5. év vége </a:t>
            </a:r>
            <a:r>
              <a:rPr lang="hu-HU" sz="2200" dirty="0" smtClean="0">
                <a:solidFill>
                  <a:schemeClr val="bg1"/>
                </a:solidFill>
              </a:rPr>
              <a:t>											(2022.12.31</a:t>
            </a:r>
            <a:r>
              <a:rPr lang="hu-HU" sz="2200" dirty="0" smtClean="0">
                <a:solidFill>
                  <a:schemeClr val="bg1"/>
                </a:solidFill>
              </a:rPr>
              <a:t>.)</a:t>
            </a: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Fenntartási kötelezettség nincs!</a:t>
            </a:r>
          </a:p>
        </p:txBody>
      </p:sp>
    </p:spTree>
    <p:extLst>
      <p:ext uri="{BB962C8B-B14F-4D97-AF65-F5344CB8AC3E}">
        <p14:creationId xmlns:p14="http://schemas.microsoft.com/office/powerpoint/2010/main" val="611685535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Mezőgazdasági kisüzemek fejlesztése 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VP2-6.3.1-16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b="14827"/>
          <a:stretch>
            <a:fillRect/>
          </a:stretch>
        </p:blipFill>
        <p:spPr bwMode="auto">
          <a:xfrm>
            <a:off x="1340507" y="404664"/>
            <a:ext cx="9577064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9741622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609600" y="348343"/>
            <a:ext cx="11201400" cy="607483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hu-HU" sz="8800" dirty="0" smtClean="0">
                <a:solidFill>
                  <a:schemeClr val="bg1"/>
                </a:solidFill>
              </a:rPr>
              <a:t>Keretösszeg: </a:t>
            </a:r>
            <a:r>
              <a:rPr lang="hu-HU" sz="8800" dirty="0" smtClean="0">
                <a:solidFill>
                  <a:schemeClr val="bg1"/>
                </a:solidFill>
              </a:rPr>
              <a:t>14 </a:t>
            </a:r>
            <a:r>
              <a:rPr lang="hu-HU" sz="8800" dirty="0">
                <a:solidFill>
                  <a:schemeClr val="bg1"/>
                </a:solidFill>
              </a:rPr>
              <a:t>milliárd Ft   </a:t>
            </a:r>
            <a:r>
              <a:rPr lang="hu-HU" sz="8800" dirty="0" smtClean="0">
                <a:solidFill>
                  <a:schemeClr val="bg1"/>
                </a:solidFill>
              </a:rPr>
              <a:t>			 </a:t>
            </a:r>
            <a:r>
              <a:rPr lang="hu-HU" sz="8800" dirty="0">
                <a:solidFill>
                  <a:schemeClr val="bg1"/>
                </a:solidFill>
              </a:rPr>
              <a:t>(támogatott projektek várható száma: </a:t>
            </a:r>
            <a:r>
              <a:rPr lang="hu-HU" sz="8800" dirty="0" smtClean="0">
                <a:solidFill>
                  <a:schemeClr val="bg1"/>
                </a:solidFill>
              </a:rPr>
              <a:t>30</a:t>
            </a:r>
            <a:r>
              <a:rPr lang="hu-HU" sz="8800" dirty="0" smtClean="0">
                <a:solidFill>
                  <a:schemeClr val="bg1"/>
                </a:solidFill>
              </a:rPr>
              <a:t>00 </a:t>
            </a:r>
            <a:r>
              <a:rPr lang="hu-HU" sz="8800" dirty="0">
                <a:solidFill>
                  <a:schemeClr val="bg1"/>
                </a:solidFill>
              </a:rPr>
              <a:t>db)</a:t>
            </a:r>
          </a:p>
          <a:p>
            <a:r>
              <a:rPr lang="hu-HU" sz="8800" dirty="0" smtClean="0">
                <a:solidFill>
                  <a:schemeClr val="bg1"/>
                </a:solidFill>
              </a:rPr>
              <a:t>Pályázók köre: </a:t>
            </a:r>
            <a:endParaRPr lang="hu-HU" sz="8800" dirty="0" smtClean="0">
              <a:solidFill>
                <a:schemeClr val="bg1"/>
              </a:solidFill>
            </a:endParaRPr>
          </a:p>
          <a:p>
            <a:r>
              <a:rPr lang="hu-HU" sz="8800" dirty="0">
                <a:solidFill>
                  <a:schemeClr val="bg1"/>
                </a:solidFill>
              </a:rPr>
              <a:t>	</a:t>
            </a:r>
            <a:r>
              <a:rPr lang="hu-HU" sz="8800" dirty="0" smtClean="0">
                <a:solidFill>
                  <a:schemeClr val="bg1"/>
                </a:solidFill>
              </a:rPr>
              <a:t>- </a:t>
            </a:r>
            <a:r>
              <a:rPr lang="hu-HU" sz="8800" dirty="0" smtClean="0">
                <a:solidFill>
                  <a:schemeClr val="bg1"/>
                </a:solidFill>
              </a:rPr>
              <a:t>Mezőgazdasági termelőnek minősülő főállású egyéni vállalkozók</a:t>
            </a:r>
          </a:p>
          <a:p>
            <a:r>
              <a:rPr lang="hu-HU" sz="8800" dirty="0" smtClean="0">
                <a:solidFill>
                  <a:schemeClr val="bg1"/>
                </a:solidFill>
              </a:rPr>
              <a:t>	- Főállású őstermelők, </a:t>
            </a:r>
            <a:r>
              <a:rPr lang="hu-HU" sz="8800" dirty="0" err="1" smtClean="0">
                <a:solidFill>
                  <a:schemeClr val="bg1"/>
                </a:solidFill>
              </a:rPr>
              <a:t>mikrovállalkozások</a:t>
            </a:r>
            <a:r>
              <a:rPr lang="hu-HU" sz="8800" dirty="0" smtClean="0">
                <a:solidFill>
                  <a:schemeClr val="bg1"/>
                </a:solidFill>
              </a:rPr>
              <a:t>, szociális szövetkezetek</a:t>
            </a:r>
            <a:endParaRPr lang="hu-HU" sz="8800" dirty="0" smtClean="0">
              <a:solidFill>
                <a:schemeClr val="bg1"/>
              </a:solidFill>
            </a:endParaRPr>
          </a:p>
          <a:p>
            <a:pPr lvl="2" algn="l"/>
            <a:r>
              <a:rPr lang="hu-HU" sz="8800" dirty="0" smtClean="0">
                <a:solidFill>
                  <a:schemeClr val="bg1"/>
                </a:solidFill>
              </a:rPr>
              <a:t>- akik </a:t>
            </a:r>
            <a:r>
              <a:rPr lang="hu-HU" sz="8800" dirty="0" smtClean="0">
                <a:solidFill>
                  <a:schemeClr val="bg1"/>
                </a:solidFill>
              </a:rPr>
              <a:t>előző lezárt üzleti évben legalább </a:t>
            </a:r>
            <a:r>
              <a:rPr lang="hu-HU" sz="8800" dirty="0" smtClean="0">
                <a:solidFill>
                  <a:schemeClr val="bg1"/>
                </a:solidFill>
              </a:rPr>
              <a:t>3000 és legfeljebb 6000 euró </a:t>
            </a:r>
            <a:r>
              <a:rPr lang="hu-HU" sz="8800" dirty="0" smtClean="0">
                <a:solidFill>
                  <a:schemeClr val="bg1"/>
                </a:solidFill>
              </a:rPr>
              <a:t>STÉ üzemmérettel rendelkeznek</a:t>
            </a:r>
          </a:p>
          <a:p>
            <a:pPr lvl="2" algn="l"/>
            <a:r>
              <a:rPr lang="hu-HU" sz="8800" dirty="0" smtClean="0">
                <a:solidFill>
                  <a:schemeClr val="bg1"/>
                </a:solidFill>
              </a:rPr>
              <a:t>- akik mezőgazdasági termelésből és </a:t>
            </a:r>
            <a:r>
              <a:rPr lang="hu-HU" sz="8800" dirty="0" err="1" smtClean="0">
                <a:solidFill>
                  <a:schemeClr val="bg1"/>
                </a:solidFill>
              </a:rPr>
              <a:t>Annex</a:t>
            </a:r>
            <a:r>
              <a:rPr lang="hu-HU" sz="8800" dirty="0" smtClean="0">
                <a:solidFill>
                  <a:schemeClr val="bg1"/>
                </a:solidFill>
              </a:rPr>
              <a:t> 1 termék feldolgozásból származó nettó árbevételük nagysága előző lezárt naptári évben 3000 és 6000 euro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hu-HU" sz="8800" dirty="0" smtClean="0">
              <a:solidFill>
                <a:schemeClr val="bg1"/>
              </a:solidFill>
            </a:endParaRPr>
          </a:p>
          <a:p>
            <a:r>
              <a:rPr lang="hu-HU" sz="8800" dirty="0" smtClean="0">
                <a:solidFill>
                  <a:schemeClr val="bg1"/>
                </a:solidFill>
              </a:rPr>
              <a:t>Támogatás </a:t>
            </a:r>
            <a:r>
              <a:rPr lang="hu-HU" sz="8800" dirty="0">
                <a:solidFill>
                  <a:schemeClr val="bg1"/>
                </a:solidFill>
              </a:rPr>
              <a:t>intenzitása:</a:t>
            </a:r>
          </a:p>
          <a:p>
            <a:pPr lvl="5" algn="l"/>
            <a:r>
              <a:rPr lang="hu-HU" sz="8800" dirty="0" smtClean="0">
                <a:solidFill>
                  <a:schemeClr val="bg1"/>
                </a:solidFill>
              </a:rPr>
              <a:t>15 </a:t>
            </a:r>
            <a:r>
              <a:rPr lang="hu-HU" sz="8800" dirty="0">
                <a:solidFill>
                  <a:schemeClr val="bg1"/>
                </a:solidFill>
              </a:rPr>
              <a:t>000 EURO </a:t>
            </a:r>
          </a:p>
          <a:p>
            <a:pPr lvl="5" algn="l"/>
            <a:r>
              <a:rPr lang="hu-HU" sz="8800" dirty="0">
                <a:solidFill>
                  <a:schemeClr val="bg1"/>
                </a:solidFill>
              </a:rPr>
              <a:t>ÁTALÁNY alapú támogatás, két </a:t>
            </a:r>
            <a:r>
              <a:rPr lang="hu-HU" sz="8800" dirty="0" smtClean="0">
                <a:solidFill>
                  <a:schemeClr val="bg1"/>
                </a:solidFill>
              </a:rPr>
              <a:t>részletben</a:t>
            </a:r>
          </a:p>
          <a:p>
            <a:endParaRPr lang="hu-HU" sz="8800" dirty="0" smtClean="0">
              <a:solidFill>
                <a:schemeClr val="bg1"/>
              </a:solidFill>
            </a:endParaRPr>
          </a:p>
          <a:p>
            <a:r>
              <a:rPr lang="hu-HU" sz="8800" dirty="0" smtClean="0">
                <a:solidFill>
                  <a:schemeClr val="bg1"/>
                </a:solidFill>
              </a:rPr>
              <a:t>Benyújtás </a:t>
            </a:r>
            <a:r>
              <a:rPr lang="hu-HU" sz="8800" dirty="0" smtClean="0">
                <a:solidFill>
                  <a:schemeClr val="bg1"/>
                </a:solidFill>
              </a:rPr>
              <a:t>ideje: </a:t>
            </a:r>
            <a:r>
              <a:rPr lang="hu-HU" sz="8800" dirty="0" smtClean="0">
                <a:solidFill>
                  <a:schemeClr val="bg1"/>
                </a:solidFill>
              </a:rPr>
              <a:t>2016.03.21.-</a:t>
            </a:r>
            <a:r>
              <a:rPr lang="hu-HU" sz="8800" dirty="0" smtClean="0">
                <a:solidFill>
                  <a:schemeClr val="bg1"/>
                </a:solidFill>
              </a:rPr>
              <a:t>től 2018. </a:t>
            </a:r>
            <a:r>
              <a:rPr lang="hu-HU" sz="8800" dirty="0" smtClean="0">
                <a:solidFill>
                  <a:schemeClr val="bg1"/>
                </a:solidFill>
              </a:rPr>
              <a:t>03. 20.</a:t>
            </a:r>
            <a:endParaRPr lang="hu-HU" sz="8800" dirty="0" smtClean="0">
              <a:solidFill>
                <a:schemeClr val="bg1"/>
              </a:solidFill>
            </a:endParaRPr>
          </a:p>
          <a:p>
            <a:pPr lvl="1" algn="l"/>
            <a:r>
              <a:rPr lang="hu-HU" sz="8800" dirty="0" smtClean="0">
                <a:solidFill>
                  <a:schemeClr val="bg1"/>
                </a:solidFill>
              </a:rPr>
              <a:t> első szakasz zárás: </a:t>
            </a:r>
            <a:r>
              <a:rPr lang="hu-HU" sz="8800" dirty="0" smtClean="0">
                <a:solidFill>
                  <a:schemeClr val="bg1"/>
                </a:solidFill>
              </a:rPr>
              <a:t>2016.04.22.</a:t>
            </a:r>
          </a:p>
          <a:p>
            <a:pPr lvl="1" algn="l"/>
            <a:r>
              <a:rPr lang="hu-HU" sz="8800" dirty="0">
                <a:solidFill>
                  <a:schemeClr val="bg1"/>
                </a:solidFill>
              </a:rPr>
              <a:t> </a:t>
            </a:r>
            <a:r>
              <a:rPr lang="hu-HU" sz="8800" dirty="0" smtClean="0">
                <a:solidFill>
                  <a:schemeClr val="bg1"/>
                </a:solidFill>
              </a:rPr>
              <a:t>második </a:t>
            </a:r>
            <a:r>
              <a:rPr lang="hu-HU" sz="8800" dirty="0">
                <a:solidFill>
                  <a:schemeClr val="bg1"/>
                </a:solidFill>
              </a:rPr>
              <a:t>szakasz zárás: </a:t>
            </a:r>
            <a:r>
              <a:rPr lang="hu-HU" sz="8800" dirty="0" smtClean="0">
                <a:solidFill>
                  <a:schemeClr val="bg1"/>
                </a:solidFill>
              </a:rPr>
              <a:t>2016.09.23.</a:t>
            </a:r>
            <a:endParaRPr lang="hu-HU" sz="8800" dirty="0">
              <a:solidFill>
                <a:schemeClr val="bg1"/>
              </a:solidFill>
            </a:endParaRPr>
          </a:p>
          <a:p>
            <a:pPr lvl="1" algn="l"/>
            <a:r>
              <a:rPr lang="hu-HU" sz="8800" dirty="0">
                <a:solidFill>
                  <a:schemeClr val="bg1"/>
                </a:solidFill>
              </a:rPr>
              <a:t> </a:t>
            </a:r>
            <a:r>
              <a:rPr lang="hu-HU" sz="8800" dirty="0" smtClean="0">
                <a:solidFill>
                  <a:schemeClr val="bg1"/>
                </a:solidFill>
              </a:rPr>
              <a:t>harmadik </a:t>
            </a:r>
            <a:r>
              <a:rPr lang="hu-HU" sz="8800" dirty="0">
                <a:solidFill>
                  <a:schemeClr val="bg1"/>
                </a:solidFill>
              </a:rPr>
              <a:t>szakasz zárás: </a:t>
            </a:r>
            <a:r>
              <a:rPr lang="hu-HU" sz="8800" dirty="0" smtClean="0">
                <a:solidFill>
                  <a:schemeClr val="bg1"/>
                </a:solidFill>
              </a:rPr>
              <a:t>2017.03.03.</a:t>
            </a:r>
            <a:endParaRPr lang="hu-HU" sz="8800" dirty="0">
              <a:solidFill>
                <a:schemeClr val="bg1"/>
              </a:solidFill>
            </a:endParaRPr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103596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769257" y="508000"/>
            <a:ext cx="11041743" cy="591517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Első </a:t>
            </a:r>
            <a:r>
              <a:rPr lang="hu-HU" sz="2000" dirty="0">
                <a:solidFill>
                  <a:schemeClr val="bg1"/>
                </a:solidFill>
              </a:rPr>
              <a:t>kifizetési igénylés a támogatási összeg 75 %-ra, </a:t>
            </a:r>
            <a:r>
              <a:rPr lang="hu-HU" sz="2000" dirty="0" smtClean="0">
                <a:solidFill>
                  <a:schemeClr val="bg1"/>
                </a:solidFill>
              </a:rPr>
              <a:t>11 250 </a:t>
            </a:r>
            <a:r>
              <a:rPr lang="hu-HU" sz="2000" dirty="0">
                <a:solidFill>
                  <a:schemeClr val="bg1"/>
                </a:solidFill>
              </a:rPr>
              <a:t>euro, a TO </a:t>
            </a:r>
            <a:r>
              <a:rPr lang="hu-HU" sz="2000" dirty="0" smtClean="0">
                <a:solidFill>
                  <a:schemeClr val="bg1"/>
                </a:solidFill>
              </a:rPr>
              <a:t>kézbesítésétől </a:t>
            </a:r>
            <a:r>
              <a:rPr lang="hu-HU" sz="2000" dirty="0">
                <a:solidFill>
                  <a:schemeClr val="bg1"/>
                </a:solidFill>
              </a:rPr>
              <a:t>számított </a:t>
            </a:r>
            <a:r>
              <a:rPr lang="hu-HU" sz="2000" dirty="0" smtClean="0">
                <a:solidFill>
                  <a:schemeClr val="bg1"/>
                </a:solidFill>
              </a:rPr>
              <a:t>6 </a:t>
            </a:r>
            <a:r>
              <a:rPr lang="hu-HU" sz="2000" dirty="0">
                <a:solidFill>
                  <a:schemeClr val="bg1"/>
                </a:solidFill>
              </a:rPr>
              <a:t>hónapon belül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Második </a:t>
            </a:r>
            <a:r>
              <a:rPr lang="hu-HU" sz="2000" dirty="0">
                <a:solidFill>
                  <a:schemeClr val="bg1"/>
                </a:solidFill>
              </a:rPr>
              <a:t>kifizetési igénylés a támogatási összeg 25%-ra </a:t>
            </a:r>
            <a:r>
              <a:rPr lang="hu-HU" sz="2000" dirty="0" smtClean="0">
                <a:solidFill>
                  <a:schemeClr val="bg1"/>
                </a:solidFill>
              </a:rPr>
              <a:t>3 750 </a:t>
            </a:r>
            <a:r>
              <a:rPr lang="hu-HU" sz="2000" dirty="0">
                <a:solidFill>
                  <a:schemeClr val="bg1"/>
                </a:solidFill>
              </a:rPr>
              <a:t>euro, legkorábban az első igényléstől számított 36 hónap </a:t>
            </a:r>
            <a:r>
              <a:rPr lang="hu-HU" sz="2000" dirty="0" smtClean="0">
                <a:solidFill>
                  <a:schemeClr val="bg1"/>
                </a:solidFill>
              </a:rPr>
              <a:t>elteltével</a:t>
            </a:r>
          </a:p>
          <a:p>
            <a:pPr lvl="1" algn="l"/>
            <a:r>
              <a:rPr lang="hu-HU" sz="2000" dirty="0" smtClean="0">
                <a:solidFill>
                  <a:schemeClr val="bg1"/>
                </a:solidFill>
              </a:rPr>
              <a:t>		Kifizetésének </a:t>
            </a:r>
            <a:r>
              <a:rPr lang="hu-HU" sz="2000" dirty="0">
                <a:solidFill>
                  <a:schemeClr val="bg1"/>
                </a:solidFill>
              </a:rPr>
              <a:t>feltétele, hogy legkésőbb a TO </a:t>
            </a:r>
            <a:r>
              <a:rPr lang="hu-HU" sz="2000" dirty="0" smtClean="0">
                <a:solidFill>
                  <a:schemeClr val="bg1"/>
                </a:solidFill>
              </a:rPr>
              <a:t>kézbesítésétől számított </a:t>
            </a:r>
            <a:r>
              <a:rPr lang="hu-HU" sz="2000" dirty="0">
                <a:solidFill>
                  <a:schemeClr val="bg1"/>
                </a:solidFill>
              </a:rPr>
              <a:t>4. év végére </a:t>
            </a:r>
            <a:r>
              <a:rPr lang="hu-HU" sz="2000" dirty="0" smtClean="0">
                <a:solidFill>
                  <a:schemeClr val="bg1"/>
                </a:solidFill>
              </a:rPr>
              <a:t>		megfelelően teljesíti </a:t>
            </a:r>
            <a:r>
              <a:rPr lang="hu-HU" sz="2000" dirty="0">
                <a:solidFill>
                  <a:schemeClr val="bg1"/>
                </a:solidFill>
              </a:rPr>
              <a:t>az üzleti tervben vállalt kötelezettségeket</a:t>
            </a:r>
            <a:r>
              <a:rPr lang="hu-HU" sz="2000" dirty="0" smtClean="0">
                <a:solidFill>
                  <a:schemeClr val="bg1"/>
                </a:solidFill>
              </a:rPr>
              <a:t>.</a:t>
            </a:r>
          </a:p>
          <a:p>
            <a:endParaRPr lang="hu-HU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Aki már részesült fiatal gazda támogatásban, nem pályázhat</a:t>
            </a:r>
          </a:p>
          <a:p>
            <a:endParaRPr lang="hu-HU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Nem </a:t>
            </a:r>
            <a:r>
              <a:rPr lang="hu-HU" sz="2000" dirty="0">
                <a:solidFill>
                  <a:schemeClr val="bg1"/>
                </a:solidFill>
              </a:rPr>
              <a:t>szükséges tételesen elszámolni, de elkülönített nyilvántartást a számviteli szabályok betartása végett kell vezetni</a:t>
            </a:r>
          </a:p>
          <a:p>
            <a:endParaRPr lang="hu-HU" sz="2000" dirty="0">
              <a:solidFill>
                <a:schemeClr val="bg1"/>
              </a:solidFill>
            </a:endParaRPr>
          </a:p>
          <a:p>
            <a:r>
              <a:rPr lang="hu-HU" sz="2000" dirty="0" smtClean="0">
                <a:solidFill>
                  <a:schemeClr val="bg1"/>
                </a:solidFill>
              </a:rPr>
              <a:t>Támogatható </a:t>
            </a:r>
            <a:r>
              <a:rPr lang="hu-HU" sz="2000" dirty="0">
                <a:solidFill>
                  <a:schemeClr val="bg1"/>
                </a:solidFill>
              </a:rPr>
              <a:t>tevékenységek:</a:t>
            </a:r>
          </a:p>
          <a:p>
            <a:pPr lvl="2" algn="l"/>
            <a:r>
              <a:rPr lang="hu-HU" sz="2000" dirty="0" smtClean="0">
                <a:solidFill>
                  <a:schemeClr val="bg1"/>
                </a:solidFill>
              </a:rPr>
              <a:t>A pályázó maximum 4 év elteltével a mezőgazdasági termelő tevékenységből származó üzemmérete meghaladja a 6000 euro STÉ vagy árbevétele meghaladja a 6000 eurót</a:t>
            </a:r>
            <a:r>
              <a:rPr lang="hu-HU" sz="2000" dirty="0">
                <a:solidFill>
                  <a:schemeClr val="bg1"/>
                </a:solidFill>
              </a:rPr>
              <a:t>		</a:t>
            </a:r>
            <a:r>
              <a:rPr lang="hu-HU" sz="2400" dirty="0">
                <a:solidFill>
                  <a:schemeClr val="bg1"/>
                </a:solidFill>
              </a:rPr>
              <a:t>		</a:t>
            </a:r>
            <a:endParaRPr lang="hu-H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539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624114" y="638629"/>
            <a:ext cx="11186886" cy="578454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sz="2200" dirty="0">
                <a:solidFill>
                  <a:schemeClr val="bg1"/>
                </a:solidFill>
              </a:rPr>
              <a:t>Szakmai elvárások: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Az </a:t>
            </a:r>
            <a:r>
              <a:rPr lang="hu-HU" sz="2200" dirty="0">
                <a:solidFill>
                  <a:schemeClr val="bg1"/>
                </a:solidFill>
              </a:rPr>
              <a:t>üzleti terv végrehajtását meg kell kezdeni a TO kézbesítését követő naptól számított legfeljebb 9 hónapon belül.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Kötelező képzésen való részvétel. </a:t>
            </a:r>
            <a:endParaRPr lang="hu-HU" sz="2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</a:rPr>
              <a:t>A 4. év végére a </a:t>
            </a:r>
            <a:r>
              <a:rPr lang="hu-HU" sz="2200" dirty="0" smtClean="0">
                <a:solidFill>
                  <a:schemeClr val="bg1"/>
                </a:solidFill>
              </a:rPr>
              <a:t>mezőgazdasági termelő tevékenységből származó üzemmérete meg kell hogy haladja a 6000 euro STÉ értéket vagy az </a:t>
            </a:r>
            <a:r>
              <a:rPr lang="hu-HU" sz="2200" dirty="0" err="1" smtClean="0">
                <a:solidFill>
                  <a:schemeClr val="bg1"/>
                </a:solidFill>
              </a:rPr>
              <a:t>Annex</a:t>
            </a:r>
            <a:r>
              <a:rPr lang="hu-HU" sz="2200" dirty="0" smtClean="0">
                <a:solidFill>
                  <a:schemeClr val="bg1"/>
                </a:solidFill>
              </a:rPr>
              <a:t> 1 termék feldolgozásból származó bevétele el kell érje a 6000 eurót.</a:t>
            </a:r>
            <a:endParaRPr lang="hu-HU" sz="2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Gazdálkodási </a:t>
            </a:r>
            <a:r>
              <a:rPr lang="hu-HU" sz="2200" dirty="0">
                <a:solidFill>
                  <a:schemeClr val="bg1"/>
                </a:solidFill>
              </a:rPr>
              <a:t>napló </a:t>
            </a:r>
            <a:r>
              <a:rPr lang="hu-HU" sz="2200" dirty="0" smtClean="0">
                <a:solidFill>
                  <a:schemeClr val="bg1"/>
                </a:solidFill>
              </a:rPr>
              <a:t>vezetése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projekt lezárásáig a kedvezményezett köteles a főállású státuszt fenntartani.</a:t>
            </a:r>
            <a:endParaRPr lang="hu-HU" sz="2200" dirty="0">
              <a:solidFill>
                <a:schemeClr val="bg1"/>
              </a:solidFill>
            </a:endParaRP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Pontozás</a:t>
            </a:r>
            <a:r>
              <a:rPr lang="hu-HU" sz="2200" dirty="0" smtClean="0">
                <a:solidFill>
                  <a:schemeClr val="bg1"/>
                </a:solidFill>
              </a:rPr>
              <a:t>:</a:t>
            </a: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Termékszerkezet kialakítása (15 pont)</a:t>
            </a: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TCS, TÉSZ, szociális szövetkezeti tagság (2 </a:t>
            </a:r>
            <a:r>
              <a:rPr lang="hu-HU" sz="2200" dirty="0">
                <a:solidFill>
                  <a:schemeClr val="bg1"/>
                </a:solidFill>
              </a:rPr>
              <a:t>pont)</a:t>
            </a:r>
            <a:endParaRPr lang="hu-HU" sz="2200" dirty="0" smtClean="0">
              <a:solidFill>
                <a:schemeClr val="bg1"/>
              </a:solidFill>
            </a:endParaRP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Járási </a:t>
            </a:r>
            <a:r>
              <a:rPr lang="hu-HU" sz="2200" dirty="0" smtClean="0">
                <a:solidFill>
                  <a:schemeClr val="bg1"/>
                </a:solidFill>
              </a:rPr>
              <a:t>besorolás </a:t>
            </a:r>
            <a:r>
              <a:rPr lang="hu-HU" sz="2200" dirty="0" smtClean="0">
                <a:solidFill>
                  <a:schemeClr val="bg1"/>
                </a:solidFill>
              </a:rPr>
              <a:t>(13 </a:t>
            </a:r>
            <a:r>
              <a:rPr lang="hu-HU" sz="2200" dirty="0">
                <a:solidFill>
                  <a:schemeClr val="bg1"/>
                </a:solidFill>
              </a:rPr>
              <a:t>pont)</a:t>
            </a:r>
            <a:endParaRPr lang="hu-HU" sz="2200" dirty="0" smtClean="0">
              <a:solidFill>
                <a:schemeClr val="bg1"/>
              </a:solidFill>
            </a:endParaRP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Üzleti terv </a:t>
            </a:r>
            <a:r>
              <a:rPr lang="hu-HU" sz="2200" dirty="0" smtClean="0">
                <a:solidFill>
                  <a:schemeClr val="bg1"/>
                </a:solidFill>
              </a:rPr>
              <a:t>(70 </a:t>
            </a:r>
            <a:r>
              <a:rPr lang="hu-HU" sz="2200" dirty="0">
                <a:solidFill>
                  <a:schemeClr val="bg1"/>
                </a:solidFill>
              </a:rPr>
              <a:t>pont)</a:t>
            </a:r>
            <a:endParaRPr lang="hu-HU" sz="2200" dirty="0" smtClean="0">
              <a:solidFill>
                <a:schemeClr val="bg1"/>
              </a:solidFill>
            </a:endParaRPr>
          </a:p>
          <a:p>
            <a:pPr lvl="2" algn="l"/>
            <a:endParaRPr lang="hu-H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263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725714" y="478971"/>
            <a:ext cx="11085286" cy="594420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Kötelező mellékletek: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Lakcímet igazoló dokumentum, már 2015.01.01.-én is ott kell tartózkodni, vagy jegyzői igazolás lakóhelyről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Üzemméret </a:t>
            </a:r>
            <a:r>
              <a:rPr lang="hu-HU" sz="2200" dirty="0" smtClean="0">
                <a:solidFill>
                  <a:schemeClr val="bg1"/>
                </a:solidFill>
              </a:rPr>
              <a:t>meghatározásához szükséges dokumentumok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Árbevétel igazolására szolgáló dokumentumok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Egyéb az üzleti tervhez kapcsolódó releváns dokumentumok</a:t>
            </a:r>
            <a:endParaRPr lang="hu-HU" sz="2200" dirty="0">
              <a:solidFill>
                <a:schemeClr val="bg1"/>
              </a:solidFill>
            </a:endParaRP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Végrehajtásra rendelkezésre álló időtartam: </a:t>
            </a: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Támogatói Okirat kézhezvételétől számított </a:t>
            </a:r>
            <a:r>
              <a:rPr lang="hu-HU" sz="2200" dirty="0" smtClean="0">
                <a:solidFill>
                  <a:schemeClr val="bg1"/>
                </a:solidFill>
              </a:rPr>
              <a:t>48 </a:t>
            </a:r>
            <a:r>
              <a:rPr lang="hu-HU" sz="2200" dirty="0" smtClean="0">
                <a:solidFill>
                  <a:schemeClr val="bg1"/>
                </a:solidFill>
              </a:rPr>
              <a:t>hónap</a:t>
            </a: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Fenntartási kötelezettség </a:t>
            </a:r>
            <a:r>
              <a:rPr lang="hu-HU" sz="2200" dirty="0" smtClean="0">
                <a:solidFill>
                  <a:schemeClr val="bg1"/>
                </a:solidFill>
              </a:rPr>
              <a:t>nincs! </a:t>
            </a:r>
            <a:endParaRPr lang="hu-HU" sz="2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468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2293257" y="1799772"/>
            <a:ext cx="8011886" cy="3048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u-HU" sz="2800" dirty="0">
                <a:solidFill>
                  <a:schemeClr val="bg1"/>
                </a:solidFill>
              </a:rPr>
              <a:t>Köszönöm megtisztelő figyelmüket!</a:t>
            </a:r>
          </a:p>
          <a:p>
            <a:pPr algn="ctr"/>
            <a:r>
              <a:rPr lang="hu-HU" sz="2800" dirty="0" err="1">
                <a:solidFill>
                  <a:schemeClr val="bg1"/>
                </a:solidFill>
                <a:hlinkClick r:id="rId2"/>
              </a:rPr>
              <a:t>www.mvh-hacs.hu</a:t>
            </a:r>
            <a:endParaRPr lang="hu-HU" sz="2800" dirty="0">
              <a:solidFill>
                <a:schemeClr val="bg1"/>
              </a:solidFill>
            </a:endParaRPr>
          </a:p>
          <a:p>
            <a:pPr algn="ctr"/>
            <a:r>
              <a:rPr lang="hu-HU" sz="2800" dirty="0">
                <a:solidFill>
                  <a:schemeClr val="bg1"/>
                </a:solidFill>
                <a:hlinkClick r:id="rId3"/>
              </a:rPr>
              <a:t>a</a:t>
            </a:r>
            <a:r>
              <a:rPr lang="hu-HU" sz="2800" dirty="0" smtClean="0">
                <a:solidFill>
                  <a:schemeClr val="bg1"/>
                </a:solidFill>
                <a:hlinkClick r:id="rId3"/>
              </a:rPr>
              <a:t>ndreabalogh1113@</a:t>
            </a:r>
            <a:r>
              <a:rPr lang="hu-HU" sz="2800" dirty="0" err="1" smtClean="0">
                <a:solidFill>
                  <a:schemeClr val="bg1"/>
                </a:solidFill>
                <a:hlinkClick r:id="rId3"/>
              </a:rPr>
              <a:t>gmail.com</a:t>
            </a:r>
            <a:endParaRPr lang="hu-HU" sz="2800" dirty="0">
              <a:solidFill>
                <a:schemeClr val="bg1"/>
              </a:solidFill>
            </a:endParaRPr>
          </a:p>
          <a:p>
            <a:pPr algn="ctr"/>
            <a:r>
              <a:rPr lang="hu-HU" sz="2800" dirty="0" smtClean="0">
                <a:solidFill>
                  <a:schemeClr val="accent2">
                    <a:lumMod val="50000"/>
                  </a:schemeClr>
                </a:solidFill>
              </a:rPr>
              <a:t>Ujváriné Balogh Andrea</a:t>
            </a:r>
          </a:p>
          <a:p>
            <a:pPr algn="ctr"/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</a:rPr>
              <a:t>0630/413-1367</a:t>
            </a:r>
            <a:endParaRPr lang="hu-H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 b="14827"/>
          <a:stretch>
            <a:fillRect/>
          </a:stretch>
        </p:blipFill>
        <p:spPr bwMode="auto">
          <a:xfrm>
            <a:off x="1632607" y="5002064"/>
            <a:ext cx="9577064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502108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6600" dirty="0" smtClean="0">
                <a:solidFill>
                  <a:schemeClr val="accent1">
                    <a:lumMod val="75000"/>
                  </a:schemeClr>
                </a:solidFill>
              </a:rPr>
              <a:t>Kertészet korszerűsítése</a:t>
            </a:r>
            <a:endParaRPr lang="hu-HU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VP2-4.1.3.5-16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b="14827"/>
          <a:stretch>
            <a:fillRect/>
          </a:stretch>
        </p:blipFill>
        <p:spPr bwMode="auto">
          <a:xfrm>
            <a:off x="1340507" y="404664"/>
            <a:ext cx="9577064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13889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9942" y="261256"/>
            <a:ext cx="11001829" cy="1415749"/>
          </a:xfrm>
          <a:gradFill>
            <a:gsLst>
              <a:gs pos="90000">
                <a:schemeClr val="accent1">
                  <a:lumMod val="40000"/>
                  <a:lumOff val="60000"/>
                </a:schemeClr>
              </a:gs>
              <a:gs pos="92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hu-HU" sz="3600" dirty="0" smtClean="0">
                <a:solidFill>
                  <a:schemeClr val="bg1"/>
                </a:solidFill>
              </a:rPr>
              <a:t>Jelen felhívás keretében </a:t>
            </a:r>
            <a:r>
              <a:rPr lang="hu-HU" sz="3600" u="sng" dirty="0" smtClean="0">
                <a:solidFill>
                  <a:schemeClr val="bg1"/>
                </a:solidFill>
              </a:rPr>
              <a:t>kizárólag</a:t>
            </a:r>
            <a:r>
              <a:rPr lang="hu-HU" sz="3600" dirty="0" smtClean="0">
                <a:solidFill>
                  <a:schemeClr val="bg1"/>
                </a:solidFill>
              </a:rPr>
              <a:t> kertészeti tevékenységhez kapcsolódó pályázat nyújtható be</a:t>
            </a:r>
            <a:endParaRPr lang="hu-HU" sz="36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319316" y="1677005"/>
            <a:ext cx="11132456" cy="47818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Keretösszeg: 18 </a:t>
            </a:r>
            <a:r>
              <a:rPr lang="hu-HU" sz="2200" dirty="0">
                <a:solidFill>
                  <a:schemeClr val="bg1"/>
                </a:solidFill>
              </a:rPr>
              <a:t>milliárd Ft   </a:t>
            </a:r>
            <a:r>
              <a:rPr lang="hu-HU" sz="2200" dirty="0" smtClean="0">
                <a:solidFill>
                  <a:schemeClr val="bg1"/>
                </a:solidFill>
              </a:rPr>
              <a:t>			 </a:t>
            </a:r>
            <a:r>
              <a:rPr lang="hu-HU" sz="2200" dirty="0">
                <a:solidFill>
                  <a:schemeClr val="bg1"/>
                </a:solidFill>
              </a:rPr>
              <a:t>(támogatott projektek várható száma: </a:t>
            </a:r>
            <a:r>
              <a:rPr lang="hu-HU" sz="2200" dirty="0" smtClean="0">
                <a:solidFill>
                  <a:schemeClr val="bg1"/>
                </a:solidFill>
              </a:rPr>
              <a:t>1500 </a:t>
            </a:r>
            <a:r>
              <a:rPr lang="hu-HU" sz="2200" dirty="0">
                <a:solidFill>
                  <a:schemeClr val="bg1"/>
                </a:solidFill>
              </a:rPr>
              <a:t>db)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Pályázók köre: </a:t>
            </a:r>
            <a:r>
              <a:rPr lang="hu-HU" sz="2200" dirty="0" smtClean="0">
                <a:solidFill>
                  <a:schemeClr val="bg1"/>
                </a:solidFill>
              </a:rPr>
              <a:t>mezőgazdasági </a:t>
            </a:r>
            <a:r>
              <a:rPr lang="hu-HU" sz="2200" dirty="0" smtClean="0">
                <a:solidFill>
                  <a:schemeClr val="bg1"/>
                </a:solidFill>
              </a:rPr>
              <a:t>termelők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akik </a:t>
            </a:r>
            <a:r>
              <a:rPr lang="hu-HU" sz="2200" dirty="0" smtClean="0">
                <a:solidFill>
                  <a:schemeClr val="bg1"/>
                </a:solidFill>
              </a:rPr>
              <a:t>előző lezárt üzleti évben legalább 6000 euró STÉ üzemmérettel </a:t>
            </a:r>
            <a:r>
              <a:rPr lang="hu-HU" sz="2200" dirty="0" smtClean="0">
                <a:solidFill>
                  <a:schemeClr val="bg1"/>
                </a:solidFill>
              </a:rPr>
              <a:t>rendelkeznek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akik </a:t>
            </a:r>
            <a:r>
              <a:rPr lang="hu-HU" sz="2200" dirty="0" smtClean="0">
                <a:solidFill>
                  <a:schemeClr val="bg1"/>
                </a:solidFill>
              </a:rPr>
              <a:t>előző lezárt üzleti évben árbevételük legalább 50 %-a </a:t>
            </a:r>
            <a:r>
              <a:rPr lang="hu-HU" sz="2200" dirty="0" smtClean="0">
                <a:solidFill>
                  <a:schemeClr val="bg1"/>
                </a:solidFill>
              </a:rPr>
              <a:t>mezőgazdasági tevékenységből </a:t>
            </a:r>
            <a:r>
              <a:rPr lang="hu-HU" sz="2200" dirty="0" smtClean="0">
                <a:solidFill>
                  <a:schemeClr val="bg1"/>
                </a:solidFill>
              </a:rPr>
              <a:t>származik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Támogatás </a:t>
            </a:r>
            <a:r>
              <a:rPr lang="hu-HU" sz="2200" dirty="0" smtClean="0">
                <a:solidFill>
                  <a:schemeClr val="bg1"/>
                </a:solidFill>
              </a:rPr>
              <a:t>intenzitása:</a:t>
            </a:r>
          </a:p>
          <a:p>
            <a:r>
              <a:rPr lang="hu-HU" sz="2200" dirty="0">
                <a:solidFill>
                  <a:schemeClr val="bg1"/>
                </a:solidFill>
              </a:rPr>
              <a:t>	</a:t>
            </a:r>
            <a:r>
              <a:rPr lang="hu-HU" sz="2200" dirty="0" err="1" smtClean="0">
                <a:solidFill>
                  <a:schemeClr val="bg1"/>
                </a:solidFill>
              </a:rPr>
              <a:t>max</a:t>
            </a:r>
            <a:r>
              <a:rPr lang="hu-HU" sz="2200" dirty="0" smtClean="0">
                <a:solidFill>
                  <a:schemeClr val="bg1"/>
                </a:solidFill>
              </a:rPr>
              <a:t>. 10 millió Ft, kollektív projekt esetén 20 millió </a:t>
            </a:r>
            <a:r>
              <a:rPr lang="hu-HU" sz="2200" dirty="0" smtClean="0">
                <a:solidFill>
                  <a:schemeClr val="bg1"/>
                </a:solidFill>
              </a:rPr>
              <a:t>Ft</a:t>
            </a:r>
          </a:p>
          <a:p>
            <a:r>
              <a:rPr lang="hu-HU" sz="2200" dirty="0">
                <a:solidFill>
                  <a:schemeClr val="bg1"/>
                </a:solidFill>
              </a:rPr>
              <a:t>	</a:t>
            </a:r>
            <a:r>
              <a:rPr lang="hu-HU" sz="2200" dirty="0" smtClean="0">
                <a:solidFill>
                  <a:schemeClr val="bg1"/>
                </a:solidFill>
              </a:rPr>
              <a:t>50 </a:t>
            </a:r>
            <a:r>
              <a:rPr lang="hu-HU" sz="2200" dirty="0" smtClean="0">
                <a:solidFill>
                  <a:schemeClr val="bg1"/>
                </a:solidFill>
              </a:rPr>
              <a:t>%,    kollektív beruházás esetén + 10%,    fiatal esetén + 10%</a:t>
            </a:r>
          </a:p>
          <a:p>
            <a:pPr lvl="5" algn="l"/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Benyújtás ideje: 2016.12.19.-től 2018. 12. 18</a:t>
            </a:r>
            <a:r>
              <a:rPr lang="hu-HU" sz="2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sz="2200" dirty="0">
                <a:solidFill>
                  <a:schemeClr val="bg1"/>
                </a:solidFill>
              </a:rPr>
              <a:t>	</a:t>
            </a:r>
            <a:r>
              <a:rPr lang="hu-HU" sz="2200" dirty="0" smtClean="0">
                <a:solidFill>
                  <a:schemeClr val="bg1"/>
                </a:solidFill>
              </a:rPr>
              <a:t>	</a:t>
            </a:r>
            <a:r>
              <a:rPr lang="hu-HU" sz="2200" dirty="0" smtClean="0">
                <a:solidFill>
                  <a:schemeClr val="bg1"/>
                </a:solidFill>
              </a:rPr>
              <a:t>első </a:t>
            </a:r>
            <a:r>
              <a:rPr lang="hu-HU" sz="2200" dirty="0" smtClean="0">
                <a:solidFill>
                  <a:schemeClr val="bg1"/>
                </a:solidFill>
              </a:rPr>
              <a:t>szakasz zárás: 2017.01.19.</a:t>
            </a:r>
          </a:p>
        </p:txBody>
      </p:sp>
    </p:spTree>
    <p:extLst>
      <p:ext uri="{BB962C8B-B14F-4D97-AF65-F5344CB8AC3E}">
        <p14:creationId xmlns:p14="http://schemas.microsoft.com/office/powerpoint/2010/main" val="2591612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595086" y="304800"/>
            <a:ext cx="11215914" cy="611837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Elszámolható költségek </a:t>
            </a:r>
            <a:r>
              <a:rPr lang="hu-HU" sz="2200" dirty="0" smtClean="0">
                <a:solidFill>
                  <a:schemeClr val="bg1"/>
                </a:solidFill>
              </a:rPr>
              <a:t>mértéke: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 </a:t>
            </a:r>
            <a:r>
              <a:rPr lang="hu-HU" sz="2200" dirty="0" smtClean="0">
                <a:solidFill>
                  <a:schemeClr val="bg1"/>
                </a:solidFill>
              </a:rPr>
              <a:t>Általános </a:t>
            </a:r>
            <a:r>
              <a:rPr lang="hu-HU" sz="2200" dirty="0" smtClean="0">
                <a:solidFill>
                  <a:schemeClr val="bg1"/>
                </a:solidFill>
              </a:rPr>
              <a:t>költségek: projekt menedzsment 2,5 %, kötelező nyilvánosság </a:t>
            </a:r>
            <a:r>
              <a:rPr lang="hu-HU" sz="2200" dirty="0" smtClean="0">
                <a:solidFill>
                  <a:schemeClr val="bg1"/>
                </a:solidFill>
              </a:rPr>
              <a:t>0,5%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Max</a:t>
            </a:r>
            <a:r>
              <a:rPr lang="hu-HU" sz="2200" dirty="0" smtClean="0">
                <a:solidFill>
                  <a:schemeClr val="bg1"/>
                </a:solidFill>
              </a:rPr>
              <a:t>. 1 db </a:t>
            </a:r>
            <a:r>
              <a:rPr lang="hu-HU" sz="2200" dirty="0" err="1" smtClean="0">
                <a:solidFill>
                  <a:schemeClr val="bg1"/>
                </a:solidFill>
              </a:rPr>
              <a:t>max</a:t>
            </a:r>
            <a:r>
              <a:rPr lang="hu-HU" sz="2200" dirty="0" smtClean="0">
                <a:solidFill>
                  <a:schemeClr val="bg1"/>
                </a:solidFill>
              </a:rPr>
              <a:t>. 80 kW teljesítményű traktor beszerzési ára </a:t>
            </a:r>
            <a:r>
              <a:rPr lang="hu-HU" sz="2200" b="1" dirty="0" err="1" smtClean="0">
                <a:solidFill>
                  <a:schemeClr val="bg1"/>
                </a:solidFill>
              </a:rPr>
              <a:t>max</a:t>
            </a:r>
            <a:r>
              <a:rPr lang="hu-HU" sz="2200" b="1" dirty="0" smtClean="0">
                <a:solidFill>
                  <a:schemeClr val="bg1"/>
                </a:solidFill>
              </a:rPr>
              <a:t>. nettó 5 millió Ft</a:t>
            </a:r>
            <a:endParaRPr lang="hu-HU" sz="2200" dirty="0" smtClean="0">
              <a:solidFill>
                <a:schemeClr val="bg1"/>
              </a:solidFill>
            </a:endParaRP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Első </a:t>
            </a:r>
            <a:r>
              <a:rPr lang="hu-HU" sz="2200" dirty="0" smtClean="0">
                <a:solidFill>
                  <a:schemeClr val="bg1"/>
                </a:solidFill>
              </a:rPr>
              <a:t>elszámolást be kell nyújtani a TO kézhezvételétől számított 6 hónapon belül, a támogatási összeg min. 10 % </a:t>
            </a:r>
            <a:r>
              <a:rPr lang="hu-HU" sz="2200" dirty="0" err="1" smtClean="0">
                <a:solidFill>
                  <a:schemeClr val="bg1"/>
                </a:solidFill>
              </a:rPr>
              <a:t>-a</a:t>
            </a:r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Önerő</a:t>
            </a:r>
            <a:r>
              <a:rPr lang="hu-HU" sz="2200" dirty="0" smtClean="0">
                <a:solidFill>
                  <a:schemeClr val="bg1"/>
                </a:solidFill>
              </a:rPr>
              <a:t>: pályázat benyújtásakor elég a nyilatkozat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Előleg: </a:t>
            </a:r>
            <a:r>
              <a:rPr lang="hu-HU" sz="2200" dirty="0" err="1" smtClean="0">
                <a:solidFill>
                  <a:schemeClr val="bg1"/>
                </a:solidFill>
              </a:rPr>
              <a:t>max</a:t>
            </a:r>
            <a:r>
              <a:rPr lang="hu-HU" sz="2200" dirty="0" smtClean="0">
                <a:solidFill>
                  <a:schemeClr val="bg1"/>
                </a:solidFill>
              </a:rPr>
              <a:t>. 50%, előleggel megegyező biztosítékot kell adni (bankgarancia, készpénz, jelzálog)</a:t>
            </a: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Támogatható tevékenységek: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	- Mezőgazdasági erőgéphez, traktorhoz kapcsolható munkagépek beszerzése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	- Önjáró betakarítógépek beszerzése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	- Kertészeti tevékenységhez szükséges gépek, eszközök beszerzése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	- Max. 1 db, legfeljebb 80 kW teljesítményű traktor beszerzése </a:t>
            </a:r>
          </a:p>
          <a:p>
            <a:r>
              <a:rPr lang="hu-HU" sz="2200" dirty="0" smtClean="0">
                <a:solidFill>
                  <a:schemeClr val="bg1"/>
                </a:solidFill>
              </a:rPr>
              <a:t>	- Talajművelő gépek beszerzése 						</a:t>
            </a:r>
            <a:r>
              <a:rPr lang="hu-HU" dirty="0" smtClean="0"/>
              <a:t>	</a:t>
            </a:r>
            <a:endParaRPr lang="hu-HU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9114971" y="5377747"/>
            <a:ext cx="2812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>Csak akkor lehet, ha a számított üzemméret 75 %-a kertészeti tevékenység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Jobb oldali kapcsos zárójel 6"/>
          <p:cNvSpPr/>
          <p:nvPr/>
        </p:nvSpPr>
        <p:spPr>
          <a:xfrm>
            <a:off x="8537121" y="5377747"/>
            <a:ext cx="577850" cy="8643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0574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2"/>
          <p:cNvSpPr txBox="1">
            <a:spLocks/>
          </p:cNvSpPr>
          <p:nvPr/>
        </p:nvSpPr>
        <p:spPr>
          <a:xfrm>
            <a:off x="764420" y="306613"/>
            <a:ext cx="10701866" cy="62538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200" dirty="0" smtClean="0">
                <a:solidFill>
                  <a:schemeClr val="bg1"/>
                </a:solidFill>
              </a:rPr>
              <a:t>Nem támogatható tevékenységek:</a:t>
            </a:r>
          </a:p>
          <a:p>
            <a:pPr lvl="1" algn="l"/>
            <a:r>
              <a:rPr lang="hu-HU" dirty="0" smtClean="0">
                <a:solidFill>
                  <a:schemeClr val="bg1"/>
                </a:solidFill>
              </a:rPr>
              <a:t>- Mezőgazdasági erőgépek beszerzése, </a:t>
            </a:r>
            <a:r>
              <a:rPr lang="hu-HU" b="1" dirty="0" smtClean="0">
                <a:solidFill>
                  <a:schemeClr val="bg1"/>
                </a:solidFill>
              </a:rPr>
              <a:t>kivéve a kertészeti tevékenység végzéséhez szükséges önjáró betakarítógépek beszerzése</a:t>
            </a:r>
          </a:p>
          <a:p>
            <a:pPr lvl="1" algn="l"/>
            <a:r>
              <a:rPr lang="hu-HU" dirty="0" smtClean="0">
                <a:solidFill>
                  <a:schemeClr val="bg1"/>
                </a:solidFill>
              </a:rPr>
              <a:t>- Öntözéshez kapcsolódó gépek, eszközök beszerzése</a:t>
            </a:r>
          </a:p>
          <a:p>
            <a:pPr lvl="1" algn="l"/>
            <a:r>
              <a:rPr lang="hu-HU" dirty="0" smtClean="0">
                <a:solidFill>
                  <a:schemeClr val="bg1"/>
                </a:solidFill>
              </a:rPr>
              <a:t>- Természeti katasztrófák (jégeső, fagy, bőséges csapadék) megelőzését szolgáló gépek, eszközök</a:t>
            </a:r>
          </a:p>
          <a:p>
            <a:pPr lvl="1" algn="l"/>
            <a:r>
              <a:rPr lang="hu-HU" dirty="0" smtClean="0">
                <a:solidFill>
                  <a:schemeClr val="bg1"/>
                </a:solidFill>
              </a:rPr>
              <a:t>- </a:t>
            </a:r>
            <a:r>
              <a:rPr lang="hu-HU" dirty="0" err="1" smtClean="0">
                <a:solidFill>
                  <a:schemeClr val="bg1"/>
                </a:solidFill>
              </a:rPr>
              <a:t>Post-harvest</a:t>
            </a:r>
            <a:r>
              <a:rPr lang="hu-HU" dirty="0" smtClean="0">
                <a:solidFill>
                  <a:schemeClr val="bg1"/>
                </a:solidFill>
              </a:rPr>
              <a:t> tevékenység eszközeinek beszerzése pl. szállítórendszerek, válogató, mosó, osztályozó, csomagoló berendezések</a:t>
            </a:r>
          </a:p>
          <a:p>
            <a:endParaRPr lang="hu-HU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Pontozás: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</a:t>
            </a:r>
            <a:r>
              <a:rPr lang="hu-HU" dirty="0" err="1" smtClean="0">
                <a:solidFill>
                  <a:schemeClr val="bg1"/>
                </a:solidFill>
              </a:rPr>
              <a:t>Bio</a:t>
            </a:r>
            <a:r>
              <a:rPr lang="hu-HU" dirty="0" smtClean="0">
                <a:solidFill>
                  <a:schemeClr val="bg1"/>
                </a:solidFill>
              </a:rPr>
              <a:t> /Ökológiai gazdálkodás vállalás (3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Minőségrendszerben való részvétel (3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TCS, TÉSZ tagság (4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</a:t>
            </a:r>
            <a:r>
              <a:rPr lang="hu-HU" dirty="0" err="1" smtClean="0">
                <a:solidFill>
                  <a:schemeClr val="bg1"/>
                </a:solidFill>
              </a:rPr>
              <a:t>Mikrovállalkozás</a:t>
            </a:r>
            <a:r>
              <a:rPr lang="hu-HU" dirty="0" smtClean="0">
                <a:solidFill>
                  <a:schemeClr val="bg1"/>
                </a:solidFill>
              </a:rPr>
              <a:t>,  az őstermelő is annak számít! (14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Komposztáló tér kialakítása, vagy a zöldhulladék átadása (4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</a:t>
            </a:r>
            <a:r>
              <a:rPr lang="hu-HU" dirty="0" err="1" smtClean="0">
                <a:solidFill>
                  <a:schemeClr val="bg1"/>
                </a:solidFill>
              </a:rPr>
              <a:t>Foglalkoztatotti</a:t>
            </a:r>
            <a:r>
              <a:rPr lang="hu-HU" dirty="0" smtClean="0">
                <a:solidFill>
                  <a:schemeClr val="bg1"/>
                </a:solidFill>
              </a:rPr>
              <a:t> létszám növelése (12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Járási besorolás (5 pont)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	- Üzleti terv (55 pont)</a:t>
            </a:r>
          </a:p>
          <a:p>
            <a:pPr lvl="2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32808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725715" y="638629"/>
            <a:ext cx="10987314" cy="570411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Kötelező mellékletek: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3 </a:t>
            </a:r>
            <a:r>
              <a:rPr lang="hu-HU" sz="2200" dirty="0" smtClean="0">
                <a:solidFill>
                  <a:schemeClr val="bg1"/>
                </a:solidFill>
              </a:rPr>
              <a:t>azonos műszaki paraméterekkel rendelkező árajánlat vagy forgalmazói nyilatkozat kizárólagosságról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Üzemméret </a:t>
            </a:r>
            <a:r>
              <a:rPr lang="hu-HU" sz="2200" dirty="0" smtClean="0">
                <a:solidFill>
                  <a:schemeClr val="bg1"/>
                </a:solidFill>
              </a:rPr>
              <a:t>meghatározásához szükséges dokumentumok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Árbevétel </a:t>
            </a:r>
            <a:r>
              <a:rPr lang="hu-HU" sz="2200" dirty="0" smtClean="0">
                <a:solidFill>
                  <a:schemeClr val="bg1"/>
                </a:solidFill>
              </a:rPr>
              <a:t>igazolására szolgáló dokumentumok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Egyéb </a:t>
            </a:r>
            <a:r>
              <a:rPr lang="hu-HU" sz="2200" dirty="0" smtClean="0">
                <a:solidFill>
                  <a:schemeClr val="bg1"/>
                </a:solidFill>
              </a:rPr>
              <a:t>az üzleti tervhez kapcsolódó releváns dokumentumok</a:t>
            </a:r>
            <a:endParaRPr lang="hu-HU" sz="2200" dirty="0">
              <a:solidFill>
                <a:schemeClr val="bg1"/>
              </a:solidFill>
            </a:endParaRP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Végrehajtásra rendelkezésre álló időtartam: </a:t>
            </a: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Támogatói Okirat kézhezvételétől számított 24 hónap</a:t>
            </a: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Fenntartási kötelezettség a befejezéstől számított 5 év</a:t>
            </a:r>
            <a:endParaRPr lang="hu-HU" sz="2200" dirty="0">
              <a:solidFill>
                <a:schemeClr val="bg1"/>
              </a:solidFill>
            </a:endParaRPr>
          </a:p>
          <a:p>
            <a:pPr lvl="2" algn="l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28807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63638" y="4091689"/>
            <a:ext cx="7766936" cy="3199936"/>
          </a:xfrm>
        </p:spPr>
        <p:txBody>
          <a:bodyPr/>
          <a:lstStyle/>
          <a:p>
            <a:pPr algn="ctr"/>
            <a:r>
              <a:rPr lang="hu-HU" sz="4800" dirty="0" smtClean="0">
                <a:solidFill>
                  <a:schemeClr val="accent1">
                    <a:lumMod val="75000"/>
                  </a:schemeClr>
                </a:solidFill>
              </a:rPr>
              <a:t>Fiatal mezőgazdasági termelők számára nyújtott induló támogatás</a:t>
            </a:r>
            <a:endParaRPr lang="hu-H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VP2-6.1.1-16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b="14827"/>
          <a:stretch>
            <a:fillRect/>
          </a:stretch>
        </p:blipFill>
        <p:spPr bwMode="auto">
          <a:xfrm>
            <a:off x="1340507" y="404664"/>
            <a:ext cx="9577064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50200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00316" y="141393"/>
            <a:ext cx="11110685" cy="1368093"/>
          </a:xfrm>
          <a:gradFill>
            <a:gsLst>
              <a:gs pos="90000">
                <a:schemeClr val="accent1">
                  <a:lumMod val="40000"/>
                  <a:lumOff val="60000"/>
                </a:schemeClr>
              </a:gs>
              <a:gs pos="92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hu-HU" sz="3600" dirty="0" smtClean="0">
                <a:solidFill>
                  <a:schemeClr val="bg1"/>
                </a:solidFill>
              </a:rPr>
              <a:t>Jelenleg a felhívás még nem jelent meg, csak a TERVEZET elérhető! </a:t>
            </a:r>
            <a:endParaRPr lang="hu-HU" sz="36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495300" y="1509487"/>
            <a:ext cx="11520715" cy="525477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2000" dirty="0" smtClean="0">
                <a:solidFill>
                  <a:schemeClr val="bg1"/>
                </a:solidFill>
              </a:rPr>
              <a:t>Keretösszeg: 37,75 milliárd Ft		 (támogatott projektek várható száma: 3000 db)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Pályázók köre: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Természetes személy, és jogi személy, aki főtevékenységként mezőgazdasági tevékenységet folytató egyéni vállalkozó a támogatási kérelem benyújtása előtt </a:t>
            </a:r>
            <a:r>
              <a:rPr lang="hu-HU" sz="2000" dirty="0" err="1" smtClean="0">
                <a:solidFill>
                  <a:schemeClr val="bg1"/>
                </a:solidFill>
              </a:rPr>
              <a:t>max</a:t>
            </a:r>
            <a:r>
              <a:rPr lang="hu-HU" sz="2000" dirty="0" smtClean="0">
                <a:solidFill>
                  <a:schemeClr val="bg1"/>
                </a:solidFill>
              </a:rPr>
              <a:t>. 12 hónappal (TEÁOR 01. kód)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Életkor: min.18 év – </a:t>
            </a:r>
            <a:r>
              <a:rPr lang="hu-HU" sz="2000" dirty="0" err="1" smtClean="0">
                <a:solidFill>
                  <a:schemeClr val="bg1"/>
                </a:solidFill>
              </a:rPr>
              <a:t>max</a:t>
            </a:r>
            <a:r>
              <a:rPr lang="hu-HU" sz="2000" dirty="0" smtClean="0">
                <a:solidFill>
                  <a:schemeClr val="bg1"/>
                </a:solidFill>
              </a:rPr>
              <a:t>. 40 év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Államilag elismert mezőgazdasági jellegű végzettséggel rendelkezik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A</a:t>
            </a:r>
            <a:r>
              <a:rPr lang="hu-HU" sz="2000" dirty="0" smtClean="0">
                <a:solidFill>
                  <a:schemeClr val="bg1"/>
                </a:solidFill>
              </a:rPr>
              <a:t>kik a támogatási kérelem benyújtásakor legalább 6000 euró STÉ üzemmérettel rendelkeznek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Jogi személy vonatkozásában az ügyvezetőre relevánsak a fentiek</a:t>
            </a:r>
          </a:p>
          <a:p>
            <a:endParaRPr lang="hu-HU" sz="2000" dirty="0" smtClean="0">
              <a:solidFill>
                <a:schemeClr val="bg1"/>
              </a:solidFill>
            </a:endParaRPr>
          </a:p>
          <a:p>
            <a:r>
              <a:rPr lang="hu-HU" sz="2000" dirty="0" smtClean="0">
                <a:solidFill>
                  <a:schemeClr val="bg1"/>
                </a:solidFill>
              </a:rPr>
              <a:t>Támogatás intenzitása:</a:t>
            </a:r>
          </a:p>
          <a:p>
            <a:pPr lvl="5" algn="l"/>
            <a:r>
              <a:rPr lang="hu-HU" sz="2000" dirty="0" smtClean="0">
                <a:solidFill>
                  <a:schemeClr val="bg1"/>
                </a:solidFill>
              </a:rPr>
              <a:t>40 000 EURO </a:t>
            </a:r>
          </a:p>
          <a:p>
            <a:pPr lvl="5" algn="l"/>
            <a:r>
              <a:rPr lang="hu-HU" sz="2000" dirty="0" smtClean="0">
                <a:solidFill>
                  <a:schemeClr val="bg1"/>
                </a:solidFill>
              </a:rPr>
              <a:t>ÁTALÁNY alapú támogatás, két részletben</a:t>
            </a:r>
            <a:endParaRPr lang="hu-HU" sz="2000" dirty="0">
              <a:solidFill>
                <a:schemeClr val="bg1"/>
              </a:solidFill>
            </a:endParaRPr>
          </a:p>
          <a:p>
            <a:pPr lvl="5" algn="l"/>
            <a:endParaRPr lang="hu-HU" sz="2000" dirty="0" smtClean="0">
              <a:solidFill>
                <a:schemeClr val="bg1"/>
              </a:solidFill>
            </a:endParaRPr>
          </a:p>
          <a:p>
            <a:r>
              <a:rPr lang="hu-HU" sz="2000" dirty="0" smtClean="0">
                <a:solidFill>
                  <a:schemeClr val="bg1"/>
                </a:solidFill>
              </a:rPr>
              <a:t>Benyújtás ideje: 2017.02.01.-től 2019. 01. 31.</a:t>
            </a:r>
          </a:p>
          <a:p>
            <a:pPr lvl="1" algn="l"/>
            <a:r>
              <a:rPr lang="hu-HU" sz="2000" dirty="0" smtClean="0">
                <a:solidFill>
                  <a:schemeClr val="bg1"/>
                </a:solidFill>
              </a:rPr>
              <a:t>		első </a:t>
            </a:r>
            <a:r>
              <a:rPr lang="hu-HU" sz="2000" dirty="0" smtClean="0">
                <a:solidFill>
                  <a:schemeClr val="bg1"/>
                </a:solidFill>
              </a:rPr>
              <a:t>szakasz zárás: 2017.02.28.</a:t>
            </a:r>
          </a:p>
        </p:txBody>
      </p:sp>
    </p:spTree>
    <p:extLst>
      <p:ext uri="{BB962C8B-B14F-4D97-AF65-F5344CB8AC3E}">
        <p14:creationId xmlns:p14="http://schemas.microsoft.com/office/powerpoint/2010/main" val="40446506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537029" y="333829"/>
            <a:ext cx="11273971" cy="608934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Elszámolható költségek mértéke: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Nem szükséges tételesen elszámolni, de elkülönített nyilvántartást a számviteli szabályok betartása végett kell vezetni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Helyszíni ellenőrzéskor a dokumentumok nem kerülnek vizsgálatra csak az üzleti tervben tett vállalások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Szakmai beszámolás az ellenőrzés alapja, mely a második kifizetési kérelem melléklete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hu-HU" sz="2200" dirty="0" smtClean="0">
              <a:solidFill>
                <a:schemeClr val="bg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hu-HU" sz="22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Első </a:t>
            </a:r>
            <a:r>
              <a:rPr lang="hu-HU" sz="2200" dirty="0" smtClean="0">
                <a:solidFill>
                  <a:schemeClr val="bg1"/>
                </a:solidFill>
              </a:rPr>
              <a:t>kifizetési igénylés a támogatási összeg 75 %-ra, 30 000 </a:t>
            </a:r>
            <a:r>
              <a:rPr lang="hu-HU" sz="2200" dirty="0" smtClean="0">
                <a:solidFill>
                  <a:schemeClr val="bg1"/>
                </a:solidFill>
              </a:rPr>
              <a:t>euro, a </a:t>
            </a:r>
            <a:r>
              <a:rPr lang="hu-HU" sz="2200" dirty="0" smtClean="0">
                <a:solidFill>
                  <a:schemeClr val="bg1"/>
                </a:solidFill>
              </a:rPr>
              <a:t>TO </a:t>
            </a:r>
            <a:r>
              <a:rPr lang="hu-HU" sz="2200" dirty="0">
                <a:solidFill>
                  <a:schemeClr val="bg1"/>
                </a:solidFill>
              </a:rPr>
              <a:t>kézhezvételétől számított </a:t>
            </a:r>
            <a:r>
              <a:rPr lang="hu-HU" sz="2200" dirty="0" smtClean="0">
                <a:solidFill>
                  <a:schemeClr val="bg1"/>
                </a:solidFill>
              </a:rPr>
              <a:t>12 </a:t>
            </a:r>
            <a:r>
              <a:rPr lang="hu-HU" sz="2200" dirty="0">
                <a:solidFill>
                  <a:schemeClr val="bg1"/>
                </a:solidFill>
              </a:rPr>
              <a:t>hónapon belül</a:t>
            </a:r>
            <a:endParaRPr lang="hu-HU" sz="22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Második </a:t>
            </a:r>
            <a:r>
              <a:rPr lang="hu-HU" sz="2200" dirty="0" smtClean="0">
                <a:solidFill>
                  <a:schemeClr val="bg1"/>
                </a:solidFill>
              </a:rPr>
              <a:t>kifizetési igénylés a támogatási összeg 25%-ra 10 000 euro, </a:t>
            </a:r>
            <a:r>
              <a:rPr lang="hu-HU" sz="2200" dirty="0" smtClean="0">
                <a:solidFill>
                  <a:schemeClr val="bg1"/>
                </a:solidFill>
              </a:rPr>
              <a:t>legkorábban </a:t>
            </a:r>
            <a:r>
              <a:rPr lang="hu-HU" sz="2200" dirty="0" smtClean="0">
                <a:solidFill>
                  <a:schemeClr val="bg1"/>
                </a:solidFill>
              </a:rPr>
              <a:t>az első igényléstől számított 36 hónap elteltével, de </a:t>
            </a:r>
            <a:r>
              <a:rPr lang="hu-HU" sz="2200" dirty="0" smtClean="0">
                <a:solidFill>
                  <a:schemeClr val="bg1"/>
                </a:solidFill>
              </a:rPr>
              <a:t>legkésőbb </a:t>
            </a:r>
            <a:r>
              <a:rPr lang="hu-HU" sz="2200" dirty="0" smtClean="0">
                <a:solidFill>
                  <a:schemeClr val="bg1"/>
                </a:solidFill>
              </a:rPr>
              <a:t>a működési időszak megkezdésétől számított 54. hónap utolsó napjáig</a:t>
            </a: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Támogatható </a:t>
            </a:r>
            <a:r>
              <a:rPr lang="hu-HU" sz="2200" dirty="0">
                <a:solidFill>
                  <a:schemeClr val="bg1"/>
                </a:solidFill>
              </a:rPr>
              <a:t>tevékenységek:</a:t>
            </a:r>
          </a:p>
          <a:p>
            <a:pPr lvl="2" algn="l"/>
            <a:r>
              <a:rPr lang="hu-HU" sz="2200" dirty="0" smtClean="0">
                <a:solidFill>
                  <a:schemeClr val="bg1"/>
                </a:solidFill>
              </a:rPr>
              <a:t>Újonnan létrehozott mezőgazdasági vállalkozás</a:t>
            </a:r>
          </a:p>
        </p:txBody>
      </p:sp>
    </p:spTree>
    <p:extLst>
      <p:ext uri="{BB962C8B-B14F-4D97-AF65-F5344CB8AC3E}">
        <p14:creationId xmlns:p14="http://schemas.microsoft.com/office/powerpoint/2010/main" val="7913052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543</TotalTime>
  <Words>880</Words>
  <Application>Microsoft Office PowerPoint</Application>
  <PresentationFormat>Szélesvásznú</PresentationFormat>
  <Paragraphs>173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5" baseType="lpstr">
      <vt:lpstr>Arial</vt:lpstr>
      <vt:lpstr>Bernard MT Condensed</vt:lpstr>
      <vt:lpstr>Tw Cen MT</vt:lpstr>
      <vt:lpstr>Tw Cen MT Condensed</vt:lpstr>
      <vt:lpstr>Tw Cen MT Condensed Extra Bold</vt:lpstr>
      <vt:lpstr>Wingdings 3</vt:lpstr>
      <vt:lpstr>Integrál</vt:lpstr>
      <vt:lpstr> Mecsek-Völgység-Hegyhát  Egyesület </vt:lpstr>
      <vt:lpstr>Kertészet korszerűsítése</vt:lpstr>
      <vt:lpstr>Jelen felhívás keretében kizárólag kertészeti tevékenységhez kapcsolódó pályázat nyújtható be</vt:lpstr>
      <vt:lpstr>PowerPoint bemutató</vt:lpstr>
      <vt:lpstr>PowerPoint bemutató</vt:lpstr>
      <vt:lpstr>PowerPoint bemutató</vt:lpstr>
      <vt:lpstr>Fiatal mezőgazdasági termelők számára nyújtott induló támogatás</vt:lpstr>
      <vt:lpstr>Jelenleg a felhívás még nem jelent meg, csak a TERVEZET elérhető! </vt:lpstr>
      <vt:lpstr>PowerPoint bemutató</vt:lpstr>
      <vt:lpstr>PowerPoint bemutató</vt:lpstr>
      <vt:lpstr>PowerPoint bemutató</vt:lpstr>
      <vt:lpstr>PowerPoint bemutató</vt:lpstr>
      <vt:lpstr>Mezőgazdasági kisüzemek fejlesztése 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Kertészet korszerűsítése</dc:title>
  <dc:creator>munkatárs</dc:creator>
  <cp:lastModifiedBy>munkatárs</cp:lastModifiedBy>
  <cp:revision>74</cp:revision>
  <dcterms:created xsi:type="dcterms:W3CDTF">2016-11-29T10:21:22Z</dcterms:created>
  <dcterms:modified xsi:type="dcterms:W3CDTF">2016-12-01T12:46:17Z</dcterms:modified>
</cp:coreProperties>
</file>