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45" r:id="rId1"/>
  </p:sldMasterIdLst>
  <p:sldIdLst>
    <p:sldId id="256" r:id="rId2"/>
    <p:sldId id="271" r:id="rId3"/>
    <p:sldId id="272" r:id="rId4"/>
    <p:sldId id="257" r:id="rId5"/>
    <p:sldId id="259" r:id="rId6"/>
    <p:sldId id="263" r:id="rId7"/>
    <p:sldId id="267" r:id="rId8"/>
    <p:sldId id="268" r:id="rId9"/>
    <p:sldId id="270" r:id="rId10"/>
    <p:sldId id="273" r:id="rId11"/>
    <p:sldId id="274" r:id="rId12"/>
    <p:sldId id="275" r:id="rId13"/>
    <p:sldId id="26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6" y="1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155E7D3-6CFE-476C-B03D-32334B49CFBC}" type="datetimeFigureOut">
              <a:rPr lang="hu-HU" smtClean="0"/>
              <a:pPr/>
              <a:t>2016. 12. 01.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1720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2016. 12. 01.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21632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2016. 12. 01.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991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2016. 12. 01.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1135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2016. 12. 01.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934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2016. 12. 01.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611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2016. 12. 01.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21682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2016. 12. 01.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4907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2016. 12. 01.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3360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2016. 12. 01.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894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2016. 12. 01.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569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155E7D3-6CFE-476C-B03D-32334B49CFBC}" type="datetimeFigureOut">
              <a:rPr lang="hu-HU" smtClean="0"/>
              <a:pPr/>
              <a:t>2016. 12. 01.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659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46" r:id="rId1"/>
    <p:sldLayoutId id="2147484647" r:id="rId2"/>
    <p:sldLayoutId id="2147484648" r:id="rId3"/>
    <p:sldLayoutId id="2147484649" r:id="rId4"/>
    <p:sldLayoutId id="2147484650" r:id="rId5"/>
    <p:sldLayoutId id="2147484651" r:id="rId6"/>
    <p:sldLayoutId id="2147484652" r:id="rId7"/>
    <p:sldLayoutId id="2147484653" r:id="rId8"/>
    <p:sldLayoutId id="2147484654" r:id="rId9"/>
    <p:sldLayoutId id="2147484655" r:id="rId10"/>
    <p:sldLayoutId id="214748465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forrai.kriszti@gmail.com" TargetMode="External"/><Relationship Id="rId2" Type="http://schemas.openxmlformats.org/officeDocument/2006/relationships/hyperlink" Target="http://www.mvh-hacs.hu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15680" y="2780928"/>
            <a:ext cx="5826719" cy="194421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hu-HU" sz="4000" dirty="0">
                <a:latin typeface="Bernard MT Condensed" pitchFamily="18" charset="0"/>
              </a:rPr>
              <a:t/>
            </a:r>
            <a:br>
              <a:rPr lang="hu-HU" sz="4000" dirty="0">
                <a:latin typeface="Bernard MT Condensed" pitchFamily="18" charset="0"/>
              </a:rPr>
            </a:br>
            <a:r>
              <a:rPr lang="hu-HU" sz="4000" dirty="0" err="1">
                <a:solidFill>
                  <a:schemeClr val="accent3">
                    <a:lumMod val="50000"/>
                  </a:schemeClr>
                </a:solidFill>
                <a:latin typeface="Bernard MT Condensed" pitchFamily="18" charset="0"/>
              </a:rPr>
              <a:t>Mecsek-Völgység-Hegyhát</a:t>
            </a:r>
            <a:r>
              <a:rPr lang="hu-HU" sz="4000" dirty="0">
                <a:solidFill>
                  <a:schemeClr val="accent3">
                    <a:lumMod val="50000"/>
                  </a:schemeClr>
                </a:solidFill>
                <a:latin typeface="Bernard MT Condensed" pitchFamily="18" charset="0"/>
              </a:rPr>
              <a:t/>
            </a:r>
            <a:br>
              <a:rPr lang="hu-HU" sz="4000" dirty="0">
                <a:solidFill>
                  <a:schemeClr val="accent3">
                    <a:lumMod val="50000"/>
                  </a:schemeClr>
                </a:solidFill>
                <a:latin typeface="Bernard MT Condensed" pitchFamily="18" charset="0"/>
              </a:rPr>
            </a:br>
            <a:r>
              <a:rPr lang="hu-HU" sz="4000" dirty="0">
                <a:solidFill>
                  <a:schemeClr val="accent3">
                    <a:lumMod val="50000"/>
                  </a:schemeClr>
                </a:solidFill>
                <a:latin typeface="Bernard MT Condensed" pitchFamily="18" charset="0"/>
              </a:rPr>
              <a:t> Egyesület</a:t>
            </a:r>
            <a:r>
              <a:rPr lang="hu-HU" sz="4000" dirty="0">
                <a:latin typeface="Bernard MT Condensed" pitchFamily="18" charset="0"/>
              </a:rPr>
              <a:t/>
            </a:r>
            <a:br>
              <a:rPr lang="hu-HU" sz="4000" dirty="0">
                <a:latin typeface="Bernard MT Condensed" pitchFamily="18" charset="0"/>
              </a:rPr>
            </a:br>
            <a:endParaRPr lang="hu-HU" sz="4000" dirty="0">
              <a:latin typeface="Bernard MT Condensed" pitchFamily="18" charset="0"/>
            </a:endParaRPr>
          </a:p>
        </p:txBody>
      </p:sp>
      <p:sp useBgFill="1"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928639" y="4869160"/>
            <a:ext cx="6400800" cy="187220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/>
            <a:r>
              <a:rPr lang="hu-HU" sz="3200" b="1" dirty="0" smtClean="0">
                <a:solidFill>
                  <a:schemeClr val="accent3">
                    <a:lumMod val="50000"/>
                  </a:schemeClr>
                </a:solidFill>
              </a:rPr>
              <a:t>Vidék Fejlesztési Program keretében meghirdetett pályázatok, ill. pályázati felhívás tervezetek</a:t>
            </a:r>
          </a:p>
          <a:p>
            <a:pPr algn="ctr"/>
            <a:r>
              <a:rPr lang="hu-HU" sz="1400" b="1" dirty="0" smtClean="0">
                <a:solidFill>
                  <a:schemeClr val="accent3">
                    <a:lumMod val="50000"/>
                  </a:schemeClr>
                </a:solidFill>
                <a:latin typeface="Tw Cen MT Condensed Extra Bold" pitchFamily="34" charset="-18"/>
              </a:rPr>
              <a:t>Előadó: Vidák Krisztina</a:t>
            </a:r>
          </a:p>
          <a:p>
            <a:pPr algn="ctr"/>
            <a:r>
              <a:rPr lang="hu-HU" sz="1400" b="1" dirty="0" smtClean="0">
                <a:solidFill>
                  <a:schemeClr val="accent3">
                    <a:lumMod val="50000"/>
                  </a:schemeClr>
                </a:solidFill>
                <a:latin typeface="Tw Cen MT Condensed Extra Bold" pitchFamily="34" charset="-18"/>
              </a:rPr>
              <a:t>Munkaszervezet-vezető</a:t>
            </a:r>
            <a:endParaRPr lang="hu-HU" sz="1400" b="1" dirty="0">
              <a:solidFill>
                <a:schemeClr val="accent3">
                  <a:lumMod val="50000"/>
                </a:schemeClr>
              </a:solidFill>
              <a:latin typeface="Tw Cen MT Condensed Extra Bold" pitchFamily="34" charset="-18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b="14827"/>
          <a:stretch>
            <a:fillRect/>
          </a:stretch>
        </p:blipFill>
        <p:spPr bwMode="auto">
          <a:xfrm>
            <a:off x="1340507" y="404664"/>
            <a:ext cx="9577064" cy="16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 flipV="1">
            <a:off x="457200" y="6423176"/>
            <a:ext cx="7772400" cy="45719"/>
          </a:xfrm>
        </p:spPr>
        <p:txBody>
          <a:bodyPr>
            <a:normAutofit fontScale="90000"/>
          </a:bodyPr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623392" y="404664"/>
            <a:ext cx="11187608" cy="6453336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hu-HU" sz="2400" dirty="0" smtClean="0">
                <a:solidFill>
                  <a:schemeClr val="bg1"/>
                </a:solidFill>
              </a:rPr>
              <a:t>1 fő alkalmazására 10 pont jár.</a:t>
            </a:r>
          </a:p>
          <a:p>
            <a:r>
              <a:rPr lang="hu-HU" sz="2400" dirty="0">
                <a:solidFill>
                  <a:schemeClr val="bg1"/>
                </a:solidFill>
              </a:rPr>
              <a:t>Az igényelhető vissza nem térítendő támogatás összege: maximum 50.000.000 Ft. </a:t>
            </a:r>
          </a:p>
          <a:p>
            <a:r>
              <a:rPr lang="hu-HU" sz="2400" dirty="0">
                <a:solidFill>
                  <a:schemeClr val="bg1"/>
                </a:solidFill>
              </a:rPr>
              <a:t>Maximális alaptámogatási intenzitás: 50% </a:t>
            </a:r>
            <a:endParaRPr lang="hu-HU" sz="2400" dirty="0" smtClean="0">
              <a:solidFill>
                <a:schemeClr val="bg1"/>
              </a:solidFill>
            </a:endParaRPr>
          </a:p>
          <a:p>
            <a:r>
              <a:rPr lang="hu-HU" sz="2400" dirty="0">
                <a:solidFill>
                  <a:schemeClr val="bg1"/>
                </a:solidFill>
              </a:rPr>
              <a:t>A 290/2014. (XI. 26.) Korm. rendelet szerinti „kedvezményezett” járásban lévő településen: 	60% 	</a:t>
            </a:r>
          </a:p>
          <a:p>
            <a:r>
              <a:rPr lang="hu-HU" sz="2400" dirty="0">
                <a:solidFill>
                  <a:schemeClr val="bg1"/>
                </a:solidFill>
              </a:rPr>
              <a:t>A 290/2014. (XI. 26.) Korm. rendelet szerinti „fejlesztendő” és „komplex programmal fejlesztendő” járásban lévő településen: 	70% 	</a:t>
            </a:r>
          </a:p>
          <a:p>
            <a:r>
              <a:rPr lang="hu-HU" sz="2400" dirty="0" smtClean="0">
                <a:solidFill>
                  <a:schemeClr val="bg1"/>
                </a:solidFill>
              </a:rPr>
              <a:t>Előleget lehet igényelni.</a:t>
            </a:r>
          </a:p>
          <a:p>
            <a:r>
              <a:rPr lang="hu-HU" sz="2400" dirty="0" smtClean="0">
                <a:solidFill>
                  <a:schemeClr val="bg1"/>
                </a:solidFill>
              </a:rPr>
              <a:t>Hiánypótlásra van lehetőség.</a:t>
            </a:r>
          </a:p>
          <a:p>
            <a:r>
              <a:rPr lang="hu-HU" sz="2400" dirty="0">
                <a:solidFill>
                  <a:schemeClr val="bg1"/>
                </a:solidFill>
              </a:rPr>
              <a:t>A tervezési </a:t>
            </a:r>
            <a:r>
              <a:rPr lang="hu-HU" sz="2400" dirty="0" smtClean="0">
                <a:solidFill>
                  <a:schemeClr val="bg1"/>
                </a:solidFill>
              </a:rPr>
              <a:t>dokumentációk kiállítási dátuma nem lehet korábbi, mint 2014. január 1. </a:t>
            </a:r>
          </a:p>
          <a:p>
            <a:r>
              <a:rPr lang="hu-HU" sz="2400" dirty="0" smtClean="0">
                <a:solidFill>
                  <a:schemeClr val="bg1"/>
                </a:solidFill>
              </a:rPr>
              <a:t>Egyszeri elszámolásra van lehetőség (legfeljebb négy db mérföldkő tervezhető).</a:t>
            </a:r>
            <a:endParaRPr lang="hu-HU" sz="2400" dirty="0">
              <a:solidFill>
                <a:schemeClr val="bg1"/>
              </a:solidFill>
            </a:endParaRPr>
          </a:p>
          <a:p>
            <a:r>
              <a:rPr lang="hu-HU" sz="2400" dirty="0" smtClean="0">
                <a:solidFill>
                  <a:schemeClr val="bg1"/>
                </a:solidFill>
              </a:rPr>
              <a:t>Az elszámolható </a:t>
            </a:r>
            <a:r>
              <a:rPr lang="hu-HU" sz="2400" dirty="0">
                <a:solidFill>
                  <a:schemeClr val="bg1"/>
                </a:solidFill>
              </a:rPr>
              <a:t>kiadások összegének legalább 80%-át teljesíteni. </a:t>
            </a:r>
          </a:p>
          <a:p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379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 flipV="1">
            <a:off x="457200" y="6423176"/>
            <a:ext cx="7772400" cy="4571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457200" y="332656"/>
            <a:ext cx="11353800" cy="6525344"/>
          </a:xfrm>
          <a:solidFill>
            <a:schemeClr val="tx2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hu-HU" dirty="0">
                <a:solidFill>
                  <a:schemeClr val="bg1"/>
                </a:solidFill>
              </a:rPr>
              <a:t>Jelen felhívás keretében az alábbi költségek tervezhetők, illetve számolhatók el: </a:t>
            </a:r>
          </a:p>
          <a:p>
            <a:r>
              <a:rPr lang="hu-HU" dirty="0">
                <a:solidFill>
                  <a:schemeClr val="bg1"/>
                </a:solidFill>
              </a:rPr>
              <a:t>a) a 3.1.1 pont szerinti tevékenységek költségei; </a:t>
            </a:r>
          </a:p>
          <a:p>
            <a:r>
              <a:rPr lang="hu-HU" dirty="0">
                <a:solidFill>
                  <a:schemeClr val="bg1"/>
                </a:solidFill>
              </a:rPr>
              <a:t>b) az a) pontban említett kiadásokhoz kapcsolódó általános költségek, például az építészek, mérnökök díjai, hatósági eljárási díjak, közbeszerzéshez, könyvvizsgálathoz kapcsolódó költségek, tanácsadói, projekt-előkészítési és projekt-menedzsment költségek, tájékoztatás, nyilvánosság; </a:t>
            </a:r>
          </a:p>
          <a:p>
            <a:r>
              <a:rPr lang="hu-HU" dirty="0">
                <a:solidFill>
                  <a:schemeClr val="bg1"/>
                </a:solidFill>
              </a:rPr>
              <a:t>c) falusi szálláshelyen kialakított falusi vendégasztal, étkeztetéshez szükséges tálaló-, melegítő-, főzőkonyha kialakítása, fejlesztése, étkező helyiség felújítása, férőhely bővítése, étkezőbútorok beszerzése, </a:t>
            </a:r>
          </a:p>
          <a:p>
            <a:r>
              <a:rPr lang="hu-HU" dirty="0">
                <a:solidFill>
                  <a:schemeClr val="bg1"/>
                </a:solidFill>
              </a:rPr>
              <a:t>d) szálláshelyhez (falusi, vagy egyéb) kapcsolódó, rekreációs céllal létrehozott helység/szoba kialakítása, fejlesztése keretében beruházás, eszközbeszerzés, </a:t>
            </a:r>
          </a:p>
          <a:p>
            <a:r>
              <a:rPr lang="hu-HU" dirty="0">
                <a:solidFill>
                  <a:schemeClr val="bg1"/>
                </a:solidFill>
              </a:rPr>
              <a:t>e) szálláshelyhez (falusi, vagy egyéb) kapcsolódó műhely kialakításához szükséges beruházás, eszközbeszerzés, </a:t>
            </a:r>
          </a:p>
          <a:p>
            <a:r>
              <a:rPr lang="hu-HU" dirty="0">
                <a:solidFill>
                  <a:schemeClr val="bg1"/>
                </a:solidFill>
              </a:rPr>
              <a:t>f) szálláshelyhez (falusi, vagy egyéb) kapcsolódó bemutató tér kialakításához szükséges beruházás, eszközbeszerzés, </a:t>
            </a:r>
          </a:p>
          <a:p>
            <a:r>
              <a:rPr lang="hu-HU" dirty="0">
                <a:solidFill>
                  <a:schemeClr val="bg1"/>
                </a:solidFill>
              </a:rPr>
              <a:t>g) szálláshelyhez (falusi, vagy egyéb) kapcsolódó interaktív bemutatók tartásához szükséges beruházás, eszközbeszerzés, </a:t>
            </a:r>
          </a:p>
          <a:p>
            <a:r>
              <a:rPr lang="hu-HU" dirty="0">
                <a:solidFill>
                  <a:schemeClr val="bg1"/>
                </a:solidFill>
              </a:rPr>
              <a:t>h) a következő immateriális projektek: a támogatott tevékenységhez kapcsolódó számítógépes hardverek és szoftverek vásárlása, valamint szabadalmak, licencek, szerzői jogok és védjegyek vagy eljárások beszerzése; </a:t>
            </a:r>
          </a:p>
          <a:p>
            <a:r>
              <a:rPr lang="hu-HU" dirty="0">
                <a:solidFill>
                  <a:schemeClr val="bg1"/>
                </a:solidFill>
              </a:rPr>
              <a:t>i) az a) ponthoz kapcsolódóan szükséges ingatlan vásárlása; </a:t>
            </a:r>
          </a:p>
          <a:p>
            <a:r>
              <a:rPr lang="hu-HU" dirty="0">
                <a:solidFill>
                  <a:schemeClr val="bg1"/>
                </a:solidFill>
              </a:rPr>
              <a:t>j) aktív turizmus és szabadidősporthoz kapcsolódó eszközbeszerzés, kölcsönző, szervízpont és mosó, tároló kiépítése, fejlesztése keretében beruházás, eszközbeszerzés, </a:t>
            </a:r>
          </a:p>
          <a:p>
            <a:r>
              <a:rPr lang="hu-HU" dirty="0">
                <a:solidFill>
                  <a:schemeClr val="bg1"/>
                </a:solidFill>
              </a:rPr>
              <a:t>k) aktív turizmus és szabadidősporthoz kapcsolódó megálló-, vagy kikötőhelyek kialakítása, fejlesztése keretében beruházás, eszközbeszerzés, </a:t>
            </a:r>
          </a:p>
          <a:p>
            <a:r>
              <a:rPr lang="hu-HU" dirty="0">
                <a:solidFill>
                  <a:schemeClr val="bg1"/>
                </a:solidFill>
              </a:rPr>
              <a:t>l) aktív turizmus és szabadidősporthoz kapcsolódó minősítési rendszer kialakítása, fejlesztése; </a:t>
            </a:r>
          </a:p>
          <a:p>
            <a:r>
              <a:rPr lang="hu-HU" dirty="0">
                <a:solidFill>
                  <a:schemeClr val="bg1"/>
                </a:solidFill>
              </a:rPr>
              <a:t>m) borászati bemutatóterek, vendéglátásra alkalmas tálaló-, melegítő-, </a:t>
            </a:r>
            <a:r>
              <a:rPr lang="hu-HU" dirty="0" err="1">
                <a:solidFill>
                  <a:schemeClr val="bg1"/>
                </a:solidFill>
              </a:rPr>
              <a:t>főzőkönyha</a:t>
            </a:r>
            <a:r>
              <a:rPr lang="hu-HU" dirty="0">
                <a:solidFill>
                  <a:schemeClr val="bg1"/>
                </a:solidFill>
              </a:rPr>
              <a:t> kialakítása, fejlesztése keretében beruházás, eszközbeszerzés, </a:t>
            </a:r>
          </a:p>
          <a:p>
            <a:r>
              <a:rPr lang="hu-HU" dirty="0">
                <a:solidFill>
                  <a:schemeClr val="bg1"/>
                </a:solidFill>
              </a:rPr>
              <a:t>n) szálláshelyhez (falusi, vagy egyéb), valamint aktív turizmus és szabadidősport kialakítása keretében létrehozott attrakció marketing, vagy termékfejlesztéssel kapcsolatos beruházás, beszerzés.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66859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279576" y="39794"/>
            <a:ext cx="7772400" cy="72491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hu-HU" sz="5400" b="1" dirty="0" smtClean="0">
                <a:solidFill>
                  <a:schemeClr val="tx1"/>
                </a:solidFill>
              </a:rPr>
              <a:t>LEADER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407368" y="980728"/>
            <a:ext cx="11403632" cy="5877272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endParaRPr lang="hu-HU" dirty="0"/>
          </a:p>
          <a:p>
            <a:endParaRPr lang="hu-HU" sz="2400" dirty="0" smtClean="0">
              <a:solidFill>
                <a:schemeClr val="bg1"/>
              </a:solidFill>
            </a:endParaRPr>
          </a:p>
          <a:p>
            <a:endParaRPr lang="hu-HU" sz="2400" dirty="0">
              <a:solidFill>
                <a:schemeClr val="bg1"/>
              </a:solidFill>
            </a:endParaRPr>
          </a:p>
          <a:p>
            <a:r>
              <a:rPr lang="hu-HU" sz="2400" dirty="0" smtClean="0">
                <a:solidFill>
                  <a:schemeClr val="bg1"/>
                </a:solidFill>
              </a:rPr>
              <a:t>1. A </a:t>
            </a:r>
            <a:r>
              <a:rPr lang="hu-HU" sz="2400" dirty="0">
                <a:solidFill>
                  <a:schemeClr val="bg1"/>
                </a:solidFill>
              </a:rPr>
              <a:t>helyi </a:t>
            </a:r>
            <a:r>
              <a:rPr lang="hu-HU" sz="2400" dirty="0" smtClean="0">
                <a:solidFill>
                  <a:schemeClr val="bg1"/>
                </a:solidFill>
              </a:rPr>
              <a:t>vállalkozói </a:t>
            </a:r>
            <a:r>
              <a:rPr lang="hu-HU" sz="2400" dirty="0">
                <a:solidFill>
                  <a:schemeClr val="bg1"/>
                </a:solidFill>
              </a:rPr>
              <a:t>és munkaerőpiaci igényeknek megfelelő </a:t>
            </a:r>
            <a:r>
              <a:rPr lang="hu-HU" sz="2400" dirty="0" smtClean="0">
                <a:solidFill>
                  <a:schemeClr val="bg1"/>
                </a:solidFill>
              </a:rPr>
              <a:t>képzési </a:t>
            </a:r>
            <a:r>
              <a:rPr lang="hu-HU" sz="2400" dirty="0">
                <a:solidFill>
                  <a:schemeClr val="bg1"/>
                </a:solidFill>
              </a:rPr>
              <a:t>programok kiegészítő támogatása, valamint a helyi gazdasági szereplők hálózati </a:t>
            </a:r>
            <a:r>
              <a:rPr lang="hu-HU" sz="2400" dirty="0" smtClean="0">
                <a:solidFill>
                  <a:schemeClr val="bg1"/>
                </a:solidFill>
              </a:rPr>
              <a:t>együttműködéséhez </a:t>
            </a:r>
            <a:r>
              <a:rPr lang="hu-HU" sz="2400" dirty="0">
                <a:solidFill>
                  <a:schemeClr val="bg1"/>
                </a:solidFill>
              </a:rPr>
              <a:t>szükséges fejlesztések </a:t>
            </a:r>
            <a:r>
              <a:rPr lang="hu-HU" sz="2400" dirty="0" smtClean="0">
                <a:solidFill>
                  <a:schemeClr val="bg1"/>
                </a:solidFill>
              </a:rPr>
              <a:t>támogatása</a:t>
            </a:r>
          </a:p>
          <a:p>
            <a:r>
              <a:rPr lang="hu-HU" sz="2400" dirty="0" smtClean="0">
                <a:solidFill>
                  <a:schemeClr val="bg1"/>
                </a:solidFill>
              </a:rPr>
              <a:t>2. A </a:t>
            </a:r>
            <a:r>
              <a:rPr lang="hu-HU" sz="2400" dirty="0">
                <a:solidFill>
                  <a:schemeClr val="bg1"/>
                </a:solidFill>
              </a:rPr>
              <a:t>hozzáadott értéket képviselő, illetve </a:t>
            </a:r>
            <a:r>
              <a:rPr lang="hu-HU" sz="2400" dirty="0" err="1">
                <a:solidFill>
                  <a:schemeClr val="bg1"/>
                </a:solidFill>
              </a:rPr>
              <a:t>ökológiailag</a:t>
            </a:r>
            <a:r>
              <a:rPr lang="hu-HU" sz="2400" dirty="0">
                <a:solidFill>
                  <a:schemeClr val="bg1"/>
                </a:solidFill>
              </a:rPr>
              <a:t> előállított </a:t>
            </a:r>
            <a:r>
              <a:rPr lang="hu-HU" sz="2400" dirty="0" smtClean="0">
                <a:solidFill>
                  <a:schemeClr val="bg1"/>
                </a:solidFill>
              </a:rPr>
              <a:t>helyi </a:t>
            </a:r>
            <a:r>
              <a:rPr lang="hu-HU" sz="2400" dirty="0">
                <a:solidFill>
                  <a:schemeClr val="bg1"/>
                </a:solidFill>
              </a:rPr>
              <a:t>termékek termelési és piacra jutási feltételeinek </a:t>
            </a:r>
            <a:r>
              <a:rPr lang="hu-HU" sz="2400" dirty="0" smtClean="0">
                <a:solidFill>
                  <a:schemeClr val="bg1"/>
                </a:solidFill>
              </a:rPr>
              <a:t>fejlesztése</a:t>
            </a:r>
          </a:p>
          <a:p>
            <a:pPr marL="0" indent="0">
              <a:buNone/>
            </a:pPr>
            <a:r>
              <a:rPr lang="hu-HU" sz="2400" dirty="0" smtClean="0">
                <a:solidFill>
                  <a:schemeClr val="bg1"/>
                </a:solidFill>
              </a:rPr>
              <a:t>3. Helyi-térségi </a:t>
            </a:r>
            <a:r>
              <a:rPr lang="hu-HU" sz="2400" dirty="0">
                <a:solidFill>
                  <a:schemeClr val="bg1"/>
                </a:solidFill>
              </a:rPr>
              <a:t>szintű </a:t>
            </a:r>
            <a:r>
              <a:rPr lang="hu-HU" sz="2400" dirty="0" err="1">
                <a:solidFill>
                  <a:schemeClr val="bg1"/>
                </a:solidFill>
              </a:rPr>
              <a:t>öko</a:t>
            </a:r>
            <a:r>
              <a:rPr lang="hu-HU" sz="2400" dirty="0">
                <a:solidFill>
                  <a:schemeClr val="bg1"/>
                </a:solidFill>
              </a:rPr>
              <a:t>-, </a:t>
            </a:r>
            <a:r>
              <a:rPr lang="hu-HU" sz="2400" dirty="0" err="1">
                <a:solidFill>
                  <a:schemeClr val="bg1"/>
                </a:solidFill>
              </a:rPr>
              <a:t>gasztroturisztikai</a:t>
            </a:r>
            <a:r>
              <a:rPr lang="hu-HU" sz="2400" dirty="0">
                <a:solidFill>
                  <a:schemeClr val="bg1"/>
                </a:solidFill>
              </a:rPr>
              <a:t> fejlesztések támogatása </a:t>
            </a:r>
            <a:endParaRPr lang="hu-HU" sz="2400" dirty="0" smtClean="0">
              <a:solidFill>
                <a:schemeClr val="bg1"/>
              </a:solidFill>
            </a:endParaRPr>
          </a:p>
          <a:p>
            <a:r>
              <a:rPr lang="hu-HU" sz="2400" dirty="0" smtClean="0">
                <a:solidFill>
                  <a:schemeClr val="bg1"/>
                </a:solidFill>
              </a:rPr>
              <a:t>4. Helyi</a:t>
            </a:r>
            <a:r>
              <a:rPr lang="hu-HU" sz="2400" dirty="0">
                <a:solidFill>
                  <a:schemeClr val="bg1"/>
                </a:solidFill>
              </a:rPr>
              <a:t>, térségi kulturális, sport és környezet tudatosságot fejlesztő rendezvények, valamint a helyi értékek megismerése tematikus programok segítségével </a:t>
            </a:r>
            <a:endParaRPr lang="hu-HU" sz="2400" dirty="0" smtClean="0">
              <a:solidFill>
                <a:schemeClr val="bg1"/>
              </a:solidFill>
            </a:endParaRPr>
          </a:p>
          <a:p>
            <a:r>
              <a:rPr lang="hu-HU" sz="2400" dirty="0" smtClean="0">
                <a:solidFill>
                  <a:schemeClr val="bg1"/>
                </a:solidFill>
              </a:rPr>
              <a:t>5. Speciális </a:t>
            </a:r>
            <a:r>
              <a:rPr lang="hu-HU" sz="2400" dirty="0">
                <a:solidFill>
                  <a:schemeClr val="bg1"/>
                </a:solidFill>
              </a:rPr>
              <a:t>háziorvosi ellátások kialakításának, fejlesztésének a támogatása, szűrőprogramok kialakítása, népszerűsítése </a:t>
            </a:r>
            <a:endParaRPr lang="hu-HU" sz="2400" dirty="0" smtClean="0">
              <a:solidFill>
                <a:schemeClr val="bg1"/>
              </a:solidFill>
            </a:endParaRPr>
          </a:p>
          <a:p>
            <a:r>
              <a:rPr lang="hu-HU" sz="2400" dirty="0" smtClean="0">
                <a:solidFill>
                  <a:schemeClr val="bg1"/>
                </a:solidFill>
              </a:rPr>
              <a:t>6. Alternatív </a:t>
            </a:r>
            <a:r>
              <a:rPr lang="hu-HU" sz="2400" dirty="0">
                <a:solidFill>
                  <a:schemeClr val="bg1"/>
                </a:solidFill>
              </a:rPr>
              <a:t>energia kiegészítő alkalmazása, Alternatív energiaforrásokra alapozó közlekedésfejlesztés </a:t>
            </a:r>
            <a:endParaRPr lang="hu-HU" sz="2400" dirty="0" smtClean="0">
              <a:solidFill>
                <a:schemeClr val="bg1"/>
              </a:solidFill>
            </a:endParaRPr>
          </a:p>
          <a:p>
            <a:endParaRPr lang="hu-HU" sz="2400" dirty="0">
              <a:solidFill>
                <a:schemeClr val="bg1"/>
              </a:solidFill>
            </a:endParaRPr>
          </a:p>
          <a:p>
            <a:endParaRPr lang="hu-HU" sz="2400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76208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 flipV="1">
            <a:off x="457200" y="6423176"/>
            <a:ext cx="7772400" cy="4571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457200" y="980728"/>
            <a:ext cx="11353800" cy="5442449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algn="ctr"/>
            <a:r>
              <a:rPr lang="hu-HU" sz="4800" dirty="0" smtClean="0">
                <a:solidFill>
                  <a:schemeClr val="tx2">
                    <a:lumMod val="75000"/>
                  </a:schemeClr>
                </a:solidFill>
              </a:rPr>
              <a:t>Köszönöm megtisztelő figyelmüket!</a:t>
            </a:r>
          </a:p>
          <a:p>
            <a:pPr algn="ctr"/>
            <a:r>
              <a:rPr lang="hu-HU" sz="3500" dirty="0" err="1" smtClean="0">
                <a:solidFill>
                  <a:schemeClr val="bg1"/>
                </a:solidFill>
                <a:hlinkClick r:id="rId2"/>
              </a:rPr>
              <a:t>www.mvh-hacs.hu</a:t>
            </a:r>
            <a:endParaRPr lang="hu-HU" sz="3500" dirty="0" smtClean="0">
              <a:solidFill>
                <a:schemeClr val="bg1"/>
              </a:solidFill>
            </a:endParaRPr>
          </a:p>
          <a:p>
            <a:pPr algn="ctr"/>
            <a:r>
              <a:rPr lang="hu-HU" sz="3500" dirty="0" err="1" smtClean="0">
                <a:solidFill>
                  <a:schemeClr val="bg1"/>
                </a:solidFill>
                <a:hlinkClick r:id="rId3"/>
              </a:rPr>
              <a:t>forrai.kriszti</a:t>
            </a:r>
            <a:r>
              <a:rPr lang="hu-HU" sz="3500" dirty="0" smtClean="0">
                <a:solidFill>
                  <a:schemeClr val="bg1"/>
                </a:solidFill>
                <a:hlinkClick r:id="rId3"/>
              </a:rPr>
              <a:t>@</a:t>
            </a:r>
            <a:r>
              <a:rPr lang="hu-HU" sz="3500" dirty="0" err="1" smtClean="0">
                <a:solidFill>
                  <a:schemeClr val="bg1"/>
                </a:solidFill>
                <a:hlinkClick r:id="rId3"/>
              </a:rPr>
              <a:t>gmail.com</a:t>
            </a:r>
            <a:endParaRPr lang="hu-HU" sz="3500" dirty="0" smtClean="0">
              <a:solidFill>
                <a:schemeClr val="bg1"/>
              </a:solidFill>
            </a:endParaRPr>
          </a:p>
          <a:p>
            <a:pPr algn="ctr"/>
            <a:r>
              <a:rPr lang="hu-HU" sz="3500" dirty="0" smtClean="0">
                <a:solidFill>
                  <a:schemeClr val="tx2">
                    <a:lumMod val="75000"/>
                  </a:schemeClr>
                </a:solidFill>
              </a:rPr>
              <a:t>Vidák Krisztina</a:t>
            </a:r>
          </a:p>
          <a:p>
            <a:pPr algn="ctr"/>
            <a:r>
              <a:rPr lang="hu-HU" sz="3500" dirty="0">
                <a:solidFill>
                  <a:schemeClr val="tx2">
                    <a:lumMod val="75000"/>
                  </a:schemeClr>
                </a:solidFill>
              </a:rPr>
              <a:t>m</a:t>
            </a:r>
            <a:r>
              <a:rPr lang="hu-HU" sz="3500" dirty="0" smtClean="0">
                <a:solidFill>
                  <a:schemeClr val="tx2">
                    <a:lumMod val="75000"/>
                  </a:schemeClr>
                </a:solidFill>
              </a:rPr>
              <a:t>unkaszervezet-vezető</a:t>
            </a:r>
            <a:endParaRPr lang="hu-HU" sz="35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983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51384" y="0"/>
            <a:ext cx="11259616" cy="146304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Várhatóan megjelenésre kerülő Pályázatok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551384" y="1628800"/>
            <a:ext cx="11259616" cy="4794377"/>
          </a:xfrm>
          <a:solidFill>
            <a:schemeClr val="tx2">
              <a:lumMod val="90000"/>
            </a:schemeClr>
          </a:solidFill>
        </p:spPr>
        <p:txBody>
          <a:bodyPr>
            <a:normAutofit/>
          </a:bodyPr>
          <a:lstStyle/>
          <a:p>
            <a:endParaRPr lang="hu-HU" dirty="0" smtClean="0">
              <a:solidFill>
                <a:schemeClr val="bg1"/>
              </a:solidFill>
            </a:endParaRPr>
          </a:p>
          <a:p>
            <a:r>
              <a:rPr lang="hu-HU" sz="2800" b="1" dirty="0" smtClean="0">
                <a:solidFill>
                  <a:schemeClr val="bg1"/>
                </a:solidFill>
              </a:rPr>
              <a:t>1. Együttműködések támogatása a REL és a helyi piacok kialakításáért, fejlesztéséért és promóciójáért VP3-16.4.1-16</a:t>
            </a:r>
          </a:p>
          <a:p>
            <a:r>
              <a:rPr lang="hu-HU" sz="2800" b="1" dirty="0" smtClean="0">
                <a:solidFill>
                  <a:schemeClr val="bg1"/>
                </a:solidFill>
              </a:rPr>
              <a:t>2. Nem mezőgazdasági tevékenységek beindítására és fejlesztésére irányuló beruházások támogatása VP6-6.4.1-16 (társadalmi egyeztetés alatt)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3. </a:t>
            </a:r>
            <a:r>
              <a:rPr lang="hu-HU" sz="2800" b="1" dirty="0" smtClean="0">
                <a:solidFill>
                  <a:schemeClr val="bg1"/>
                </a:solidFill>
              </a:rPr>
              <a:t>LEADER vállalkozás fejlesztés</a:t>
            </a:r>
            <a:endParaRPr lang="hu-HU" sz="2800" b="1" dirty="0">
              <a:solidFill>
                <a:schemeClr val="bg1"/>
              </a:solidFill>
            </a:endParaRPr>
          </a:p>
          <a:p>
            <a:endParaRPr lang="hu-HU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36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95400" y="188640"/>
            <a:ext cx="10801200" cy="108012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just"/>
            <a:r>
              <a:rPr lang="hu-HU" sz="3100" b="1" dirty="0">
                <a:solidFill>
                  <a:schemeClr val="tx1"/>
                </a:solidFill>
              </a:rPr>
              <a:t>Együttműködések támogatása a REL és a helyi piacok kialakításáért, fejlesztéséért és promóciójáért </a:t>
            </a:r>
            <a:r>
              <a:rPr lang="hu-HU" sz="3100" b="1" dirty="0" smtClean="0">
                <a:solidFill>
                  <a:schemeClr val="tx1"/>
                </a:solidFill>
              </a:rPr>
              <a:t>VP3-6.4.1-16</a:t>
            </a:r>
            <a:endParaRPr lang="hu-HU" sz="31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119336" y="1556792"/>
            <a:ext cx="11691664" cy="4866385"/>
          </a:xfrm>
          <a:solidFill>
            <a:schemeClr val="tx2">
              <a:lumMod val="9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hu-HU" sz="2400" dirty="0">
                <a:solidFill>
                  <a:schemeClr val="bg1"/>
                </a:solidFill>
              </a:rPr>
              <a:t>A rövid ellátási lánc alkalmazásában a közös piacra jutás fejlesztése érdekében történő tevékenységek támogatása</a:t>
            </a:r>
            <a:r>
              <a:rPr lang="hu-HU" sz="24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hu-HU" sz="2400" dirty="0" smtClean="0">
                <a:solidFill>
                  <a:schemeClr val="bg1"/>
                </a:solidFill>
              </a:rPr>
              <a:t>Cél: a termelőtől a termék minél rövidebb idő alatt jusson el a fogyasztóhoz</a:t>
            </a:r>
          </a:p>
          <a:p>
            <a:pPr algn="just"/>
            <a:r>
              <a:rPr lang="hu-HU" sz="2400" dirty="0" smtClean="0">
                <a:solidFill>
                  <a:schemeClr val="bg1"/>
                </a:solidFill>
              </a:rPr>
              <a:t>Piacszervező tevékenységet igazolni szükséges.</a:t>
            </a:r>
          </a:p>
          <a:p>
            <a:pPr algn="just"/>
            <a:r>
              <a:rPr lang="hu-HU" sz="2400" dirty="0">
                <a:solidFill>
                  <a:schemeClr val="bg1"/>
                </a:solidFill>
              </a:rPr>
              <a:t>Támogatást igénylők </a:t>
            </a:r>
            <a:r>
              <a:rPr lang="hu-HU" sz="2400" dirty="0" smtClean="0">
                <a:solidFill>
                  <a:schemeClr val="bg1"/>
                </a:solidFill>
              </a:rPr>
              <a:t>köre:</a:t>
            </a:r>
          </a:p>
          <a:p>
            <a:pPr algn="just"/>
            <a:r>
              <a:rPr lang="hu-HU" sz="2400" dirty="0" smtClean="0">
                <a:solidFill>
                  <a:schemeClr val="bg1"/>
                </a:solidFill>
              </a:rPr>
              <a:t>- non-profit szervezet</a:t>
            </a:r>
          </a:p>
          <a:p>
            <a:pPr algn="just"/>
            <a:r>
              <a:rPr lang="hu-HU" sz="2400" dirty="0" smtClean="0">
                <a:solidFill>
                  <a:schemeClr val="bg1"/>
                </a:solidFill>
              </a:rPr>
              <a:t>- egyházjogi személy</a:t>
            </a:r>
          </a:p>
          <a:p>
            <a:pPr algn="just"/>
            <a:r>
              <a:rPr lang="hu-HU" sz="2400" dirty="0">
                <a:solidFill>
                  <a:schemeClr val="bg1"/>
                </a:solidFill>
              </a:rPr>
              <a:t>E</a:t>
            </a:r>
            <a:r>
              <a:rPr lang="hu-HU" sz="2400" dirty="0" smtClean="0">
                <a:solidFill>
                  <a:schemeClr val="bg1"/>
                </a:solidFill>
              </a:rPr>
              <a:t>gy </a:t>
            </a:r>
            <a:r>
              <a:rPr lang="hu-HU" sz="2400" dirty="0">
                <a:solidFill>
                  <a:schemeClr val="bg1"/>
                </a:solidFill>
              </a:rPr>
              <a:t>mezőgazdasági termelő csak egy támogatott REL együttműködési csoportnak lehet a tagja</a:t>
            </a:r>
            <a:r>
              <a:rPr lang="hu-HU" sz="24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hu-HU" sz="2400" dirty="0">
                <a:solidFill>
                  <a:schemeClr val="bg1"/>
                </a:solidFill>
              </a:rPr>
              <a:t>A</a:t>
            </a:r>
            <a:r>
              <a:rPr lang="hu-HU" sz="2400" dirty="0" smtClean="0">
                <a:solidFill>
                  <a:schemeClr val="bg1"/>
                </a:solidFill>
              </a:rPr>
              <a:t> </a:t>
            </a:r>
            <a:r>
              <a:rPr lang="hu-HU" sz="2400" dirty="0">
                <a:solidFill>
                  <a:schemeClr val="bg1"/>
                </a:solidFill>
              </a:rPr>
              <a:t>támogatási kérelem benyújtására kizárólag konzorciumi formában van </a:t>
            </a:r>
            <a:r>
              <a:rPr lang="hu-HU" sz="2400" dirty="0" smtClean="0">
                <a:solidFill>
                  <a:schemeClr val="bg1"/>
                </a:solidFill>
              </a:rPr>
              <a:t>lehetőség (10 tag).</a:t>
            </a:r>
          </a:p>
          <a:p>
            <a:pPr algn="just"/>
            <a:r>
              <a:rPr lang="hu-HU" sz="2400" dirty="0" smtClean="0">
                <a:solidFill>
                  <a:schemeClr val="bg1"/>
                </a:solidFill>
              </a:rPr>
              <a:t>A konzorciumi tagok között kell legyen kistermelő, olyan kistermelő, aki </a:t>
            </a:r>
            <a:r>
              <a:rPr lang="hu-HU" sz="2400" dirty="0" err="1">
                <a:solidFill>
                  <a:schemeClr val="bg1"/>
                </a:solidFill>
              </a:rPr>
              <a:t>Biokontroll</a:t>
            </a:r>
            <a:r>
              <a:rPr lang="hu-HU" sz="2400" dirty="0">
                <a:solidFill>
                  <a:schemeClr val="bg1"/>
                </a:solidFill>
              </a:rPr>
              <a:t> Hungária Nonprofit Kft, illetve Hungária </a:t>
            </a:r>
            <a:r>
              <a:rPr lang="hu-HU" sz="2400" dirty="0" err="1">
                <a:solidFill>
                  <a:schemeClr val="bg1"/>
                </a:solidFill>
              </a:rPr>
              <a:t>Öko</a:t>
            </a:r>
            <a:r>
              <a:rPr lang="hu-HU" sz="2400" dirty="0">
                <a:solidFill>
                  <a:schemeClr val="bg1"/>
                </a:solidFill>
              </a:rPr>
              <a:t> Garancia Kft. </a:t>
            </a:r>
            <a:r>
              <a:rPr lang="hu-HU" sz="2400" dirty="0" smtClean="0">
                <a:solidFill>
                  <a:schemeClr val="bg1"/>
                </a:solidFill>
              </a:rPr>
              <a:t>Igazolással rendelkezik (pontozás).</a:t>
            </a:r>
            <a:endParaRPr lang="hu-HU" sz="2400" dirty="0">
              <a:solidFill>
                <a:schemeClr val="bg1"/>
              </a:solidFill>
            </a:endParaRPr>
          </a:p>
          <a:p>
            <a:endParaRPr lang="hu-HU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3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99456" y="116632"/>
            <a:ext cx="9361040" cy="72008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hu-HU" sz="3200" b="1" dirty="0" smtClean="0">
                <a:solidFill>
                  <a:schemeClr val="tx1"/>
                </a:solidFill>
              </a:rPr>
              <a:t>Támogatható és nem támogatható tevékenységek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479376" y="1052736"/>
            <a:ext cx="11233248" cy="5472608"/>
          </a:xfrm>
          <a:solidFill>
            <a:schemeClr val="tx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bg1"/>
                </a:solidFill>
              </a:rPr>
              <a:t>- szakértő alkalmazása, 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- piacszervezés, 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- tanulmánykészítés,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- helyiségek kialakítása, eszközbeszerzés,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- mobilfeldolgozásra való felkészülés,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- IT fejlesztések,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- minőségb</a:t>
            </a:r>
            <a:r>
              <a:rPr lang="hu-HU" sz="2800" dirty="0" smtClean="0">
                <a:solidFill>
                  <a:schemeClr val="bg1"/>
                </a:solidFill>
              </a:rPr>
              <a:t>iztosítási rendszerek kialakítása,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- biztonságtechnológiai szolgáltatások kialakítása,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- jó gyakorlatok megismertetése, tanulmányút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- használt gépet nem lehet vásárolni, közkonyhát nem lehet felújítani, épületet nem lehet bővíteni, építési engedélyhez kötött tevékenységet nem lehet megvalósítani</a:t>
            </a:r>
            <a:endParaRPr lang="hu-H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73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57200" y="116633"/>
            <a:ext cx="11353800" cy="1008112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/>
            <a:r>
              <a:rPr lang="hu-HU" sz="2800" b="1" dirty="0" smtClean="0">
                <a:solidFill>
                  <a:schemeClr val="tx1"/>
                </a:solidFill>
              </a:rPr>
              <a:t/>
            </a:r>
            <a:br>
              <a:rPr lang="hu-HU" sz="2800" b="1" dirty="0" smtClean="0">
                <a:solidFill>
                  <a:schemeClr val="tx1"/>
                </a:solidFill>
              </a:rPr>
            </a:br>
            <a:r>
              <a:rPr lang="hu-HU" sz="2800" b="1" dirty="0" smtClean="0">
                <a:solidFill>
                  <a:schemeClr val="tx1"/>
                </a:solidFill>
              </a:rPr>
              <a:t>2</a:t>
            </a:r>
            <a:r>
              <a:rPr lang="hu-HU" sz="2800" b="1" dirty="0">
                <a:solidFill>
                  <a:schemeClr val="tx1"/>
                </a:solidFill>
              </a:rPr>
              <a:t>. Nem mezőgazdasági tevékenységek beindítására és fejlesztésére irányuló beruházások támogatása VP6-6.4.1-16 (társadalmi egyeztetés alatt)</a:t>
            </a:r>
            <a:br>
              <a:rPr lang="hu-HU" sz="2800" b="1" dirty="0">
                <a:solidFill>
                  <a:schemeClr val="tx1"/>
                </a:solidFill>
              </a:rPr>
            </a:br>
            <a:endParaRPr lang="hu-HU" sz="28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457200" y="1412776"/>
            <a:ext cx="11255424" cy="5445224"/>
          </a:xfrm>
          <a:solidFill>
            <a:schemeClr val="tx2">
              <a:lumMod val="9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hu-HU" sz="2800" dirty="0">
                <a:solidFill>
                  <a:schemeClr val="bg1"/>
                </a:solidFill>
              </a:rPr>
              <a:t>Önállóan támogatható </a:t>
            </a:r>
            <a:r>
              <a:rPr lang="hu-HU" sz="2800" dirty="0" smtClean="0">
                <a:solidFill>
                  <a:schemeClr val="bg1"/>
                </a:solidFill>
              </a:rPr>
              <a:t>tevékenységek:</a:t>
            </a:r>
          </a:p>
          <a:p>
            <a:r>
              <a:rPr lang="hu-HU" sz="2800" b="1" dirty="0">
                <a:solidFill>
                  <a:schemeClr val="bg1"/>
                </a:solidFill>
              </a:rPr>
              <a:t>A nem mezőgazdasági termelő és szolgáltató, vagy nem mezőgazdasági (</a:t>
            </a:r>
            <a:r>
              <a:rPr lang="hu-HU" sz="2800" b="1" dirty="0" err="1">
                <a:solidFill>
                  <a:schemeClr val="bg1"/>
                </a:solidFill>
              </a:rPr>
              <a:t>Annex</a:t>
            </a:r>
            <a:r>
              <a:rPr lang="hu-HU" sz="2800" b="1" dirty="0">
                <a:solidFill>
                  <a:schemeClr val="bg1"/>
                </a:solidFill>
              </a:rPr>
              <a:t> 1) élelmiszer feldolgozást célzó tevékenységek fejlesztését szolgáló beruházások, ezen belül: </a:t>
            </a:r>
            <a:endParaRPr lang="hu-HU" sz="2800" dirty="0">
              <a:solidFill>
                <a:schemeClr val="bg1"/>
              </a:solidFill>
            </a:endParaRPr>
          </a:p>
          <a:p>
            <a:r>
              <a:rPr lang="hu-HU" sz="2800" dirty="0">
                <a:solidFill>
                  <a:schemeClr val="bg1"/>
                </a:solidFill>
              </a:rPr>
              <a:t>a) falusi turizmushoz, vendéglátáshoz kapcsolódó ingatlan építése, szerzése, bérlése – a lízinget is beleértve - vagy fejlesztése; </a:t>
            </a:r>
          </a:p>
          <a:p>
            <a:r>
              <a:rPr lang="hu-HU" sz="2800" dirty="0">
                <a:solidFill>
                  <a:schemeClr val="bg1"/>
                </a:solidFill>
              </a:rPr>
              <a:t>b) falusi turizmushoz, vendéglátáshoz </a:t>
            </a:r>
            <a:r>
              <a:rPr lang="hu-HU" sz="2800" dirty="0" smtClean="0">
                <a:solidFill>
                  <a:schemeClr val="bg1"/>
                </a:solidFill>
              </a:rPr>
              <a:t>kapcsolódó </a:t>
            </a:r>
            <a:r>
              <a:rPr lang="hu-HU" sz="2800" dirty="0">
                <a:solidFill>
                  <a:schemeClr val="bg1"/>
                </a:solidFill>
              </a:rPr>
              <a:t>új gépek és berendezések vásárlása vagy lízingelése, az adott eszköz piaci értékének erejéig. </a:t>
            </a:r>
            <a:endParaRPr lang="hu-HU" sz="2800" dirty="0" smtClean="0">
              <a:solidFill>
                <a:schemeClr val="bg1"/>
              </a:solidFill>
            </a:endParaRPr>
          </a:p>
          <a:p>
            <a:r>
              <a:rPr lang="hu-HU" sz="2800" dirty="0">
                <a:solidFill>
                  <a:schemeClr val="bg1"/>
                </a:solidFill>
              </a:rPr>
              <a:t>Önállóan nem támogatható </a:t>
            </a:r>
            <a:r>
              <a:rPr lang="hu-HU" sz="2800" dirty="0" smtClean="0">
                <a:solidFill>
                  <a:schemeClr val="bg1"/>
                </a:solidFill>
              </a:rPr>
              <a:t>tevékenységek:</a:t>
            </a:r>
          </a:p>
          <a:p>
            <a:r>
              <a:rPr lang="hu-HU" sz="2800" dirty="0" smtClean="0">
                <a:solidFill>
                  <a:schemeClr val="bg1"/>
                </a:solidFill>
              </a:rPr>
              <a:t>építészek</a:t>
            </a:r>
            <a:r>
              <a:rPr lang="hu-HU" sz="2800" dirty="0">
                <a:solidFill>
                  <a:schemeClr val="bg1"/>
                </a:solidFill>
              </a:rPr>
              <a:t>, mérnökök díjai, tanácsadási </a:t>
            </a:r>
            <a:r>
              <a:rPr lang="hu-HU" sz="2800" dirty="0" smtClean="0">
                <a:solidFill>
                  <a:schemeClr val="bg1"/>
                </a:solidFill>
              </a:rPr>
              <a:t>díjai, </a:t>
            </a:r>
            <a:r>
              <a:rPr lang="hu-HU" sz="2800" dirty="0">
                <a:solidFill>
                  <a:schemeClr val="bg1"/>
                </a:solidFill>
              </a:rPr>
              <a:t>oktatás, képzés díja, a környezeti és a gazdasági fenntarthatóságra vonatkozó tanácsadással kapcsolatos díjak, megvalósíthatósági tanulmányok </a:t>
            </a:r>
            <a:r>
              <a:rPr lang="hu-HU" sz="2800" dirty="0" smtClean="0">
                <a:solidFill>
                  <a:schemeClr val="bg1"/>
                </a:solidFill>
              </a:rPr>
              <a:t>költségei </a:t>
            </a:r>
            <a:endParaRPr lang="hu-HU" sz="2800" dirty="0">
              <a:solidFill>
                <a:schemeClr val="bg1"/>
              </a:solidFill>
            </a:endParaRPr>
          </a:p>
          <a:p>
            <a:endParaRPr lang="hu-HU" sz="2800" dirty="0">
              <a:solidFill>
                <a:schemeClr val="bg1"/>
              </a:solidFill>
            </a:endParaRPr>
          </a:p>
          <a:p>
            <a:pPr algn="just"/>
            <a:endParaRPr lang="hu-H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49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83432" y="188640"/>
            <a:ext cx="9865096" cy="64807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hu-HU" sz="2800" b="1" dirty="0"/>
              <a:t>Választható, önállóan nem támogatható tevékenységek </a:t>
            </a:r>
            <a:endParaRPr lang="hu-H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335360" y="1124744"/>
            <a:ext cx="11593288" cy="5733256"/>
          </a:xfrm>
          <a:solidFill>
            <a:schemeClr val="tx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hu-HU" sz="2000" dirty="0">
                <a:solidFill>
                  <a:schemeClr val="bg1"/>
                </a:solidFill>
              </a:rPr>
              <a:t>Támogatható falusi- vagy egyéb szálláshelyhez kapcsolódó: </a:t>
            </a:r>
          </a:p>
          <a:p>
            <a:r>
              <a:rPr lang="hu-HU" sz="2000" dirty="0" smtClean="0">
                <a:solidFill>
                  <a:schemeClr val="bg1"/>
                </a:solidFill>
              </a:rPr>
              <a:t>- szolgáltatásfejlesztés </a:t>
            </a:r>
            <a:r>
              <a:rPr lang="hu-HU" sz="2000" dirty="0">
                <a:solidFill>
                  <a:schemeClr val="bg1"/>
                </a:solidFill>
              </a:rPr>
              <a:t>(Falusi vendégasztal kialakítása4, étkeztetéshez szükséges tálaló-, melegítő-, főzőkonyha fejlesztése, kialakítása; étkező helyiség felújítása, férőhely bővítése; étkezőbútorok beszerzése, kivéve a szőlőfeldolgozáshoz, mustkezeléshez, bor-, pezsgő-, ill. habzó bor készítéséhez kapcsolódó fejlesztés), </a:t>
            </a:r>
          </a:p>
          <a:p>
            <a:r>
              <a:rPr lang="hu-HU" sz="2000" dirty="0" smtClean="0">
                <a:solidFill>
                  <a:schemeClr val="bg1"/>
                </a:solidFill>
              </a:rPr>
              <a:t>- technológiafejlesztés </a:t>
            </a:r>
            <a:r>
              <a:rPr lang="hu-HU" sz="2000" dirty="0">
                <a:solidFill>
                  <a:schemeClr val="bg1"/>
                </a:solidFill>
              </a:rPr>
              <a:t>(konyhai gépek, eszközök, bútorok és berendezési, felszerelési tárgyak beszerzése, raktár, hűtőkamra kialakítása, fejlesztése, kivéve a szőlőfeldolgozáshoz, mustkezeléshez, bor-, pezsgő-, ill. habzó bor készítéséhez kapcsolódó fejlesztés), </a:t>
            </a:r>
          </a:p>
          <a:p>
            <a:r>
              <a:rPr lang="hu-HU" sz="2000" dirty="0" smtClean="0">
                <a:solidFill>
                  <a:schemeClr val="bg1"/>
                </a:solidFill>
              </a:rPr>
              <a:t>- műhely </a:t>
            </a:r>
            <a:r>
              <a:rPr lang="hu-HU" sz="2000" dirty="0">
                <a:solidFill>
                  <a:schemeClr val="bg1"/>
                </a:solidFill>
              </a:rPr>
              <a:t>vagy bemutató tér kialakítása, </a:t>
            </a:r>
          </a:p>
          <a:p>
            <a:r>
              <a:rPr lang="hu-HU" sz="2000" dirty="0" smtClean="0">
                <a:solidFill>
                  <a:schemeClr val="bg1"/>
                </a:solidFill>
              </a:rPr>
              <a:t>- interaktív </a:t>
            </a:r>
            <a:r>
              <a:rPr lang="hu-HU" sz="2000" dirty="0">
                <a:solidFill>
                  <a:schemeClr val="bg1"/>
                </a:solidFill>
              </a:rPr>
              <a:t>bemutatók tartásához szükséges fejlesztések, </a:t>
            </a:r>
          </a:p>
          <a:p>
            <a:r>
              <a:rPr lang="hu-HU" sz="2000" dirty="0" smtClean="0">
                <a:solidFill>
                  <a:schemeClr val="bg1"/>
                </a:solidFill>
              </a:rPr>
              <a:t>- árusító </a:t>
            </a:r>
            <a:r>
              <a:rPr lang="hu-HU" sz="2000" dirty="0">
                <a:solidFill>
                  <a:schemeClr val="bg1"/>
                </a:solidFill>
              </a:rPr>
              <a:t>helyek/csatornák kialakítása, fejlesztése, </a:t>
            </a:r>
          </a:p>
          <a:p>
            <a:pPr marL="0" indent="0">
              <a:buNone/>
            </a:pPr>
            <a:r>
              <a:rPr lang="hu-HU" sz="2000" dirty="0" smtClean="0">
                <a:solidFill>
                  <a:schemeClr val="bg1"/>
                </a:solidFill>
              </a:rPr>
              <a:t>-  </a:t>
            </a:r>
            <a:r>
              <a:rPr lang="hu-HU" sz="2000" dirty="0">
                <a:solidFill>
                  <a:schemeClr val="bg1"/>
                </a:solidFill>
              </a:rPr>
              <a:t>kapcsolódó hardver- és szoftver fejlesztések, </a:t>
            </a:r>
          </a:p>
          <a:p>
            <a:r>
              <a:rPr lang="hu-HU" sz="2000" dirty="0" smtClean="0">
                <a:solidFill>
                  <a:schemeClr val="bg1"/>
                </a:solidFill>
              </a:rPr>
              <a:t>- aktív </a:t>
            </a:r>
            <a:r>
              <a:rPr lang="hu-HU" sz="2000" dirty="0">
                <a:solidFill>
                  <a:schemeClr val="bg1"/>
                </a:solidFill>
              </a:rPr>
              <a:t>turizmus és szabadidősport (természetjáró, lovas, kerékpáros, túra-kenu, vitorlás, sí) igényeit kielégítő szolgáltatás kialakítása és fejlesztése, </a:t>
            </a:r>
          </a:p>
          <a:p>
            <a:pPr marL="0" indent="0">
              <a:buNone/>
            </a:pPr>
            <a:r>
              <a:rPr lang="hu-HU" sz="2000" dirty="0" smtClean="0">
                <a:solidFill>
                  <a:schemeClr val="bg1"/>
                </a:solidFill>
              </a:rPr>
              <a:t>-  </a:t>
            </a:r>
            <a:r>
              <a:rPr lang="hu-HU" sz="2000" dirty="0">
                <a:solidFill>
                  <a:schemeClr val="bg1"/>
                </a:solidFill>
              </a:rPr>
              <a:t>a támogatható tevékenységekhez kapcsolódó termékfejlesztés. </a:t>
            </a:r>
          </a:p>
          <a:p>
            <a:endParaRPr lang="hu-H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669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 flipV="1">
            <a:off x="457200" y="6423176"/>
            <a:ext cx="7772400" cy="4571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457200" y="260648"/>
            <a:ext cx="11353800" cy="6162529"/>
          </a:xfrm>
          <a:solidFill>
            <a:schemeClr val="tx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hu-HU" sz="2400" dirty="0" smtClean="0">
                <a:solidFill>
                  <a:schemeClr val="bg1"/>
                </a:solidFill>
              </a:rPr>
              <a:t>Nem támogatható tevékenységek: </a:t>
            </a:r>
            <a:endParaRPr lang="hu-HU" sz="2400" dirty="0">
              <a:solidFill>
                <a:schemeClr val="bg1"/>
              </a:solidFill>
            </a:endParaRPr>
          </a:p>
          <a:p>
            <a:r>
              <a:rPr lang="hu-HU" sz="2400" dirty="0">
                <a:solidFill>
                  <a:schemeClr val="bg1"/>
                </a:solidFill>
              </a:rPr>
              <a:t>-</a:t>
            </a:r>
            <a:r>
              <a:rPr lang="hu-HU" sz="2400" dirty="0" smtClean="0">
                <a:solidFill>
                  <a:schemeClr val="bg1"/>
                </a:solidFill>
              </a:rPr>
              <a:t> </a:t>
            </a:r>
            <a:r>
              <a:rPr lang="hu-HU" sz="2400" dirty="0">
                <a:solidFill>
                  <a:schemeClr val="bg1"/>
                </a:solidFill>
              </a:rPr>
              <a:t>mezőgazdasági termék elsődleges élelmiszer-feldolgozására (</a:t>
            </a:r>
            <a:r>
              <a:rPr lang="hu-HU" sz="2400" i="1" dirty="0">
                <a:solidFill>
                  <a:schemeClr val="bg1"/>
                </a:solidFill>
              </a:rPr>
              <a:t>Az </a:t>
            </a:r>
            <a:r>
              <a:rPr lang="hu-HU" sz="2400" i="1" dirty="0" err="1">
                <a:solidFill>
                  <a:schemeClr val="bg1"/>
                </a:solidFill>
              </a:rPr>
              <a:t>Annex</a:t>
            </a:r>
            <a:r>
              <a:rPr lang="hu-HU" sz="2400" i="1" dirty="0">
                <a:solidFill>
                  <a:schemeClr val="bg1"/>
                </a:solidFill>
              </a:rPr>
              <a:t> I terméklistát a </a:t>
            </a:r>
            <a:r>
              <a:rPr lang="hu-HU" sz="2400" i="1" dirty="0" smtClean="0">
                <a:solidFill>
                  <a:schemeClr val="bg1"/>
                </a:solidFill>
              </a:rPr>
              <a:t>Felhívás </a:t>
            </a:r>
            <a:r>
              <a:rPr lang="hu-HU" sz="2400" i="1" dirty="0">
                <a:solidFill>
                  <a:schemeClr val="bg1"/>
                </a:solidFill>
              </a:rPr>
              <a:t>2. számú melléklete tartalmazza</a:t>
            </a:r>
            <a:r>
              <a:rPr lang="hu-HU" sz="2400" dirty="0">
                <a:solidFill>
                  <a:schemeClr val="bg1"/>
                </a:solidFill>
              </a:rPr>
              <a:t>) és értékesítésére irányuló fejlesztés; </a:t>
            </a:r>
            <a:endParaRPr lang="hu-HU" sz="2400" dirty="0" smtClean="0">
              <a:solidFill>
                <a:schemeClr val="bg1"/>
              </a:solidFill>
            </a:endParaRPr>
          </a:p>
          <a:p>
            <a:r>
              <a:rPr lang="hu-HU" sz="2400" dirty="0">
                <a:solidFill>
                  <a:schemeClr val="bg1"/>
                </a:solidFill>
              </a:rPr>
              <a:t>Egy életvitelszerű tartózkodási helyről kizárólag egy kedvezményezett lehet jogosult a támogatásra, amennyiben egy életvitelszerű tartózkodási helyről több kérelem érkezik be, akkor a magasabb </a:t>
            </a:r>
            <a:r>
              <a:rPr lang="hu-HU" sz="2400" dirty="0" smtClean="0">
                <a:solidFill>
                  <a:schemeClr val="bg1"/>
                </a:solidFill>
              </a:rPr>
              <a:t>pontszámot </a:t>
            </a:r>
            <a:r>
              <a:rPr lang="hu-HU" sz="2400" dirty="0">
                <a:solidFill>
                  <a:schemeClr val="bg1"/>
                </a:solidFill>
              </a:rPr>
              <a:t>elért pályázó lesz a kedvezményezett. </a:t>
            </a:r>
            <a:endParaRPr lang="hu-HU" sz="2400" dirty="0" smtClean="0">
              <a:solidFill>
                <a:schemeClr val="bg1"/>
              </a:solidFill>
            </a:endParaRPr>
          </a:p>
          <a:p>
            <a:r>
              <a:rPr lang="hu-HU" sz="2400" dirty="0">
                <a:solidFill>
                  <a:schemeClr val="bg1"/>
                </a:solidFill>
              </a:rPr>
              <a:t>A</a:t>
            </a:r>
            <a:r>
              <a:rPr lang="hu-HU" sz="2400" dirty="0" smtClean="0">
                <a:solidFill>
                  <a:schemeClr val="bg1"/>
                </a:solidFill>
              </a:rPr>
              <a:t> </a:t>
            </a:r>
            <a:r>
              <a:rPr lang="hu-HU" sz="2400" dirty="0">
                <a:solidFill>
                  <a:schemeClr val="bg1"/>
                </a:solidFill>
              </a:rPr>
              <a:t>támogatási kérelemhez elegendő az engedélyezési eljárás megindítását igazoló </a:t>
            </a:r>
            <a:r>
              <a:rPr lang="hu-HU" sz="2400" dirty="0" smtClean="0">
                <a:solidFill>
                  <a:schemeClr val="bg1"/>
                </a:solidFill>
              </a:rPr>
              <a:t>dokumentumot.</a:t>
            </a:r>
          </a:p>
          <a:p>
            <a:r>
              <a:rPr lang="hu-HU" sz="2400" dirty="0">
                <a:solidFill>
                  <a:schemeClr val="bg1"/>
                </a:solidFill>
              </a:rPr>
              <a:t>A</a:t>
            </a:r>
            <a:r>
              <a:rPr lang="hu-HU" sz="2400" dirty="0" smtClean="0">
                <a:solidFill>
                  <a:schemeClr val="bg1"/>
                </a:solidFill>
              </a:rPr>
              <a:t> </a:t>
            </a:r>
            <a:r>
              <a:rPr lang="hu-HU" sz="2400" dirty="0">
                <a:solidFill>
                  <a:schemeClr val="bg1"/>
                </a:solidFill>
              </a:rPr>
              <a:t>záró kifizetési igényléshez mellékelni kell a jogerős használatbavételi </a:t>
            </a:r>
            <a:r>
              <a:rPr lang="hu-HU" sz="2400" dirty="0" smtClean="0">
                <a:solidFill>
                  <a:schemeClr val="bg1"/>
                </a:solidFill>
              </a:rPr>
              <a:t>engedélyt.</a:t>
            </a:r>
          </a:p>
          <a:p>
            <a:r>
              <a:rPr lang="hu-HU" sz="2400" dirty="0">
                <a:solidFill>
                  <a:schemeClr val="bg1"/>
                </a:solidFill>
              </a:rPr>
              <a:t>Építéssel járó projekt esetén az adott szakterületre jogosultsággal rendelkező műszaki ellenőr alkalmazása, építési és felmérési napló vezetése kötelező. </a:t>
            </a:r>
            <a:endParaRPr lang="hu-HU" sz="2400" dirty="0" smtClean="0">
              <a:solidFill>
                <a:schemeClr val="bg1"/>
              </a:solidFill>
            </a:endParaRPr>
          </a:p>
          <a:p>
            <a:r>
              <a:rPr lang="hu-HU" sz="2400" dirty="0">
                <a:solidFill>
                  <a:schemeClr val="bg1"/>
                </a:solidFill>
              </a:rPr>
              <a:t>A fenntartási kötelezettség időtartama alatt a projekt tárgya nem idegeníthető el, nem adható </a:t>
            </a:r>
            <a:r>
              <a:rPr lang="hu-HU" sz="2400" dirty="0" smtClean="0">
                <a:solidFill>
                  <a:schemeClr val="bg1"/>
                </a:solidFill>
              </a:rPr>
              <a:t>bérbe.</a:t>
            </a:r>
          </a:p>
          <a:p>
            <a:r>
              <a:rPr lang="hu-HU" sz="2400" dirty="0" smtClean="0">
                <a:solidFill>
                  <a:schemeClr val="bg1"/>
                </a:solidFill>
              </a:rPr>
              <a:t>ÉNGY alkalmazása kötelező + 3 árajánlat.</a:t>
            </a:r>
          </a:p>
          <a:p>
            <a:endParaRPr lang="hu-HU" sz="2400" dirty="0" smtClean="0">
              <a:solidFill>
                <a:schemeClr val="bg1"/>
              </a:solidFill>
            </a:endParaRPr>
          </a:p>
          <a:p>
            <a:endParaRPr lang="hu-H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45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 flipV="1">
            <a:off x="457200" y="6423176"/>
            <a:ext cx="7772400" cy="4571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457200" y="476672"/>
            <a:ext cx="11353800" cy="5946505"/>
          </a:xfrm>
          <a:solidFill>
            <a:schemeClr val="tx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r>
              <a:rPr lang="hu-HU" dirty="0">
                <a:solidFill>
                  <a:schemeClr val="bg1"/>
                </a:solidFill>
              </a:rPr>
              <a:t>A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>
                <a:solidFill>
                  <a:schemeClr val="bg1"/>
                </a:solidFill>
              </a:rPr>
              <a:t>támogatói okirat kézbesítését követő naptól számított 6 hónapon belül a </a:t>
            </a:r>
            <a:r>
              <a:rPr lang="hu-HU" dirty="0" smtClean="0">
                <a:solidFill>
                  <a:schemeClr val="bg1"/>
                </a:solidFill>
              </a:rPr>
              <a:t>kedvezményezett </a:t>
            </a:r>
            <a:r>
              <a:rPr lang="hu-HU" dirty="0">
                <a:solidFill>
                  <a:schemeClr val="bg1"/>
                </a:solidFill>
              </a:rPr>
              <a:t>köteles elszámolni a megítélt támogatási összeg legalább 10%-</a:t>
            </a:r>
            <a:r>
              <a:rPr lang="hu-HU" dirty="0" err="1">
                <a:solidFill>
                  <a:schemeClr val="bg1"/>
                </a:solidFill>
              </a:rPr>
              <a:t>ával</a:t>
            </a:r>
            <a:r>
              <a:rPr lang="hu-HU" dirty="0">
                <a:solidFill>
                  <a:schemeClr val="bg1"/>
                </a:solidFill>
              </a:rPr>
              <a:t>. </a:t>
            </a:r>
            <a:endParaRPr lang="hu-HU" dirty="0" smtClean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A pályázat benyújtást </a:t>
            </a:r>
            <a:r>
              <a:rPr lang="hu-HU" dirty="0">
                <a:solidFill>
                  <a:schemeClr val="bg1"/>
                </a:solidFill>
              </a:rPr>
              <a:t>követő napon a támogatást igénylő saját </a:t>
            </a:r>
            <a:r>
              <a:rPr lang="hu-HU" dirty="0" smtClean="0">
                <a:solidFill>
                  <a:schemeClr val="bg1"/>
                </a:solidFill>
              </a:rPr>
              <a:t>felelősségére, felújítás</a:t>
            </a:r>
            <a:r>
              <a:rPr lang="hu-HU" dirty="0">
                <a:solidFill>
                  <a:schemeClr val="bg1"/>
                </a:solidFill>
              </a:rPr>
              <a:t>, vagy bővítés esetében a </a:t>
            </a:r>
            <a:r>
              <a:rPr lang="hu-HU" dirty="0" smtClean="0">
                <a:solidFill>
                  <a:schemeClr val="bg1"/>
                </a:solidFill>
              </a:rPr>
              <a:t>MVH </a:t>
            </a:r>
            <a:r>
              <a:rPr lang="hu-HU" dirty="0">
                <a:solidFill>
                  <a:schemeClr val="bg1"/>
                </a:solidFill>
              </a:rPr>
              <a:t>által lefolytatott, előzetes helyszíni szemlét követően kezdhető meg a </a:t>
            </a:r>
            <a:r>
              <a:rPr lang="hu-HU" dirty="0" smtClean="0">
                <a:solidFill>
                  <a:schemeClr val="bg1"/>
                </a:solidFill>
              </a:rPr>
              <a:t>beruházás.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 számla dátuma </a:t>
            </a:r>
            <a:r>
              <a:rPr lang="hu-HU" dirty="0">
                <a:solidFill>
                  <a:schemeClr val="bg1"/>
                </a:solidFill>
              </a:rPr>
              <a:t>nem lehet korábbi a támogatási kérelem benyújtását követő napnál. </a:t>
            </a:r>
            <a:endParaRPr lang="hu-HU" dirty="0" smtClean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A projekt fizikai befejezésére a Támogatói Okirat kézbesítését követő naptól számított legfeljebb 24 hónap áll rendelkezésre. </a:t>
            </a:r>
            <a:endParaRPr lang="hu-HU" dirty="0" smtClean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Támogatást igénylők </a:t>
            </a:r>
            <a:r>
              <a:rPr lang="hu-HU" dirty="0" smtClean="0">
                <a:solidFill>
                  <a:schemeClr val="bg1"/>
                </a:solidFill>
              </a:rPr>
              <a:t>köre:</a:t>
            </a:r>
          </a:p>
          <a:p>
            <a:r>
              <a:rPr lang="hu-HU" b="1" dirty="0">
                <a:solidFill>
                  <a:schemeClr val="bg1"/>
                </a:solidFill>
              </a:rPr>
              <a:t>1. Aktív mezőgazdasági termelő abban az esetben jogosult a támogatásra, amennyiben: 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- a támogatási kérelem benyújtását megelőző utolsó teljes lezárt üzleti évi - vagy amennyiben erre vonatkozóan nem rendelkezik adatokkal, az ezt megelőző teljes lezárt üzleti évi -, árbevételének legalább 50%-a mezőgazdasági tevékenységből származik; </a:t>
            </a:r>
          </a:p>
          <a:p>
            <a:r>
              <a:rPr lang="hu-HU" dirty="0">
                <a:solidFill>
                  <a:schemeClr val="bg1"/>
                </a:solidFill>
              </a:rPr>
              <a:t>- a támogatással érintett tevékenysége nem </a:t>
            </a:r>
            <a:r>
              <a:rPr lang="hu-HU" dirty="0" err="1">
                <a:solidFill>
                  <a:schemeClr val="bg1"/>
                </a:solidFill>
              </a:rPr>
              <a:t>Annex</a:t>
            </a:r>
            <a:r>
              <a:rPr lang="hu-HU" dirty="0">
                <a:solidFill>
                  <a:schemeClr val="bg1"/>
                </a:solidFill>
              </a:rPr>
              <a:t> I. termék feldolgozására irányul. </a:t>
            </a:r>
          </a:p>
          <a:p>
            <a:r>
              <a:rPr lang="hu-HU" b="1" dirty="0">
                <a:solidFill>
                  <a:schemeClr val="bg1"/>
                </a:solidFill>
              </a:rPr>
              <a:t>2. 2004. évi XXXIV. törvény alapján </a:t>
            </a:r>
            <a:r>
              <a:rPr lang="hu-HU" b="1" dirty="0" err="1">
                <a:solidFill>
                  <a:schemeClr val="bg1"/>
                </a:solidFill>
              </a:rPr>
              <a:t>mikrovállalkozásnak</a:t>
            </a:r>
            <a:r>
              <a:rPr lang="hu-HU" b="1" dirty="0">
                <a:solidFill>
                  <a:schemeClr val="bg1"/>
                </a:solidFill>
              </a:rPr>
              <a:t> minősülő aktív mezőgazdasági termelő, aki/amely együttesen megfelel az alábbi feltételeknek: 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- a 2004. évi XXXIV. törvény alapján </a:t>
            </a:r>
            <a:r>
              <a:rPr lang="hu-HU" dirty="0" err="1">
                <a:solidFill>
                  <a:schemeClr val="bg1"/>
                </a:solidFill>
              </a:rPr>
              <a:t>mikrovállalkozásnak</a:t>
            </a:r>
            <a:r>
              <a:rPr lang="hu-HU" dirty="0">
                <a:solidFill>
                  <a:schemeClr val="bg1"/>
                </a:solidFill>
              </a:rPr>
              <a:t> minősül; </a:t>
            </a:r>
          </a:p>
          <a:p>
            <a:r>
              <a:rPr lang="hu-HU" dirty="0">
                <a:solidFill>
                  <a:schemeClr val="bg1"/>
                </a:solidFill>
              </a:rPr>
              <a:t>- székhelye/életvitelszerű tartózkodási helye legalább a támogatási kérelem benyújtását megelőző év január elsejétől a 3. és 4. számú mellékletben felsorolt településen van; </a:t>
            </a:r>
          </a:p>
          <a:p>
            <a:r>
              <a:rPr lang="hu-HU" dirty="0">
                <a:solidFill>
                  <a:schemeClr val="bg1"/>
                </a:solidFill>
              </a:rPr>
              <a:t>- rendelkezik a 2007. évi XVII. törvény 28. §-a szerint ügyfél- azonosítóval; </a:t>
            </a:r>
          </a:p>
          <a:p>
            <a:r>
              <a:rPr lang="hu-HU" dirty="0">
                <a:solidFill>
                  <a:schemeClr val="bg1"/>
                </a:solidFill>
              </a:rPr>
              <a:t>- a fejlesztendő tevékenység nem szerepel a bejegyzett (NAV felé bejelentett) tevékenységei között. </a:t>
            </a:r>
          </a:p>
          <a:p>
            <a:r>
              <a:rPr lang="hu-HU" dirty="0">
                <a:solidFill>
                  <a:schemeClr val="bg1"/>
                </a:solidFill>
              </a:rPr>
              <a:t>- </a:t>
            </a:r>
          </a:p>
          <a:p>
            <a:endParaRPr lang="hu-H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57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>
          <a:xfrm flipV="1">
            <a:off x="457200" y="6423176"/>
            <a:ext cx="7772400" cy="4571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457200" y="0"/>
            <a:ext cx="11353800" cy="6669360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chemeClr val="bg1"/>
                </a:solidFill>
              </a:rPr>
              <a:t>3. Természetes személy abban az esetben jogosult a támogatásra, aki/amely együttesen megfelel az alábbi feltételeknek: </a:t>
            </a:r>
            <a:endParaRPr lang="hu-HU" sz="2400" dirty="0">
              <a:solidFill>
                <a:schemeClr val="bg1"/>
              </a:solidFill>
            </a:endParaRPr>
          </a:p>
          <a:p>
            <a:r>
              <a:rPr lang="hu-HU" sz="2400" dirty="0" smtClean="0">
                <a:solidFill>
                  <a:schemeClr val="bg1"/>
                </a:solidFill>
              </a:rPr>
              <a:t>- </a:t>
            </a:r>
            <a:r>
              <a:rPr lang="hu-HU" sz="2400" dirty="0">
                <a:solidFill>
                  <a:schemeClr val="bg1"/>
                </a:solidFill>
              </a:rPr>
              <a:t>a támogatási kérelem benyújtását megelőző év január elsejétől a 3. és 4. számú mellékletekben felsorolt településen életvitelszerű tartózkodási hellyel rendelkezik és 18. életévét betöltött természetes személy. </a:t>
            </a:r>
          </a:p>
          <a:p>
            <a:r>
              <a:rPr lang="hu-HU" sz="2400" dirty="0">
                <a:solidFill>
                  <a:schemeClr val="bg1"/>
                </a:solidFill>
              </a:rPr>
              <a:t>- bizonyítottan </a:t>
            </a:r>
            <a:r>
              <a:rPr lang="hu-HU" sz="2400" dirty="0" err="1">
                <a:solidFill>
                  <a:schemeClr val="bg1"/>
                </a:solidFill>
              </a:rPr>
              <a:t>agroturisztikai</a:t>
            </a:r>
            <a:r>
              <a:rPr lang="hu-HU" sz="2400" dirty="0">
                <a:solidFill>
                  <a:schemeClr val="bg1"/>
                </a:solidFill>
              </a:rPr>
              <a:t> tevékenységet folytat </a:t>
            </a:r>
            <a:endParaRPr lang="hu-HU" sz="2400" dirty="0" smtClean="0">
              <a:solidFill>
                <a:schemeClr val="bg1"/>
              </a:solidFill>
            </a:endParaRPr>
          </a:p>
          <a:p>
            <a:r>
              <a:rPr lang="hu-HU" sz="2400" b="1" dirty="0" smtClean="0">
                <a:solidFill>
                  <a:schemeClr val="bg1"/>
                </a:solidFill>
              </a:rPr>
              <a:t>4</a:t>
            </a:r>
            <a:r>
              <a:rPr lang="hu-HU" sz="2400" b="1" dirty="0">
                <a:solidFill>
                  <a:schemeClr val="bg1"/>
                </a:solidFill>
              </a:rPr>
              <a:t>. Mezőgazdasági termelőnek nem minősülő </a:t>
            </a:r>
            <a:r>
              <a:rPr lang="hu-HU" sz="2400" b="1" dirty="0" err="1">
                <a:solidFill>
                  <a:schemeClr val="bg1"/>
                </a:solidFill>
              </a:rPr>
              <a:t>mikrovállalkozás</a:t>
            </a:r>
            <a:r>
              <a:rPr lang="hu-HU" sz="2400" b="1" dirty="0">
                <a:solidFill>
                  <a:schemeClr val="bg1"/>
                </a:solidFill>
              </a:rPr>
              <a:t> abban az esetben jogosult a támogatásra, amennyiben: </a:t>
            </a:r>
            <a:endParaRPr lang="hu-HU" sz="2400" dirty="0">
              <a:solidFill>
                <a:schemeClr val="bg1"/>
              </a:solidFill>
            </a:endParaRPr>
          </a:p>
          <a:p>
            <a:r>
              <a:rPr lang="hu-HU" sz="2400" dirty="0">
                <a:solidFill>
                  <a:schemeClr val="bg1"/>
                </a:solidFill>
              </a:rPr>
              <a:t>- a támogatási kérelem benyújtását megelőző utolsó teljes lezárt üzleti évvel rendelkezik; </a:t>
            </a:r>
          </a:p>
          <a:p>
            <a:r>
              <a:rPr lang="hu-HU" sz="2400" dirty="0">
                <a:solidFill>
                  <a:schemeClr val="bg1"/>
                </a:solidFill>
              </a:rPr>
              <a:t>- a támogatással érintett tevékenysége </a:t>
            </a:r>
            <a:r>
              <a:rPr lang="hu-HU" sz="2400" dirty="0" err="1">
                <a:solidFill>
                  <a:schemeClr val="bg1"/>
                </a:solidFill>
              </a:rPr>
              <a:t>Annex</a:t>
            </a:r>
            <a:r>
              <a:rPr lang="hu-HU" sz="2400" dirty="0">
                <a:solidFill>
                  <a:schemeClr val="bg1"/>
                </a:solidFill>
              </a:rPr>
              <a:t> I. termék feldolgozására irányul; </a:t>
            </a:r>
          </a:p>
          <a:p>
            <a:r>
              <a:rPr lang="hu-HU" sz="2400" dirty="0">
                <a:solidFill>
                  <a:schemeClr val="bg1"/>
                </a:solidFill>
              </a:rPr>
              <a:t>- a támogatással érintett tevékenységgel kizárólag </a:t>
            </a:r>
            <a:r>
              <a:rPr lang="hu-HU" sz="2400" dirty="0" err="1">
                <a:solidFill>
                  <a:schemeClr val="bg1"/>
                </a:solidFill>
              </a:rPr>
              <a:t>Annex</a:t>
            </a:r>
            <a:r>
              <a:rPr lang="hu-HU" sz="2400" dirty="0">
                <a:solidFill>
                  <a:schemeClr val="bg1"/>
                </a:solidFill>
              </a:rPr>
              <a:t> I. terméket állít elő, </a:t>
            </a:r>
          </a:p>
          <a:p>
            <a:r>
              <a:rPr lang="hu-HU" sz="2400" dirty="0">
                <a:solidFill>
                  <a:schemeClr val="bg1"/>
                </a:solidFill>
              </a:rPr>
              <a:t>- bizonyítottan </a:t>
            </a:r>
            <a:r>
              <a:rPr lang="hu-HU" sz="2400" dirty="0" err="1">
                <a:solidFill>
                  <a:schemeClr val="bg1"/>
                </a:solidFill>
              </a:rPr>
              <a:t>agroturisztikai</a:t>
            </a:r>
            <a:r>
              <a:rPr lang="hu-HU" sz="2400" dirty="0">
                <a:solidFill>
                  <a:schemeClr val="bg1"/>
                </a:solidFill>
              </a:rPr>
              <a:t> tevékenységet folytat. </a:t>
            </a:r>
            <a:endParaRPr lang="hu-HU" sz="2400" dirty="0" smtClean="0">
              <a:solidFill>
                <a:schemeClr val="bg1"/>
              </a:solidFill>
            </a:endParaRPr>
          </a:p>
          <a:p>
            <a:r>
              <a:rPr lang="hu-HU" sz="2400" dirty="0">
                <a:solidFill>
                  <a:schemeClr val="bg1"/>
                </a:solidFill>
              </a:rPr>
              <a:t>Támogatásban nem részesíthetők </a:t>
            </a:r>
            <a:r>
              <a:rPr lang="hu-HU" sz="2400" dirty="0" smtClean="0">
                <a:solidFill>
                  <a:schemeClr val="bg1"/>
                </a:solidFill>
              </a:rPr>
              <a:t>köre:</a:t>
            </a:r>
          </a:p>
          <a:p>
            <a:r>
              <a:rPr lang="hu-HU" sz="2400" dirty="0">
                <a:solidFill>
                  <a:schemeClr val="bg1"/>
                </a:solidFill>
              </a:rPr>
              <a:t>Az a kedvezményezett, aki már részesült, vagy támogatási kérelmet nyújtott be a „Mezőgazdasági tevékenységek diverzifikációja, </a:t>
            </a:r>
            <a:r>
              <a:rPr lang="hu-HU" sz="2400" dirty="0" err="1">
                <a:solidFill>
                  <a:schemeClr val="bg1"/>
                </a:solidFill>
              </a:rPr>
              <a:t>mikrovállalkozás</a:t>
            </a:r>
            <a:r>
              <a:rPr lang="hu-HU" sz="2400" dirty="0">
                <a:solidFill>
                  <a:schemeClr val="bg1"/>
                </a:solidFill>
              </a:rPr>
              <a:t> indítása” című, VP6-6.2.1-16 felhívásra. 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7998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1579</TotalTime>
  <Words>1483</Words>
  <Application>Microsoft Office PowerPoint</Application>
  <PresentationFormat>Szélesvásznú</PresentationFormat>
  <Paragraphs>127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9" baseType="lpstr">
      <vt:lpstr>Bernard MT Condensed</vt:lpstr>
      <vt:lpstr>Tw Cen MT</vt:lpstr>
      <vt:lpstr>Tw Cen MT Condensed</vt:lpstr>
      <vt:lpstr>Tw Cen MT Condensed Extra Bold</vt:lpstr>
      <vt:lpstr>Wingdings 3</vt:lpstr>
      <vt:lpstr>Integrál</vt:lpstr>
      <vt:lpstr> Mecsek-Völgység-Hegyhát  Egyesület </vt:lpstr>
      <vt:lpstr>Várhatóan megjelenésre kerülő Pályázatok</vt:lpstr>
      <vt:lpstr>Együttműködések támogatása a REL és a helyi piacok kialakításáért, fejlesztéséért és promóciójáért VP3-6.4.1-16</vt:lpstr>
      <vt:lpstr>Támogatható és nem támogatható tevékenységek</vt:lpstr>
      <vt:lpstr> 2. Nem mezőgazdasági tevékenységek beindítására és fejlesztésére irányuló beruházások támogatása VP6-6.4.1-16 (társadalmi egyeztetés alatt) </vt:lpstr>
      <vt:lpstr>Választható, önállóan nem támogatható tevékenységek </vt:lpstr>
      <vt:lpstr>PowerPoint-bemutató</vt:lpstr>
      <vt:lpstr>PowerPoint-bemutató</vt:lpstr>
      <vt:lpstr>PowerPoint-bemutató</vt:lpstr>
      <vt:lpstr>PowerPoint-bemutató</vt:lpstr>
      <vt:lpstr>PowerPoint-bemutató</vt:lpstr>
      <vt:lpstr>LEADER</vt:lpstr>
      <vt:lpstr>PowerPoint-bemutató</vt:lpstr>
    </vt:vector>
  </TitlesOfParts>
  <Company>Szászvári Vizi Közmű Kht.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Mecsek-Völgység-Hegyhát Egyesület</dc:title>
  <dc:creator>User1</dc:creator>
  <cp:lastModifiedBy>Kriszti</cp:lastModifiedBy>
  <cp:revision>358</cp:revision>
  <dcterms:created xsi:type="dcterms:W3CDTF">2009-09-24T11:21:08Z</dcterms:created>
  <dcterms:modified xsi:type="dcterms:W3CDTF">2016-12-01T11:35:45Z</dcterms:modified>
</cp:coreProperties>
</file>