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6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9" r:id="rId13"/>
    <p:sldId id="265" r:id="rId1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4" autoAdjust="0"/>
    <p:restoredTop sz="78330" autoAdjust="0"/>
  </p:normalViewPr>
  <p:slideViewPr>
    <p:cSldViewPr>
      <p:cViewPr varScale="1">
        <p:scale>
          <a:sx n="44" d="100"/>
          <a:sy n="44" d="100"/>
        </p:scale>
        <p:origin x="-13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2223DB-270F-4E2D-A042-94DB19EEE22E}" type="datetimeFigureOut">
              <a:rPr lang="hu-HU" smtClean="0"/>
              <a:pPr/>
              <a:t>2017.03.22.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734B98-4550-4129-BDC1-DE40FD890573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734B98-4550-4129-BDC1-DE40FD890573}" type="slidenum">
              <a:rPr lang="hu-HU" smtClean="0"/>
              <a:pPr/>
              <a:t>11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8961-CE06-435D-8043-D761756AFC28}" type="datetimeFigureOut">
              <a:rPr lang="hu-HU" smtClean="0"/>
              <a:pPr/>
              <a:t>2017.03.22.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1ADE-BE64-4651-9D3E-10212658614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8961-CE06-435D-8043-D761756AFC28}" type="datetimeFigureOut">
              <a:rPr lang="hu-HU" smtClean="0"/>
              <a:pPr/>
              <a:t>2017.03.22.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1ADE-BE64-4651-9D3E-10212658614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8961-CE06-435D-8043-D761756AFC28}" type="datetimeFigureOut">
              <a:rPr lang="hu-HU" smtClean="0"/>
              <a:pPr/>
              <a:t>2017.03.22.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1ADE-BE64-4651-9D3E-10212658614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8961-CE06-435D-8043-D761756AFC28}" type="datetimeFigureOut">
              <a:rPr lang="hu-HU" smtClean="0"/>
              <a:pPr/>
              <a:t>2017.03.22.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1ADE-BE64-4651-9D3E-10212658614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8961-CE06-435D-8043-D761756AFC28}" type="datetimeFigureOut">
              <a:rPr lang="hu-HU" smtClean="0"/>
              <a:pPr/>
              <a:t>2017.03.22.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1ADE-BE64-4651-9D3E-10212658614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8961-CE06-435D-8043-D761756AFC28}" type="datetimeFigureOut">
              <a:rPr lang="hu-HU" smtClean="0"/>
              <a:pPr/>
              <a:t>2017.03.22.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1ADE-BE64-4651-9D3E-10212658614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8961-CE06-435D-8043-D761756AFC28}" type="datetimeFigureOut">
              <a:rPr lang="hu-HU" smtClean="0"/>
              <a:pPr/>
              <a:t>2017.03.22.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1ADE-BE64-4651-9D3E-10212658614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8961-CE06-435D-8043-D761756AFC28}" type="datetimeFigureOut">
              <a:rPr lang="hu-HU" smtClean="0"/>
              <a:pPr/>
              <a:t>2017.03.22.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1ADE-BE64-4651-9D3E-10212658614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8961-CE06-435D-8043-D761756AFC28}" type="datetimeFigureOut">
              <a:rPr lang="hu-HU" smtClean="0"/>
              <a:pPr/>
              <a:t>2017.03.22.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1ADE-BE64-4651-9D3E-10212658614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8961-CE06-435D-8043-D761756AFC28}" type="datetimeFigureOut">
              <a:rPr lang="hu-HU" smtClean="0"/>
              <a:pPr/>
              <a:t>2017.03.22.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1ADE-BE64-4651-9D3E-10212658614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8961-CE06-435D-8043-D761756AFC28}" type="datetimeFigureOut">
              <a:rPr lang="hu-HU" smtClean="0"/>
              <a:pPr/>
              <a:t>2017.03.22.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1ADE-BE64-4651-9D3E-10212658614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E8961-CE06-435D-8043-D761756AFC28}" type="datetimeFigureOut">
              <a:rPr lang="hu-HU" smtClean="0"/>
              <a:pPr/>
              <a:t>2017.03.22.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51ADE-BE64-4651-9D3E-10212658614D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baranyavidek.h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lusiturizmus.e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aranyavidek.h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827584" y="1988840"/>
            <a:ext cx="7772400" cy="1470025"/>
          </a:xfrm>
        </p:spPr>
        <p:txBody>
          <a:bodyPr/>
          <a:lstStyle/>
          <a:p>
            <a:r>
              <a:rPr lang="hu-HU" b="1" dirty="0" smtClean="0"/>
              <a:t>Falusi vendégfogadás </a:t>
            </a:r>
            <a:endParaRPr lang="hu-HU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75656" y="3789040"/>
            <a:ext cx="6400800" cy="1752600"/>
          </a:xfrm>
        </p:spPr>
        <p:txBody>
          <a:bodyPr/>
          <a:lstStyle/>
          <a:p>
            <a:r>
              <a:rPr lang="hu-HU" dirty="0" smtClean="0"/>
              <a:t>FATOSZ tevékenysége, napraforgós minősítés, falusi vendégasztal üzemeltetése</a:t>
            </a:r>
            <a:endParaRPr lang="hu-HU" dirty="0"/>
          </a:p>
        </p:txBody>
      </p:sp>
      <p:pic>
        <p:nvPicPr>
          <p:cNvPr id="5" name="Kép 4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548680"/>
            <a:ext cx="1800200" cy="1711539"/>
          </a:xfrm>
          <a:prstGeom prst="rect">
            <a:avLst/>
          </a:prstGeom>
        </p:spPr>
      </p:pic>
      <p:pic>
        <p:nvPicPr>
          <p:cNvPr id="7" name="Kép 6" descr="klaszter_log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620688"/>
            <a:ext cx="1728192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683568" y="1196753"/>
            <a:ext cx="8136904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2000" dirty="0" smtClean="0"/>
              <a:t>Szabályozás: </a:t>
            </a:r>
            <a:r>
              <a:rPr lang="hu-HU" sz="2000" i="1" dirty="0" smtClean="0"/>
              <a:t>„52/2010. (IV. 30.) FVM rendelet</a:t>
            </a:r>
          </a:p>
          <a:p>
            <a:pPr algn="just"/>
            <a:r>
              <a:rPr lang="hu-HU" sz="2000" i="1" dirty="0" smtClean="0"/>
              <a:t>a kistermelői élelmiszer-termelés, </a:t>
            </a:r>
            <a:r>
              <a:rPr lang="hu-HU" sz="2000" i="1" dirty="0" err="1" smtClean="0"/>
              <a:t>-előállítás</a:t>
            </a:r>
            <a:r>
              <a:rPr lang="hu-HU" sz="2000" i="1" dirty="0" smtClean="0"/>
              <a:t> és </a:t>
            </a:r>
            <a:r>
              <a:rPr lang="hu-HU" sz="2000" i="1" dirty="0" err="1" smtClean="0"/>
              <a:t>-értékesítés</a:t>
            </a:r>
            <a:r>
              <a:rPr lang="hu-HU" sz="2000" i="1" dirty="0" smtClean="0"/>
              <a:t> feltételeiről” </a:t>
            </a:r>
          </a:p>
          <a:p>
            <a:pPr algn="just"/>
            <a:endParaRPr lang="hu-HU" sz="2000" dirty="0" smtClean="0"/>
          </a:p>
          <a:p>
            <a:pPr algn="just"/>
            <a:r>
              <a:rPr lang="hu-HU" sz="2000" i="1" dirty="0" smtClean="0"/>
              <a:t>„Falusi vendégasztal: </a:t>
            </a:r>
            <a:r>
              <a:rPr lang="hu-HU" sz="2000" dirty="0" smtClean="0"/>
              <a:t>falusias, tanyasias vagy vidéki környezetben a házi élelmiszerekhez és gasztronómiai hagyományokhoz kapcsolódó tevékenységek bemutatása, és az elkészített élelmiszerek felkínálása helyben fogyasztásra a gazdaság helyén.”</a:t>
            </a:r>
          </a:p>
          <a:p>
            <a:pPr marL="457200" lvl="0" indent="-457200" algn="just"/>
            <a:endParaRPr lang="hu-HU" sz="2400" dirty="0" smtClean="0"/>
          </a:p>
          <a:p>
            <a:pPr marL="457200" lvl="0" indent="-457200" algn="just">
              <a:buFont typeface="+mj-lt"/>
              <a:buAutoNum type="arabicPeriod"/>
            </a:pPr>
            <a:r>
              <a:rPr lang="hu-HU" sz="2400" dirty="0" smtClean="0"/>
              <a:t>Őstermelői igazolvány beszerzése a </a:t>
            </a:r>
            <a:r>
              <a:rPr lang="hu-HU" sz="2400" dirty="0" err="1" smtClean="0"/>
              <a:t>NAK-nál</a:t>
            </a:r>
            <a:endParaRPr lang="hu-HU" sz="2400" dirty="0" smtClean="0"/>
          </a:p>
          <a:p>
            <a:pPr marL="457200" lvl="0" indent="-457200" algn="just"/>
            <a:r>
              <a:rPr lang="hu-HU" sz="2400" dirty="0" smtClean="0"/>
              <a:t>	</a:t>
            </a:r>
            <a:r>
              <a:rPr lang="hu-HU" sz="2000" dirty="0" smtClean="0"/>
              <a:t>Az Agrárkamarához a következőkkel érdemes készülni: 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hu-HU" sz="2000" dirty="0" smtClean="0"/>
              <a:t>Mit szeretne termelni, mekkora mennyiségben, mekkora</a:t>
            </a:r>
          </a:p>
          <a:p>
            <a:pPr marL="457200" lvl="0" indent="-457200" algn="just"/>
            <a:r>
              <a:rPr lang="hu-HU" sz="2000" dirty="0" smtClean="0"/>
              <a:t>		területen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hu-HU" sz="2000" dirty="0" smtClean="0"/>
              <a:t>Tulajdoni lap, amin rajta van a hrsz.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hu-HU" sz="2000" dirty="0" smtClean="0"/>
              <a:t>Kötelező az Agrárkamarai tagság, melynek díja 2.000,- Ft/év. 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hu-HU" sz="2000" dirty="0" smtClean="0"/>
              <a:t> Kiadnak egy őstermelői kártyát, melyet minden év március 20-ig kell  meghosszabbítani</a:t>
            </a:r>
            <a:endParaRPr lang="hu-HU" sz="2400" dirty="0"/>
          </a:p>
        </p:txBody>
      </p:sp>
      <p:sp>
        <p:nvSpPr>
          <p:cNvPr id="3" name="Cím 1"/>
          <p:cNvSpPr txBox="1">
            <a:spLocks/>
          </p:cNvSpPr>
          <p:nvPr/>
        </p:nvSpPr>
        <p:spPr>
          <a:xfrm>
            <a:off x="251520" y="26064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Falusi vendégasztal üzemeltetése</a:t>
            </a:r>
            <a:endParaRPr kumimoji="0" lang="hu-HU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611560" y="692696"/>
            <a:ext cx="777686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2400" dirty="0" smtClean="0"/>
              <a:t>2. </a:t>
            </a:r>
            <a:r>
              <a:rPr lang="hu-HU" sz="2400" dirty="0" err="1" smtClean="0"/>
              <a:t>NÉBIH-hez</a:t>
            </a:r>
            <a:r>
              <a:rPr lang="hu-HU" sz="2400" dirty="0" smtClean="0"/>
              <a:t> (Pécs, Megyeri út) kérelem beadása, milyen tevékenységet szeretne kistermelőként folytatni (az otthon megtermelt alapanyagoktól függ, mit tud végezni)</a:t>
            </a:r>
          </a:p>
          <a:p>
            <a:pPr algn="just"/>
            <a:endParaRPr lang="hu-HU" sz="2400" dirty="0" smtClean="0"/>
          </a:p>
          <a:p>
            <a:pPr algn="just"/>
            <a:r>
              <a:rPr lang="hu-HU" sz="2400" dirty="0" smtClean="0"/>
              <a:t>Állatok tartásánál fontos: csak hivatalos vágópontnál lehet levágni!</a:t>
            </a:r>
          </a:p>
          <a:p>
            <a:pPr algn="just"/>
            <a:endParaRPr lang="hu-HU" sz="2400" dirty="0" smtClean="0"/>
          </a:p>
          <a:p>
            <a:pPr algn="just"/>
            <a:r>
              <a:rPr lang="hu-HU" sz="2400" dirty="0" smtClean="0"/>
              <a:t>3. Körzeti állatorvos helyszíni szemlét tart és jegyzőkönyvet készít – ez alapján adják ki az engedélyt, mely két részből áll</a:t>
            </a:r>
          </a:p>
          <a:p>
            <a:pPr algn="just">
              <a:buFont typeface="Arial" pitchFamily="34" charset="0"/>
              <a:buChar char="•"/>
            </a:pPr>
            <a:r>
              <a:rPr lang="hu-HU" sz="2400" dirty="0" smtClean="0"/>
              <a:t> hatósági állatorvosi bizonyítvány: mit, mekkora mennyiségben és hol lehet értékesíteni</a:t>
            </a:r>
          </a:p>
          <a:p>
            <a:pPr algn="just">
              <a:buFont typeface="Arial" pitchFamily="34" charset="0"/>
              <a:buChar char="•"/>
            </a:pPr>
            <a:r>
              <a:rPr lang="hu-HU" sz="2400" dirty="0" smtClean="0"/>
              <a:t> határozat a </a:t>
            </a:r>
            <a:r>
              <a:rPr lang="hu-HU" sz="2400" dirty="0" err="1" smtClean="0"/>
              <a:t>NÉBIH-től</a:t>
            </a:r>
            <a:r>
              <a:rPr lang="hu-HU" sz="2400" dirty="0" smtClean="0"/>
              <a:t>: kistermelői nyilvántartásba vették és falusi vendégasztal szolgáltatást végezhet helyben.</a:t>
            </a:r>
          </a:p>
          <a:p>
            <a:pPr algn="just"/>
            <a:endParaRPr lang="hu-HU" sz="2400" dirty="0" smtClean="0"/>
          </a:p>
          <a:p>
            <a:pPr algn="just"/>
            <a:r>
              <a:rPr lang="hu-HU" sz="2400" dirty="0" smtClean="0"/>
              <a:t>Évente kell hosszabbítani!</a:t>
            </a:r>
            <a:endParaRPr lang="hu-HU" sz="2400" dirty="0"/>
          </a:p>
        </p:txBody>
      </p:sp>
    </p:spTree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043608" y="1412776"/>
            <a:ext cx="74168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u-HU" sz="2400" dirty="0" smtClean="0"/>
              <a:t>Fontos!</a:t>
            </a:r>
          </a:p>
          <a:p>
            <a:pPr>
              <a:lnSpc>
                <a:spcPct val="150000"/>
              </a:lnSpc>
            </a:pPr>
            <a:r>
              <a:rPr lang="hu-HU" sz="2400" dirty="0" smtClean="0"/>
              <a:t>- </a:t>
            </a:r>
            <a:r>
              <a:rPr lang="hu-HU" sz="2400" dirty="0" err="1" smtClean="0"/>
              <a:t>NAV-nak</a:t>
            </a:r>
            <a:r>
              <a:rPr lang="hu-HU" sz="2400" dirty="0" smtClean="0"/>
              <a:t> bejelenteni a tevékenységet, akik segíteni a  tudnak a számlázás módjában is</a:t>
            </a:r>
          </a:p>
          <a:p>
            <a:pPr>
              <a:lnSpc>
                <a:spcPct val="150000"/>
              </a:lnSpc>
            </a:pPr>
            <a:r>
              <a:rPr lang="hu-HU" sz="2400" dirty="0" smtClean="0"/>
              <a:t>- Családtag is segíthet az értékesítésben</a:t>
            </a:r>
          </a:p>
          <a:p>
            <a:pPr>
              <a:lnSpc>
                <a:spcPct val="150000"/>
              </a:lnSpc>
            </a:pPr>
            <a:r>
              <a:rPr lang="hu-HU" sz="2400" dirty="0" smtClean="0"/>
              <a:t>- Termékek árusítása 40 km-es körzetben lehetséges</a:t>
            </a:r>
            <a:endParaRPr lang="hu-HU" sz="2400" dirty="0"/>
          </a:p>
        </p:txBody>
      </p:sp>
    </p:spTree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619672" y="2420888"/>
            <a:ext cx="6264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 smtClean="0"/>
              <a:t>Köszönöm a figyelmet!</a:t>
            </a:r>
            <a:endParaRPr lang="hu-HU" sz="2800" b="1" dirty="0"/>
          </a:p>
        </p:txBody>
      </p:sp>
      <p:sp>
        <p:nvSpPr>
          <p:cNvPr id="3" name="Szövegdoboz 2"/>
          <p:cNvSpPr txBox="1"/>
          <p:nvPr/>
        </p:nvSpPr>
        <p:spPr>
          <a:xfrm>
            <a:off x="395536" y="4221088"/>
            <a:ext cx="64807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Elérhetőségek:</a:t>
            </a:r>
          </a:p>
          <a:p>
            <a:r>
              <a:rPr lang="hu-HU" dirty="0" err="1" smtClean="0"/>
              <a:t>Vinczen</a:t>
            </a:r>
            <a:r>
              <a:rPr lang="hu-HU" dirty="0" smtClean="0"/>
              <a:t> Emőke</a:t>
            </a:r>
          </a:p>
          <a:p>
            <a:r>
              <a:rPr lang="hu-HU" dirty="0" smtClean="0"/>
              <a:t>Mobil: 70/413-8018	</a:t>
            </a:r>
            <a:r>
              <a:rPr lang="hu-HU" dirty="0" err="1" smtClean="0"/>
              <a:t>E.mail</a:t>
            </a:r>
            <a:r>
              <a:rPr lang="hu-HU" dirty="0" smtClean="0"/>
              <a:t>: </a:t>
            </a:r>
            <a:r>
              <a:rPr lang="hu-HU" dirty="0" err="1" smtClean="0">
                <a:hlinkClick r:id="rId2"/>
              </a:rPr>
              <a:t>info</a:t>
            </a:r>
            <a:r>
              <a:rPr lang="hu-HU" dirty="0" smtClean="0">
                <a:hlinkClick r:id="rId2"/>
              </a:rPr>
              <a:t>@</a:t>
            </a:r>
            <a:r>
              <a:rPr lang="hu-HU" dirty="0" err="1" smtClean="0">
                <a:hlinkClick r:id="rId2"/>
              </a:rPr>
              <a:t>baranyavidek.hu</a:t>
            </a:r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Postacím: </a:t>
            </a:r>
          </a:p>
          <a:p>
            <a:r>
              <a:rPr lang="hu-HU" dirty="0" smtClean="0"/>
              <a:t>Baranya Megyei Falusi Turizmus Közhasznú Egyesület 7625 Pécs, Vince u. 9/2.</a:t>
            </a:r>
          </a:p>
          <a:p>
            <a:endParaRPr lang="hu-HU" dirty="0"/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A FATOSZ tevékenysége</a:t>
            </a:r>
            <a:endParaRPr lang="hu-HU" b="1" dirty="0"/>
          </a:p>
        </p:txBody>
      </p:sp>
      <p:sp>
        <p:nvSpPr>
          <p:cNvPr id="4" name="Szövegdoboz 3"/>
          <p:cNvSpPr txBox="1"/>
          <p:nvPr/>
        </p:nvSpPr>
        <p:spPr>
          <a:xfrm>
            <a:off x="683568" y="162880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hu-HU" sz="2400" b="1" dirty="0" smtClean="0"/>
              <a:t> Új  70 órás falusi turizmus képzés </a:t>
            </a:r>
            <a:r>
              <a:rPr lang="hu-HU" sz="2400" dirty="0" smtClean="0"/>
              <a:t>– „Lehetőségek a falusi turizmusban” címmel</a:t>
            </a:r>
            <a:endParaRPr lang="hu-HU" sz="2400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979712" y="2348880"/>
            <a:ext cx="648072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sz="2000" dirty="0" smtClean="0"/>
          </a:p>
          <a:p>
            <a:pPr algn="just"/>
            <a:r>
              <a:rPr lang="hu-HU" sz="2000" u="sng" dirty="0" smtClean="0"/>
              <a:t>Főbb tananyagok: </a:t>
            </a:r>
          </a:p>
          <a:p>
            <a:pPr algn="just">
              <a:lnSpc>
                <a:spcPct val="150000"/>
              </a:lnSpc>
            </a:pPr>
            <a:r>
              <a:rPr lang="hu-HU" sz="2000" dirty="0" smtClean="0"/>
              <a:t>- Gazdálkodási és vállalkozási ismeretek alkalmazása a turizmusban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hu-HU" sz="2000" dirty="0" smtClean="0"/>
              <a:t> Környezet kialakítási ismeretek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hu-HU" sz="2000" dirty="0" smtClean="0"/>
              <a:t>Szabadidős tevékenységek szervezési ismeretei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hu-HU" sz="2000" dirty="0" smtClean="0"/>
              <a:t>Higiéniai ismeretek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hu-HU" sz="2000" dirty="0" smtClean="0"/>
              <a:t> Kommunikáció, marketing és fogyasztóvédelmi ismeretek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hu-HU" sz="2000" dirty="0" smtClean="0"/>
              <a:t> Gyakorlat – „Jó gyakorlatok” megismerése</a:t>
            </a:r>
            <a:endParaRPr lang="hu-HU" dirty="0" smtClean="0"/>
          </a:p>
          <a:p>
            <a:pPr>
              <a:buFontTx/>
              <a:buChar char="-"/>
            </a:pPr>
            <a:endParaRPr lang="hu-H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3779912" y="198884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/>
          </a:p>
        </p:txBody>
      </p:sp>
      <p:sp>
        <p:nvSpPr>
          <p:cNvPr id="13" name="Szövegdoboz 12"/>
          <p:cNvSpPr txBox="1"/>
          <p:nvPr/>
        </p:nvSpPr>
        <p:spPr>
          <a:xfrm>
            <a:off x="1115616" y="1124744"/>
            <a:ext cx="6912768" cy="335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Tx/>
              <a:buChar char="-"/>
            </a:pPr>
            <a:r>
              <a:rPr lang="hu-HU" sz="2400" b="1" dirty="0" smtClean="0"/>
              <a:t> </a:t>
            </a:r>
            <a:r>
              <a:rPr lang="hu-HU" sz="2400" dirty="0" smtClean="0"/>
              <a:t>Új honlap: </a:t>
            </a:r>
            <a:r>
              <a:rPr lang="hu-HU" sz="2400" dirty="0" err="1" smtClean="0">
                <a:hlinkClick r:id="rId2"/>
              </a:rPr>
              <a:t>www.falusiturizmus.eu</a:t>
            </a:r>
            <a:endParaRPr lang="hu-HU" sz="2400" dirty="0" smtClean="0"/>
          </a:p>
          <a:p>
            <a:pPr algn="just">
              <a:lnSpc>
                <a:spcPct val="150000"/>
              </a:lnSpc>
            </a:pPr>
            <a:endParaRPr lang="hu-HU" sz="2400" b="1" dirty="0" smtClean="0"/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hu-HU" sz="2400" b="1" dirty="0" smtClean="0"/>
              <a:t>Kötelező a pénztárgép </a:t>
            </a:r>
            <a:r>
              <a:rPr lang="hu-HU" sz="2400" dirty="0" smtClean="0"/>
              <a:t>használata: a TEÁOR ’08 alapján az 55.1-55.3 </a:t>
            </a:r>
            <a:r>
              <a:rPr lang="hu-HU" sz="2400" b="1" dirty="0" smtClean="0"/>
              <a:t>szálláshely-szolgáltatást nyújtóknak</a:t>
            </a:r>
            <a:r>
              <a:rPr lang="hu-HU" sz="2400" dirty="0" smtClean="0"/>
              <a:t>  (</a:t>
            </a:r>
            <a:r>
              <a:rPr lang="hu-HU" sz="2400" dirty="0" smtClean="0">
                <a:solidFill>
                  <a:srgbClr val="FF0000"/>
                </a:solidFill>
              </a:rPr>
              <a:t>kivéve a falusi szálláshely szolgáltatóknak</a:t>
            </a:r>
            <a:r>
              <a:rPr lang="hu-HU" sz="2400" dirty="0" smtClean="0"/>
              <a:t>)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b="1" dirty="0" smtClean="0"/>
              <a:t>A Baranya Megyei Falusi Turizmus Közhasznú Egyesület tevékenysége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hu-HU" sz="2400" dirty="0" smtClean="0"/>
              <a:t>Kapcsolattartás a </a:t>
            </a:r>
            <a:r>
              <a:rPr lang="hu-HU" sz="2400" dirty="0" err="1" smtClean="0"/>
              <a:t>FATOSZ-szal</a:t>
            </a:r>
            <a:endParaRPr lang="hu-HU" sz="2400" dirty="0" smtClean="0"/>
          </a:p>
          <a:p>
            <a:pPr algn="just"/>
            <a:r>
              <a:rPr lang="hu-HU" sz="2400" dirty="0" smtClean="0"/>
              <a:t>Programok szervezése (</a:t>
            </a:r>
            <a:r>
              <a:rPr lang="hu-HU" sz="2400" dirty="0" err="1" smtClean="0"/>
              <a:t>Sütő-Főző</a:t>
            </a:r>
            <a:r>
              <a:rPr lang="hu-HU" sz="2400" dirty="0" smtClean="0"/>
              <a:t> Fesztivál, Falusi Turizmus Utcafesztivál, OMÉK megjelenés)</a:t>
            </a:r>
          </a:p>
          <a:p>
            <a:pPr algn="just"/>
            <a:r>
              <a:rPr lang="hu-HU" sz="2400" dirty="0" smtClean="0"/>
              <a:t>Tagok folyamatos tájékoztatása az aktualitásokról (hírlevelek küldése)</a:t>
            </a:r>
          </a:p>
          <a:p>
            <a:pPr algn="just"/>
            <a:r>
              <a:rPr lang="hu-HU" sz="2400" dirty="0" smtClean="0"/>
              <a:t>Minősítések szervezése</a:t>
            </a:r>
          </a:p>
          <a:p>
            <a:pPr algn="just"/>
            <a:r>
              <a:rPr lang="hu-HU" sz="2400" dirty="0" smtClean="0"/>
              <a:t>Tanácsadás vendégházak kialakításához</a:t>
            </a:r>
          </a:p>
          <a:p>
            <a:pPr algn="just"/>
            <a:r>
              <a:rPr lang="hu-HU" sz="2400" dirty="0" smtClean="0"/>
              <a:t>Falusi vendéglátó képzés szervezése</a:t>
            </a:r>
          </a:p>
          <a:p>
            <a:pPr algn="just"/>
            <a:r>
              <a:rPr lang="hu-HU" sz="2400" dirty="0" err="1" smtClean="0"/>
              <a:t>Gasztrosuli</a:t>
            </a:r>
            <a:r>
              <a:rPr lang="hu-HU" sz="2400" dirty="0" smtClean="0"/>
              <a:t> program a Zsolnay Negyedben – helyi termék előállítók jelentkezését várjuk!</a:t>
            </a:r>
          </a:p>
          <a:p>
            <a:pPr algn="just"/>
            <a:r>
              <a:rPr lang="hu-HU" sz="2400" dirty="0" smtClean="0"/>
              <a:t>Honlap (</a:t>
            </a:r>
            <a:r>
              <a:rPr lang="hu-HU" sz="2400" dirty="0" err="1" smtClean="0">
                <a:hlinkClick r:id="rId2"/>
              </a:rPr>
              <a:t>www.baranyavidek.hu</a:t>
            </a:r>
            <a:r>
              <a:rPr lang="hu-HU" sz="2400" dirty="0" smtClean="0"/>
              <a:t>) és </a:t>
            </a:r>
            <a:r>
              <a:rPr lang="hu-HU" sz="2400" dirty="0" err="1" smtClean="0"/>
              <a:t>facebook</a:t>
            </a:r>
            <a:r>
              <a:rPr lang="hu-HU" sz="2400" dirty="0" smtClean="0"/>
              <a:t> oldal kezelése</a:t>
            </a:r>
            <a:endParaRPr lang="hu-HU" sz="2400" dirty="0"/>
          </a:p>
        </p:txBody>
      </p:sp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864096"/>
          </a:xfrm>
        </p:spPr>
        <p:txBody>
          <a:bodyPr>
            <a:noAutofit/>
          </a:bodyPr>
          <a:lstStyle/>
          <a:p>
            <a:r>
              <a:rPr lang="hu-HU" b="1" dirty="0" smtClean="0"/>
              <a:t>Falusi szálláshely fogalma</a:t>
            </a:r>
            <a:br>
              <a:rPr lang="hu-HU" b="1" dirty="0" smtClean="0"/>
            </a:br>
            <a:endParaRPr lang="hu-HU" b="1" dirty="0"/>
          </a:p>
        </p:txBody>
      </p:sp>
      <p:sp>
        <p:nvSpPr>
          <p:cNvPr id="4" name="Szövegdoboz 3"/>
          <p:cNvSpPr txBox="1"/>
          <p:nvPr/>
        </p:nvSpPr>
        <p:spPr>
          <a:xfrm>
            <a:off x="467544" y="1124744"/>
            <a:ext cx="813690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i="1" dirty="0" smtClean="0"/>
              <a:t>239/2009. (X. 20.) Korm. rendelet</a:t>
            </a:r>
          </a:p>
          <a:p>
            <a:endParaRPr lang="hu-HU" sz="2400" i="1" dirty="0" smtClean="0"/>
          </a:p>
          <a:p>
            <a:pPr algn="just"/>
            <a:r>
              <a:rPr lang="hu-HU" sz="2400" i="1" dirty="0" smtClean="0"/>
              <a:t>„A</a:t>
            </a:r>
            <a:r>
              <a:rPr lang="hu-HU" sz="2400" dirty="0" smtClean="0"/>
              <a:t> Balaton Kiemelt Üdülőkörzet Területrendezési Tervének elfogadásáról és a Balatoni Területrendezési Szabályzat megállapításáról szóló 2000. évi CXII. törvény szerint kiemelt üdülőkörzethez nem tartozó települések, valamint a természetes </a:t>
            </a:r>
            <a:r>
              <a:rPr lang="hu-HU" sz="2400" dirty="0" err="1" smtClean="0"/>
              <a:t>gyógytényezőkről</a:t>
            </a:r>
            <a:r>
              <a:rPr lang="hu-HU" sz="2400" dirty="0" smtClean="0"/>
              <a:t> szóló külön jogszabály alapján törzskönyvezett gyógyhelyek kivételével az </a:t>
            </a:r>
            <a:r>
              <a:rPr lang="hu-HU" sz="2400" dirty="0" smtClean="0">
                <a:solidFill>
                  <a:srgbClr val="FF0000"/>
                </a:solidFill>
              </a:rPr>
              <a:t>5000 fő alatti településeken, illetve a 100 fő/km2 népsűrűség alatti területeken</a:t>
            </a:r>
            <a:r>
              <a:rPr lang="hu-HU" sz="2400" dirty="0" smtClean="0"/>
              <a:t> található olyan egyéb szálláshely, amelyet úgy alakítottak ki, hogy abban a falusi életkörülmények, a helyi vidéki szokások és kultúra, valamint a mezőgazdasági hagyományok komplex módon, adott esetben kapcsolódó szolgáltatásokkal együtt bemutatásra kerüljenek.”</a:t>
            </a:r>
            <a:endParaRPr lang="hu-HU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Napraforgós minősítő védjegy</a:t>
            </a:r>
            <a:endParaRPr lang="hu-HU" b="1" dirty="0"/>
          </a:p>
        </p:txBody>
      </p:sp>
      <p:sp>
        <p:nvSpPr>
          <p:cNvPr id="6" name="Tartalom helye 2"/>
          <p:cNvSpPr txBox="1">
            <a:spLocks/>
          </p:cNvSpPr>
          <p:nvPr/>
        </p:nvSpPr>
        <p:spPr>
          <a:xfrm>
            <a:off x="467544" y="1772816"/>
            <a:ext cx="8229600" cy="388843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minősítések átkerültek az </a:t>
            </a:r>
            <a:r>
              <a:rPr kumimoji="0" lang="hu-H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NGM-ből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az </a:t>
            </a:r>
            <a:r>
              <a:rPr kumimoji="0" lang="hu-H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NFM-be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(Nemzeti Fejlesztési Minisztérium)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u-H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FATOSZ kedvezményes díjért végzi a 2011-ben és 2012-ben megszerzett védjegyes házak újraminősítését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u-H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VP6-6.4.1-16 azonosítószámú pályázatnál kötelező a 4 napraforgós Minősítő Bizonyítvány  benyújtása a záró elszámoláskor új falusi szálláshely létesítése és meglévő fejlesztése esetén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hu-H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u-H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hu-HU" sz="2400" dirty="0" smtClean="0"/>
              <a:t>Pályázati formanyomtatvány benyújtása a kötelező mellékletekkel </a:t>
            </a:r>
          </a:p>
          <a:p>
            <a:pPr lvl="2" algn="just"/>
            <a:r>
              <a:rPr lang="hu-HU" dirty="0" smtClean="0"/>
              <a:t>Eljárási díj befizetését igazoló bankkivonat</a:t>
            </a:r>
          </a:p>
          <a:p>
            <a:pPr lvl="2" algn="just"/>
            <a:r>
              <a:rPr lang="hu-HU" dirty="0" smtClean="0"/>
              <a:t>Működési engedély másolata (a területileg illetékes jegyzőtől használatba vételi engedély után kérelmezhető)</a:t>
            </a:r>
            <a:endParaRPr lang="hu-HU" dirty="0"/>
          </a:p>
          <a:p>
            <a:pPr algn="just">
              <a:buFontTx/>
              <a:buChar char="-"/>
            </a:pPr>
            <a:r>
              <a:rPr lang="hu-HU" sz="2400" dirty="0" smtClean="0"/>
              <a:t>A minősítő időpontot egyeztet a helyszíni szemlére</a:t>
            </a:r>
          </a:p>
          <a:p>
            <a:pPr algn="just">
              <a:buFontTx/>
              <a:buChar char="-"/>
            </a:pPr>
            <a:r>
              <a:rPr lang="hu-HU" sz="2400" dirty="0" smtClean="0"/>
              <a:t>Jegyzőkönyv és fotódokumentáció elkészítése</a:t>
            </a:r>
          </a:p>
          <a:p>
            <a:pPr algn="just">
              <a:buFontTx/>
              <a:buChar char="-"/>
            </a:pPr>
            <a:r>
              <a:rPr lang="hu-HU" sz="2400" dirty="0" smtClean="0"/>
              <a:t>A teljes anyag felkerül a </a:t>
            </a:r>
            <a:r>
              <a:rPr lang="hu-HU" sz="2400" dirty="0" err="1" smtClean="0"/>
              <a:t>FATOSZ-hoz</a:t>
            </a:r>
            <a:endParaRPr lang="hu-HU" sz="2400" dirty="0" smtClean="0"/>
          </a:p>
          <a:p>
            <a:pPr algn="just">
              <a:buFontTx/>
              <a:buChar char="-"/>
            </a:pPr>
            <a:r>
              <a:rPr lang="hu-HU" sz="2400" dirty="0" smtClean="0"/>
              <a:t>Védjegyek elbírálása</a:t>
            </a:r>
          </a:p>
          <a:p>
            <a:pPr algn="just">
              <a:buFontTx/>
              <a:buChar char="-"/>
            </a:pPr>
            <a:r>
              <a:rPr lang="hu-HU" sz="2400" dirty="0" smtClean="0"/>
              <a:t>Védjegyek aláírása és postázása</a:t>
            </a:r>
          </a:p>
          <a:p>
            <a:pPr>
              <a:buFontTx/>
              <a:buChar char="-"/>
            </a:pPr>
            <a:endParaRPr lang="hu-HU" dirty="0"/>
          </a:p>
        </p:txBody>
      </p:sp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A minősítés menete</a:t>
            </a:r>
            <a:endParaRPr lang="hu-HU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hu-HU" b="1" dirty="0" smtClean="0"/>
              <a:t>Mire ügyeljünk!</a:t>
            </a:r>
            <a:endParaRPr lang="hu-HU" b="1" dirty="0"/>
          </a:p>
        </p:txBody>
      </p:sp>
      <p:sp>
        <p:nvSpPr>
          <p:cNvPr id="3" name="Szövegdoboz 2"/>
          <p:cNvSpPr txBox="1"/>
          <p:nvPr/>
        </p:nvSpPr>
        <p:spPr>
          <a:xfrm>
            <a:off x="683568" y="1133356"/>
            <a:ext cx="7704856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hu-HU" sz="2400" dirty="0" smtClean="0"/>
              <a:t>Már a vendégház tervezésénél, kialakításnál vegyük figyelembe a szempontrendszert</a:t>
            </a:r>
          </a:p>
          <a:p>
            <a:pPr algn="just">
              <a:buFontTx/>
              <a:buChar char="-"/>
            </a:pPr>
            <a:endParaRPr lang="hu-HU" sz="1200" dirty="0" smtClean="0"/>
          </a:p>
          <a:p>
            <a:pPr algn="just">
              <a:buFontTx/>
              <a:buChar char="-"/>
            </a:pPr>
            <a:r>
              <a:rPr lang="hu-HU" sz="2400" dirty="0" smtClean="0"/>
              <a:t>A vendégházak nagysága maximum 8 szoba,  férőhelyek száma maximum 16</a:t>
            </a:r>
          </a:p>
          <a:p>
            <a:pPr algn="just"/>
            <a:endParaRPr lang="hu-HU" sz="1200" dirty="0" smtClean="0"/>
          </a:p>
          <a:p>
            <a:pPr algn="just">
              <a:buFontTx/>
              <a:buChar char="-"/>
            </a:pPr>
            <a:r>
              <a:rPr lang="hu-HU" sz="2400" dirty="0" smtClean="0"/>
              <a:t>Napraforgós minősítés megszerzéséhez kötelező a megfelelő végzettség</a:t>
            </a:r>
          </a:p>
          <a:p>
            <a:pPr lvl="1" algn="just">
              <a:buFont typeface="Arial" pitchFamily="34" charset="0"/>
              <a:buChar char="•"/>
            </a:pPr>
            <a:r>
              <a:rPr lang="hu-HU" dirty="0" smtClean="0"/>
              <a:t> Szakirányú főiskolai vagy egyetemi végzettség</a:t>
            </a:r>
          </a:p>
          <a:p>
            <a:pPr lvl="1" algn="just">
              <a:buFont typeface="Arial" pitchFamily="34" charset="0"/>
              <a:buChar char="•"/>
            </a:pPr>
            <a:r>
              <a:rPr lang="hu-HU" dirty="0" smtClean="0"/>
              <a:t> Egyéb főiskolai vagy egyetemi végzettség + 70 órás falusi vendéglátásra felkészítő tanfolyam</a:t>
            </a:r>
          </a:p>
          <a:p>
            <a:pPr lvl="1" algn="just">
              <a:buFont typeface="Arial" pitchFamily="34" charset="0"/>
              <a:buChar char="•"/>
            </a:pPr>
            <a:r>
              <a:rPr lang="hu-HU" dirty="0" smtClean="0"/>
              <a:t> Idegenforgalmi és vendéglátó szakmenedzser végzettség</a:t>
            </a:r>
          </a:p>
          <a:p>
            <a:pPr lvl="1" algn="just">
              <a:buFont typeface="Arial" pitchFamily="34" charset="0"/>
              <a:buChar char="•"/>
            </a:pPr>
            <a:r>
              <a:rPr lang="hu-HU" dirty="0" smtClean="0"/>
              <a:t> Szakács, felszolgáló, eladó, portás szakmunkás végzettség</a:t>
            </a:r>
          </a:p>
          <a:p>
            <a:pPr lvl="1" algn="just">
              <a:buFont typeface="Arial" pitchFamily="34" charset="0"/>
              <a:buChar char="•"/>
            </a:pPr>
            <a:r>
              <a:rPr lang="hu-HU" dirty="0" smtClean="0"/>
              <a:t>Vendéglátó üzletvezetői végzettség</a:t>
            </a:r>
          </a:p>
          <a:p>
            <a:pPr lvl="1" algn="just">
              <a:buFont typeface="Arial" pitchFamily="34" charset="0"/>
              <a:buChar char="•"/>
            </a:pPr>
            <a:r>
              <a:rPr lang="hu-HU" dirty="0" smtClean="0"/>
              <a:t> Mezőgazdasági, élelmiszeripari középiskolai végzettség</a:t>
            </a:r>
          </a:p>
          <a:p>
            <a:pPr lvl="1" algn="just">
              <a:buFont typeface="Arial" pitchFamily="34" charset="0"/>
              <a:buChar char="•"/>
            </a:pPr>
            <a:r>
              <a:rPr lang="hu-HU" dirty="0" smtClean="0"/>
              <a:t>Falusi turizmus menedzselésére felkészítő 120 órás tanfolyami végzettség</a:t>
            </a:r>
          </a:p>
          <a:p>
            <a:pPr lvl="1" algn="just">
              <a:buFont typeface="Arial" pitchFamily="34" charset="0"/>
              <a:buChar char="•"/>
            </a:pPr>
            <a:r>
              <a:rPr lang="hu-HU" dirty="0" smtClean="0"/>
              <a:t> Falusi szálláshely szolgáltatásra felkészítő 70 órás tanfolyami végzettség</a:t>
            </a:r>
          </a:p>
          <a:p>
            <a:pPr lvl="1" algn="just">
              <a:buFont typeface="Arial" pitchFamily="34" charset="0"/>
              <a:buChar char="•"/>
            </a:pPr>
            <a:r>
              <a:rPr lang="hu-HU" dirty="0" smtClean="0"/>
              <a:t>Falusi vendéglátó vagy panziós OKJ képzés</a:t>
            </a:r>
          </a:p>
          <a:p>
            <a:endParaRPr lang="hu-HU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611560" y="620688"/>
            <a:ext cx="806489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hu-HU" sz="2400" dirty="0" smtClean="0"/>
              <a:t> A folyamat sok időt vesz igénybe:  A pályázati formanyomtatvány benyújtásától az aláírt minősítő bizonyítvány megszerzéséig  akár több hónap is eltelhet!</a:t>
            </a:r>
          </a:p>
          <a:p>
            <a:pPr algn="just">
              <a:buFontTx/>
              <a:buChar char="-"/>
            </a:pPr>
            <a:endParaRPr lang="hu-HU" sz="2400" dirty="0" smtClean="0"/>
          </a:p>
          <a:p>
            <a:pPr algn="just">
              <a:buFontTx/>
              <a:buChar char="-"/>
            </a:pPr>
            <a:r>
              <a:rPr lang="hu-HU" sz="2400" dirty="0" smtClean="0"/>
              <a:t>Konzultációs lehetőség a tervezés időszakában is</a:t>
            </a:r>
          </a:p>
          <a:p>
            <a:pPr algn="just">
              <a:buFontTx/>
              <a:buChar char="-"/>
            </a:pPr>
            <a:endParaRPr lang="hu-HU" sz="2400" dirty="0" smtClean="0"/>
          </a:p>
          <a:p>
            <a:pPr algn="just">
              <a:buFontTx/>
              <a:buChar char="-"/>
            </a:pPr>
            <a:r>
              <a:rPr lang="hu-HU" sz="2400" dirty="0" smtClean="0"/>
              <a:t>A minősítés eljárási díját a FATOSZ (Falusi és </a:t>
            </a:r>
            <a:r>
              <a:rPr lang="hu-HU" sz="2400" dirty="0" err="1" smtClean="0"/>
              <a:t>Agroturizmus</a:t>
            </a:r>
            <a:r>
              <a:rPr lang="hu-HU" sz="2400" dirty="0" smtClean="0"/>
              <a:t> Országos Szövetsége) számlájára kell elutalni</a:t>
            </a:r>
          </a:p>
          <a:p>
            <a:pPr algn="just">
              <a:buFontTx/>
              <a:buChar char="-"/>
            </a:pPr>
            <a:endParaRPr lang="hu-HU" sz="2400" dirty="0" smtClean="0"/>
          </a:p>
          <a:p>
            <a:pPr algn="just">
              <a:buFontTx/>
              <a:buChar char="-"/>
            </a:pPr>
            <a:r>
              <a:rPr lang="hu-HU" sz="2400" dirty="0" smtClean="0"/>
              <a:t>A minősítést követő 4 évben a minősítést tanúsító tábla használatáért kell díjat fizetni (5.000,- Ft/év), melyről a FATOSZ küldi ki a számlát.</a:t>
            </a:r>
          </a:p>
          <a:p>
            <a:pPr algn="just">
              <a:buFontTx/>
              <a:buChar char="-"/>
            </a:pPr>
            <a:endParaRPr lang="hu-HU" sz="2400" dirty="0" smtClean="0"/>
          </a:p>
          <a:p>
            <a:pPr algn="just">
              <a:buFontTx/>
              <a:buChar char="-"/>
            </a:pPr>
            <a:r>
              <a:rPr lang="hu-HU" sz="2400" dirty="0" smtClean="0"/>
              <a:t>A megszerzett védjegy 5 évig érvényes</a:t>
            </a:r>
          </a:p>
          <a:p>
            <a:pPr>
              <a:buFontTx/>
              <a:buChar char="-"/>
            </a:pPr>
            <a:endParaRPr lang="hu-HU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591</Words>
  <Application>Microsoft Office PowerPoint</Application>
  <PresentationFormat>Diavetítés a képernyőre (4:3 oldalarány)</PresentationFormat>
  <Paragraphs>101</Paragraphs>
  <Slides>13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4" baseType="lpstr">
      <vt:lpstr>Office-téma</vt:lpstr>
      <vt:lpstr>Falusi vendégfogadás </vt:lpstr>
      <vt:lpstr>A FATOSZ tevékenysége</vt:lpstr>
      <vt:lpstr>3. dia</vt:lpstr>
      <vt:lpstr>A Baranya Megyei Falusi Turizmus Közhasznú Egyesület tevékenysége</vt:lpstr>
      <vt:lpstr>Falusi szálláshely fogalma </vt:lpstr>
      <vt:lpstr>Napraforgós minősítő védjegy</vt:lpstr>
      <vt:lpstr>A minősítés menete</vt:lpstr>
      <vt:lpstr>Mire ügyeljünk!</vt:lpstr>
      <vt:lpstr>9. dia</vt:lpstr>
      <vt:lpstr>10. dia</vt:lpstr>
      <vt:lpstr>11. dia</vt:lpstr>
      <vt:lpstr>12. dia</vt:lpstr>
      <vt:lpstr>13.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SWOT Analízis</dc:title>
  <dc:creator>Emi</dc:creator>
  <cp:lastModifiedBy>Dóri</cp:lastModifiedBy>
  <cp:revision>25</cp:revision>
  <dcterms:created xsi:type="dcterms:W3CDTF">2016-04-28T12:07:57Z</dcterms:created>
  <dcterms:modified xsi:type="dcterms:W3CDTF">2017-03-22T14:19:56Z</dcterms:modified>
</cp:coreProperties>
</file>