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16" r:id="rId2"/>
  </p:sldMasterIdLst>
  <p:notesMasterIdLst>
    <p:notesMasterId r:id="rId36"/>
  </p:notesMasterIdLst>
  <p:sldIdLst>
    <p:sldId id="256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332" r:id="rId19"/>
    <p:sldId id="333" r:id="rId20"/>
    <p:sldId id="334" r:id="rId21"/>
    <p:sldId id="335" r:id="rId22"/>
    <p:sldId id="336" r:id="rId23"/>
    <p:sldId id="318" r:id="rId24"/>
    <p:sldId id="271" r:id="rId25"/>
    <p:sldId id="278" r:id="rId26"/>
    <p:sldId id="279" r:id="rId27"/>
    <p:sldId id="280" r:id="rId28"/>
    <p:sldId id="329" r:id="rId29"/>
    <p:sldId id="328" r:id="rId30"/>
    <p:sldId id="330" r:id="rId31"/>
    <p:sldId id="327" r:id="rId32"/>
    <p:sldId id="331" r:id="rId33"/>
    <p:sldId id="316" r:id="rId34"/>
    <p:sldId id="317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7900" autoAdjust="0"/>
  </p:normalViewPr>
  <p:slideViewPr>
    <p:cSldViewPr>
      <p:cViewPr varScale="1">
        <p:scale>
          <a:sx n="64" d="100"/>
          <a:sy n="64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ÉLMÉNYVÁR m</a:t>
            </a:r>
            <a:r>
              <a:rPr lang="en-US" dirty="0" err="1" smtClean="0"/>
              <a:t>úzeumlátogatók</a:t>
            </a:r>
            <a:r>
              <a:rPr lang="en-US" dirty="0" smtClean="0"/>
              <a:t> </a:t>
            </a:r>
            <a:r>
              <a:rPr lang="en-US" dirty="0" err="1"/>
              <a:t>száma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648251317893516"/>
          <c:y val="0.17417322220607967"/>
          <c:w val="0.84181064775574255"/>
          <c:h val="0.61595853665832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Pécsváradi Vár Múzeumi látogatók száma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2013. év</c:v>
                </c:pt>
                <c:pt idx="1">
                  <c:v>2014. év</c:v>
                </c:pt>
                <c:pt idx="2">
                  <c:v>2015. év</c:v>
                </c:pt>
                <c:pt idx="3">
                  <c:v>2016.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11396</c:v>
                </c:pt>
                <c:pt idx="1">
                  <c:v>9703</c:v>
                </c:pt>
                <c:pt idx="2">
                  <c:v>14254</c:v>
                </c:pt>
                <c:pt idx="3">
                  <c:v>11272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196288"/>
        <c:axId val="141222656"/>
      </c:barChart>
      <c:catAx>
        <c:axId val="141196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41222656"/>
        <c:crosses val="autoZero"/>
        <c:auto val="1"/>
        <c:lblAlgn val="ctr"/>
        <c:lblOffset val="100"/>
        <c:noMultiLvlLbl val="0"/>
      </c:catAx>
      <c:valAx>
        <c:axId val="14122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19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István Király </a:t>
            </a:r>
            <a:r>
              <a:rPr lang="en-US" dirty="0" err="1" smtClean="0"/>
              <a:t>Étterem</a:t>
            </a:r>
            <a:r>
              <a:rPr lang="en-US" dirty="0" smtClean="0"/>
              <a:t> </a:t>
            </a:r>
            <a:r>
              <a:rPr lang="en-US" dirty="0" err="1" smtClean="0"/>
              <a:t>bevétel</a:t>
            </a:r>
            <a:r>
              <a:rPr lang="hu-HU" dirty="0" smtClean="0"/>
              <a:t>e</a:t>
            </a:r>
            <a:endParaRPr lang="en-US" dirty="0"/>
          </a:p>
        </c:rich>
      </c:tx>
      <c:layout>
        <c:manualLayout>
          <c:xMode val="edge"/>
          <c:yMode val="edge"/>
          <c:x val="0.40218377876464284"/>
          <c:y val="1.603357202735049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Pécsváradi Vár Étterem bevétel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Munka1!$A$2:$A$5</c:f>
              <c:strCache>
                <c:ptCount val="4"/>
                <c:pt idx="0">
                  <c:v>2013. év</c:v>
                </c:pt>
                <c:pt idx="1">
                  <c:v>2014. év</c:v>
                </c:pt>
                <c:pt idx="2">
                  <c:v>2015. év </c:v>
                </c:pt>
                <c:pt idx="3">
                  <c:v>2016. év</c:v>
                </c:pt>
              </c:strCache>
            </c:strRef>
          </c:cat>
          <c:val>
            <c:numRef>
              <c:f>Munka1!$B$2:$B$5</c:f>
              <c:numCache>
                <c:formatCode>_-* #,##0\ "Ft"_-;\-* #,##0\ "Ft"_-;_-* "-"??\ "Ft"_-;_-@_-</c:formatCode>
                <c:ptCount val="4"/>
                <c:pt idx="0">
                  <c:v>16673414</c:v>
                </c:pt>
                <c:pt idx="1">
                  <c:v>15308662</c:v>
                </c:pt>
                <c:pt idx="2">
                  <c:v>28489595</c:v>
                </c:pt>
                <c:pt idx="3">
                  <c:v>39235278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2013. év</c:v>
                </c:pt>
                <c:pt idx="1">
                  <c:v>2014. év</c:v>
                </c:pt>
                <c:pt idx="2">
                  <c:v>2015. év </c:v>
                </c:pt>
                <c:pt idx="3">
                  <c:v>2016. év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146368"/>
        <c:axId val="141148160"/>
      </c:barChart>
      <c:catAx>
        <c:axId val="141146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41148160"/>
        <c:crosses val="autoZero"/>
        <c:auto val="1"/>
        <c:lblAlgn val="ctr"/>
        <c:lblOffset val="100"/>
        <c:noMultiLvlLbl val="0"/>
      </c:catAx>
      <c:valAx>
        <c:axId val="141148160"/>
        <c:scaling>
          <c:orientation val="minMax"/>
        </c:scaling>
        <c:delete val="0"/>
        <c:axPos val="l"/>
        <c:majorGridlines/>
        <c:numFmt formatCode="_-* #,##0\ &quot;Ft&quot;_-;\-* #,##0\ &quot;Ft&quot;_-;_-* &quot;-&quot;??\ &quot;Ft&quot;_-;_-@_-" sourceLinked="1"/>
        <c:majorTickMark val="out"/>
        <c:minorTickMark val="none"/>
        <c:tickLblPos val="nextTo"/>
        <c:crossAx val="14114636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2160" b="1" i="0" u="none" strike="noStrike" baseline="0" dirty="0" smtClean="0">
                <a:effectLst/>
              </a:rPr>
              <a:t>István Király Szálló </a:t>
            </a:r>
          </a:p>
          <a:p>
            <a:pPr>
              <a:defRPr/>
            </a:pPr>
            <a:r>
              <a:rPr lang="en-US" dirty="0" err="1" smtClean="0"/>
              <a:t>vendégéjszaka</a:t>
            </a:r>
            <a:r>
              <a:rPr lang="en-US" dirty="0" smtClean="0"/>
              <a:t> </a:t>
            </a:r>
            <a:r>
              <a:rPr lang="en-US" dirty="0" err="1"/>
              <a:t>szám</a:t>
            </a:r>
            <a:r>
              <a:rPr lang="en-US" dirty="0"/>
              <a:t>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854363517060369"/>
          <c:y val="0.19911712598425194"/>
          <c:w val="0.86937303149606304"/>
          <c:h val="0.63244020669291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Pécsváradi Vár vendégéjszaka szám alakulása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2013. év</c:v>
                </c:pt>
                <c:pt idx="1">
                  <c:v>2014. év</c:v>
                </c:pt>
                <c:pt idx="2">
                  <c:v>2015. év</c:v>
                </c:pt>
                <c:pt idx="3">
                  <c:v>2016. év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1103</c:v>
                </c:pt>
                <c:pt idx="1">
                  <c:v>1300</c:v>
                </c:pt>
                <c:pt idx="2">
                  <c:v>1799</c:v>
                </c:pt>
                <c:pt idx="3">
                  <c:v>5123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75136"/>
        <c:axId val="141276672"/>
      </c:barChart>
      <c:catAx>
        <c:axId val="141275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1276672"/>
        <c:crosses val="autoZero"/>
        <c:auto val="1"/>
        <c:lblAlgn val="ctr"/>
        <c:lblOffset val="100"/>
        <c:noMultiLvlLbl val="0"/>
      </c:catAx>
      <c:valAx>
        <c:axId val="14127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27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97080052493437"/>
          <c:y val="6.5585875984251973E-2"/>
          <c:w val="0.48759662073490811"/>
          <c:h val="0.68800246062992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Munka1!$B$2</c:f>
              <c:strCache>
                <c:ptCount val="1"/>
                <c:pt idx="0">
                  <c:v>István Király Szálló</c:v>
                </c:pt>
              </c:strCache>
            </c:strRef>
          </c:tx>
          <c:invertIfNegative val="0"/>
          <c:cat>
            <c:strRef>
              <c:f>Munka1!$A$3:$A$6</c:f>
              <c:strCache>
                <c:ptCount val="4"/>
                <c:pt idx="0">
                  <c:v>2013. év</c:v>
                </c:pt>
                <c:pt idx="1">
                  <c:v>2014. év</c:v>
                </c:pt>
                <c:pt idx="2">
                  <c:v>2015. év</c:v>
                </c:pt>
                <c:pt idx="3">
                  <c:v>2016. év</c:v>
                </c:pt>
              </c:strCache>
            </c:strRef>
          </c:cat>
          <c:val>
            <c:numRef>
              <c:f>Munka1!$B$3:$B$6</c:f>
              <c:numCache>
                <c:formatCode>General</c:formatCode>
                <c:ptCount val="4"/>
                <c:pt idx="0">
                  <c:v>1103</c:v>
                </c:pt>
                <c:pt idx="1">
                  <c:v>1300</c:v>
                </c:pt>
                <c:pt idx="2">
                  <c:v>1799</c:v>
                </c:pt>
                <c:pt idx="3">
                  <c:v>5123</c:v>
                </c:pt>
              </c:numCache>
            </c:numRef>
          </c:val>
        </c:ser>
        <c:ser>
          <c:idx val="1"/>
          <c:order val="1"/>
          <c:tx>
            <c:strRef>
              <c:f>Munka1!$C$2</c:f>
              <c:strCache>
                <c:ptCount val="1"/>
                <c:pt idx="0">
                  <c:v>Pécsvárad</c:v>
                </c:pt>
              </c:strCache>
            </c:strRef>
          </c:tx>
          <c:invertIfNegative val="0"/>
          <c:cat>
            <c:strRef>
              <c:f>Munka1!$A$3:$A$6</c:f>
              <c:strCache>
                <c:ptCount val="4"/>
                <c:pt idx="0">
                  <c:v>2013. év</c:v>
                </c:pt>
                <c:pt idx="1">
                  <c:v>2014. év</c:v>
                </c:pt>
                <c:pt idx="2">
                  <c:v>2015. év</c:v>
                </c:pt>
                <c:pt idx="3">
                  <c:v>2016. év</c:v>
                </c:pt>
              </c:strCache>
            </c:strRef>
          </c:cat>
          <c:val>
            <c:numRef>
              <c:f>Munka1!$C$3:$C$6</c:f>
              <c:numCache>
                <c:formatCode>General</c:formatCode>
                <c:ptCount val="4"/>
                <c:pt idx="0">
                  <c:v>3033</c:v>
                </c:pt>
                <c:pt idx="1">
                  <c:v>2947</c:v>
                </c:pt>
                <c:pt idx="2">
                  <c:v>3613</c:v>
                </c:pt>
                <c:pt idx="3">
                  <c:v>5160</c:v>
                </c:pt>
              </c:numCache>
            </c:numRef>
          </c:val>
        </c:ser>
        <c:ser>
          <c:idx val="2"/>
          <c:order val="2"/>
          <c:tx>
            <c:strRef>
              <c:f>Munka1!$D$2</c:f>
              <c:strCache>
                <c:ptCount val="1"/>
                <c:pt idx="0">
                  <c:v>Pécsváradi "térség"</c:v>
                </c:pt>
              </c:strCache>
            </c:strRef>
          </c:tx>
          <c:invertIfNegative val="0"/>
          <c:cat>
            <c:strRef>
              <c:f>Munka1!$A$3:$A$6</c:f>
              <c:strCache>
                <c:ptCount val="4"/>
                <c:pt idx="0">
                  <c:v>2013. év</c:v>
                </c:pt>
                <c:pt idx="1">
                  <c:v>2014. év</c:v>
                </c:pt>
                <c:pt idx="2">
                  <c:v>2015. év</c:v>
                </c:pt>
                <c:pt idx="3">
                  <c:v>2016. év</c:v>
                </c:pt>
              </c:strCache>
            </c:strRef>
          </c:cat>
          <c:val>
            <c:numRef>
              <c:f>Munka1!$D$3:$D$6</c:f>
              <c:numCache>
                <c:formatCode>General</c:formatCode>
                <c:ptCount val="4"/>
                <c:pt idx="0">
                  <c:v>10043</c:v>
                </c:pt>
                <c:pt idx="1">
                  <c:v>10729</c:v>
                </c:pt>
                <c:pt idx="2">
                  <c:v>9951</c:v>
                </c:pt>
                <c:pt idx="3">
                  <c:v>11491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420992"/>
        <c:axId val="142426880"/>
      </c:barChart>
      <c:catAx>
        <c:axId val="142420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2426880"/>
        <c:crosses val="autoZero"/>
        <c:auto val="1"/>
        <c:lblAlgn val="ctr"/>
        <c:lblOffset val="100"/>
        <c:noMultiLvlLbl val="0"/>
      </c:catAx>
      <c:valAx>
        <c:axId val="14242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42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64051346319776"/>
          <c:y val="0.28720020166109489"/>
          <c:w val="0.30846961967881037"/>
          <c:h val="0.32405343009025933"/>
        </c:manualLayout>
      </c:layout>
      <c:overlay val="0"/>
      <c:txPr>
        <a:bodyPr/>
        <a:lstStyle/>
        <a:p>
          <a:pPr>
            <a:defRPr sz="200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dirty="0"/>
              <a:t>Pécsvárad </a:t>
            </a:r>
            <a:r>
              <a:rPr lang="hu-HU" dirty="0" smtClean="0"/>
              <a:t>város és az</a:t>
            </a:r>
            <a:r>
              <a:rPr lang="hu-HU" baseline="0" dirty="0" smtClean="0"/>
              <a:t> István Király Szálló</a:t>
            </a:r>
            <a:r>
              <a:rPr lang="hu-HU" dirty="0" smtClean="0"/>
              <a:t> </a:t>
            </a:r>
          </a:p>
          <a:p>
            <a:pPr>
              <a:defRPr/>
            </a:pPr>
            <a:r>
              <a:rPr lang="hu-HU" dirty="0" smtClean="0"/>
              <a:t>idegenforgalmi </a:t>
            </a:r>
            <a:r>
              <a:rPr lang="hu-HU" dirty="0"/>
              <a:t>adó </a:t>
            </a:r>
            <a:r>
              <a:rPr lang="hu-HU" dirty="0" smtClean="0"/>
              <a:t>bevételei</a:t>
            </a:r>
          </a:p>
          <a:p>
            <a:pPr>
              <a:defRPr/>
            </a:pPr>
            <a:r>
              <a:rPr lang="hu-HU" dirty="0" smtClean="0"/>
              <a:t>2010-2016. </a:t>
            </a:r>
            <a:endParaRPr lang="hu-H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30384711527779"/>
          <c:y val="0.24129667730308446"/>
          <c:w val="0.77491536730961519"/>
          <c:h val="0.5804325187496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Pécsvárad Idegenforgalmi adó bevételek 2010-2015</c:v>
                </c:pt>
              </c:strCache>
            </c:strRef>
          </c:tx>
          <c:invertIfNegative val="0"/>
          <c:cat>
            <c:strRef>
              <c:f>Munka1!$A$2:$A$8</c:f>
              <c:strCache>
                <c:ptCount val="7"/>
                <c:pt idx="0">
                  <c:v>2010. 9 adózó</c:v>
                </c:pt>
                <c:pt idx="1">
                  <c:v>2011. 11 adózó</c:v>
                </c:pt>
                <c:pt idx="2">
                  <c:v>2012. 10 adózó</c:v>
                </c:pt>
                <c:pt idx="3">
                  <c:v>2013. 12 adózó</c:v>
                </c:pt>
                <c:pt idx="4">
                  <c:v>2014. 12 adózó</c:v>
                </c:pt>
                <c:pt idx="5">
                  <c:v>2015. 12 adózó</c:v>
                </c:pt>
                <c:pt idx="6">
                  <c:v>2016. </c:v>
                </c:pt>
              </c:strCache>
            </c:strRef>
          </c:cat>
          <c:val>
            <c:numRef>
              <c:f>Munka1!$B$2:$B$8</c:f>
              <c:numCache>
                <c:formatCode>_-* #,##0\ "Ft"_-;\-* #,##0\ "Ft"_-;_-* "-"??\ "Ft"_-;_-@_-</c:formatCode>
                <c:ptCount val="7"/>
                <c:pt idx="0">
                  <c:v>252900</c:v>
                </c:pt>
                <c:pt idx="1">
                  <c:v>339600</c:v>
                </c:pt>
                <c:pt idx="2">
                  <c:v>264300</c:v>
                </c:pt>
                <c:pt idx="3">
                  <c:v>450600</c:v>
                </c:pt>
                <c:pt idx="4">
                  <c:v>583850</c:v>
                </c:pt>
                <c:pt idx="5">
                  <c:v>754450</c:v>
                </c:pt>
                <c:pt idx="6" formatCode="General">
                  <c:v>1144000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Pécsvárad Idegenforgalmi adó bevételek 2010-2016</c:v>
                </c:pt>
              </c:strCache>
            </c:strRef>
          </c:tx>
          <c:invertIfNegative val="0"/>
          <c:cat>
            <c:strRef>
              <c:f>Munka1!$A$2:$A$8</c:f>
              <c:strCache>
                <c:ptCount val="7"/>
                <c:pt idx="0">
                  <c:v>2010. 9 adózó</c:v>
                </c:pt>
                <c:pt idx="1">
                  <c:v>2011. 11 adózó</c:v>
                </c:pt>
                <c:pt idx="2">
                  <c:v>2012. 10 adózó</c:v>
                </c:pt>
                <c:pt idx="3">
                  <c:v>2013. 12 adózó</c:v>
                </c:pt>
                <c:pt idx="4">
                  <c:v>2014. 12 adózó</c:v>
                </c:pt>
                <c:pt idx="5">
                  <c:v>2015. 12 adózó</c:v>
                </c:pt>
                <c:pt idx="6">
                  <c:v>2016. </c:v>
                </c:pt>
              </c:strCache>
            </c:strRef>
          </c:cat>
          <c:val>
            <c:numRef>
              <c:f>Munka1!$C$2:$C$8</c:f>
              <c:numCache>
                <c:formatCode>General</c:formatCode>
                <c:ptCount val="7"/>
                <c:pt idx="0">
                  <c:v>0</c:v>
                </c:pt>
                <c:pt idx="1">
                  <c:v>37730</c:v>
                </c:pt>
                <c:pt idx="2">
                  <c:v>240900</c:v>
                </c:pt>
                <c:pt idx="3">
                  <c:v>198000</c:v>
                </c:pt>
                <c:pt idx="4">
                  <c:v>203000</c:v>
                </c:pt>
                <c:pt idx="5">
                  <c:v>396600</c:v>
                </c:pt>
                <c:pt idx="6">
                  <c:v>1052100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566144"/>
        <c:axId val="142564352"/>
      </c:barChart>
      <c:valAx>
        <c:axId val="142564352"/>
        <c:scaling>
          <c:orientation val="minMax"/>
        </c:scaling>
        <c:delete val="0"/>
        <c:axPos val="l"/>
        <c:majorGridlines/>
        <c:numFmt formatCode="_-* #,##0\ &quot;Ft&quot;_-;\-* #,##0\ &quot;Ft&quot;_-;_-* &quot;-&quot;??\ &quot;Ft&quot;_-;_-@_-" sourceLinked="1"/>
        <c:majorTickMark val="out"/>
        <c:minorTickMark val="none"/>
        <c:tickLblPos val="nextTo"/>
        <c:crossAx val="142566144"/>
        <c:crosses val="autoZero"/>
        <c:crossBetween val="between"/>
      </c:valAx>
      <c:catAx>
        <c:axId val="142566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25643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0551-B493-4FB3-80DC-4C0D52A4190E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FFF58-2596-4503-B715-25F653C779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91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FFF58-2596-4503-B715-25F653C7799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431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06DBF-FEF7-4934-A3CB-331822807BAE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80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08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729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87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14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479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19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7436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80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3674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66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C06E19B-F9F4-4596-B140-60D2E776E2E0}" type="slidenum">
              <a:rPr lang="hu-HU" smtClean="0"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933216C-C351-4CA2-BE4E-91BA6816F827}" type="datetimeFigureOut">
              <a:rPr lang="hu-HU" smtClean="0"/>
              <a:t>2017.05.30.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C06E19B-F9F4-4596-B140-60D2E776E2E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933216C-C351-4CA2-BE4E-91BA6816F827}" type="datetimeFigureOut">
              <a:rPr lang="hu-HU" smtClean="0">
                <a:solidFill>
                  <a:srgbClr val="DFDCB7"/>
                </a:solidFill>
              </a:rPr>
              <a:pPr/>
              <a:t>2017.05.30.</a:t>
            </a:fld>
            <a:endParaRPr lang="hu-HU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388096"/>
          </a:xfrm>
        </p:spPr>
        <p:txBody>
          <a:bodyPr/>
          <a:lstStyle/>
          <a:p>
            <a:r>
              <a:rPr lang="hu-HU" dirty="0" smtClean="0">
                <a:latin typeface="Book Antiqua" panose="02040602050305030304" pitchFamily="18" charset="0"/>
              </a:rPr>
              <a:t>A pécsváradi ÉLMÉNYVÁR</a:t>
            </a:r>
            <a:br>
              <a:rPr lang="hu-HU" dirty="0" smtClean="0">
                <a:latin typeface="Book Antiqua" panose="02040602050305030304" pitchFamily="18" charset="0"/>
              </a:rPr>
            </a:br>
            <a:r>
              <a:rPr lang="hu-HU" dirty="0" smtClean="0">
                <a:latin typeface="Book Antiqua" panose="02040602050305030304" pitchFamily="18" charset="0"/>
              </a:rPr>
              <a:t>újra vár!</a:t>
            </a:r>
            <a:endParaRPr lang="hu-HU" dirty="0">
              <a:latin typeface="Book Antiqua" panose="020406020503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4365104"/>
            <a:ext cx="7630616" cy="2016224"/>
          </a:xfrm>
        </p:spPr>
        <p:txBody>
          <a:bodyPr>
            <a:normAutofit fontScale="47500" lnSpcReduction="20000"/>
          </a:bodyPr>
          <a:lstStyle/>
          <a:p>
            <a:r>
              <a:rPr lang="hu-HU" sz="7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Komplex turisztikai szolgáltatás – önkormányzati szerepvállalással</a:t>
            </a:r>
          </a:p>
          <a:p>
            <a:pPr algn="ctr"/>
            <a:endParaRPr lang="hu-HU" sz="32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ctr"/>
            <a:endParaRPr lang="hu-HU" sz="3200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r"/>
            <a:r>
              <a:rPr lang="hu-HU" sz="3800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Gászné</a:t>
            </a:r>
            <a:r>
              <a:rPr lang="hu-HU" sz="3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Bősz Bernadett</a:t>
            </a:r>
          </a:p>
          <a:p>
            <a:pPr algn="r"/>
            <a:r>
              <a:rPr lang="hu-HU" sz="3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2017.05.30.</a:t>
            </a:r>
            <a:endParaRPr lang="hu-HU" sz="38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7860" y="16478"/>
            <a:ext cx="10281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9624" y="0"/>
            <a:ext cx="10284840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2708920"/>
            <a:ext cx="5936936" cy="39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600" y="6788"/>
            <a:ext cx="10285952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03176"/>
            <a:ext cx="8496944" cy="56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285881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48" y="9484"/>
            <a:ext cx="9144000" cy="531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8624" y="0"/>
            <a:ext cx="9882624" cy="683847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1321" y="3165383"/>
            <a:ext cx="5538926" cy="369261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8625" y="0"/>
            <a:ext cx="5556230" cy="35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037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4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Kulcsszavak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51" y="1359496"/>
            <a:ext cx="3575001" cy="4766668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657600" cy="4968552"/>
          </a:xfrm>
        </p:spPr>
        <p:txBody>
          <a:bodyPr>
            <a:normAutofit fontScale="92500" lnSpcReduction="10000"/>
          </a:bodyPr>
          <a:lstStyle/>
          <a:p>
            <a:r>
              <a:rPr lang="hu-HU" sz="3000" dirty="0" smtClean="0"/>
              <a:t>Élményt adni</a:t>
            </a:r>
          </a:p>
          <a:p>
            <a:r>
              <a:rPr lang="hu-HU" sz="3000" dirty="0" smtClean="0"/>
              <a:t>Komplex turisztikai csomagot kínálni</a:t>
            </a:r>
          </a:p>
          <a:p>
            <a:r>
              <a:rPr lang="hu-HU" sz="3000" dirty="0" smtClean="0"/>
              <a:t>Középkori bencések és Szent István korába visszalépni</a:t>
            </a:r>
          </a:p>
          <a:p>
            <a:r>
              <a:rPr lang="hu-HU" sz="3000" dirty="0" smtClean="0"/>
              <a:t>Gyógynövények</a:t>
            </a:r>
          </a:p>
          <a:p>
            <a:r>
              <a:rPr lang="hu-HU" sz="3000" dirty="0" smtClean="0"/>
              <a:t>Vidéki vendégszeretet</a:t>
            </a:r>
          </a:p>
          <a:p>
            <a:r>
              <a:rPr lang="hu-HU" sz="3000" dirty="0" smtClean="0"/>
              <a:t>Maradásra bírni</a:t>
            </a:r>
          </a:p>
          <a:p>
            <a:r>
              <a:rPr lang="hu-HU" sz="3000" dirty="0" smtClean="0"/>
              <a:t>Visszacsalni</a:t>
            </a: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35765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7457" y="0"/>
            <a:ext cx="427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080120"/>
          </a:xfrm>
        </p:spPr>
        <p:txBody>
          <a:bodyPr/>
          <a:lstStyle/>
          <a:p>
            <a:pPr algn="ctr"/>
            <a:r>
              <a:rPr lang="hu-HU" dirty="0" smtClean="0"/>
              <a:t>A történelmi múlt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15" y="1196752"/>
            <a:ext cx="3744417" cy="2464586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031432" y="1124745"/>
            <a:ext cx="4212976" cy="552155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hu-HU" dirty="0" smtClean="0"/>
              <a:t>998. Alapítás</a:t>
            </a:r>
          </a:p>
          <a:p>
            <a:pPr marL="114300" indent="0">
              <a:buNone/>
            </a:pPr>
            <a:r>
              <a:rPr lang="hu-HU" dirty="0" smtClean="0"/>
              <a:t>1015. Alapítólevél</a:t>
            </a:r>
          </a:p>
          <a:p>
            <a:pPr marL="114300" indent="0">
              <a:buNone/>
            </a:pPr>
            <a:r>
              <a:rPr lang="hu-HU" dirty="0" smtClean="0"/>
              <a:t>1316. </a:t>
            </a:r>
            <a:r>
              <a:rPr lang="hu-HU" dirty="0" err="1" smtClean="0"/>
              <a:t>Pechwarad</a:t>
            </a:r>
            <a:endParaRPr lang="hu-HU" dirty="0" smtClean="0"/>
          </a:p>
          <a:p>
            <a:pPr marL="114300" indent="0">
              <a:buNone/>
            </a:pPr>
            <a:r>
              <a:rPr lang="hu-HU" dirty="0" smtClean="0"/>
              <a:t>1333. </a:t>
            </a:r>
            <a:r>
              <a:rPr lang="hu-HU" dirty="0" err="1" smtClean="0"/>
              <a:t>Civitas</a:t>
            </a:r>
            <a:endParaRPr lang="hu-HU" dirty="0" smtClean="0"/>
          </a:p>
          <a:p>
            <a:pPr marL="114300" indent="0">
              <a:buNone/>
            </a:pPr>
            <a:r>
              <a:rPr lang="hu-HU" dirty="0" smtClean="0"/>
              <a:t>1543. Török elfoglalja</a:t>
            </a:r>
          </a:p>
          <a:p>
            <a:pPr marL="114300" indent="0">
              <a:buNone/>
            </a:pPr>
            <a:r>
              <a:rPr lang="hu-HU" dirty="0" smtClean="0"/>
              <a:t>1686. Visszatér az élet</a:t>
            </a:r>
          </a:p>
          <a:p>
            <a:pPr marL="114300" indent="0">
              <a:buNone/>
            </a:pPr>
            <a:r>
              <a:rPr lang="hu-HU" dirty="0" smtClean="0"/>
              <a:t>1777. Közalapítványi Uradalom</a:t>
            </a:r>
          </a:p>
          <a:p>
            <a:pPr marL="114300" indent="0">
              <a:buNone/>
            </a:pPr>
            <a:r>
              <a:rPr lang="hu-HU" dirty="0" smtClean="0"/>
              <a:t>1945-67</a:t>
            </a:r>
            <a:r>
              <a:rPr lang="hu-HU" dirty="0"/>
              <a:t>. </a:t>
            </a:r>
            <a:r>
              <a:rPr lang="hu-HU" dirty="0" smtClean="0"/>
              <a:t>Erdészet</a:t>
            </a:r>
            <a:endParaRPr lang="hu-HU" dirty="0"/>
          </a:p>
          <a:p>
            <a:pPr marL="114300" indent="0">
              <a:buNone/>
            </a:pPr>
            <a:r>
              <a:rPr lang="hu-HU" dirty="0" smtClean="0"/>
              <a:t>1957. Ásatások kezdete</a:t>
            </a:r>
          </a:p>
          <a:p>
            <a:pPr marL="114300" indent="0">
              <a:buNone/>
            </a:pPr>
            <a:r>
              <a:rPr lang="hu-HU" dirty="0" smtClean="0"/>
              <a:t>1988. Megnyitják – turisztikai funkcióban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77072"/>
            <a:ext cx="3851920" cy="25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5" y="-6551"/>
            <a:ext cx="9152734" cy="686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 smtClean="0"/>
              <a:t>Az önkormányzat érdekeltsége a turizmusban</a:t>
            </a:r>
            <a:endParaRPr lang="hu-HU" sz="4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3657600" cy="432047"/>
          </a:xfrm>
        </p:spPr>
        <p:txBody>
          <a:bodyPr/>
          <a:lstStyle/>
          <a:p>
            <a:r>
              <a:rPr lang="hu-HU" dirty="0" smtClean="0"/>
              <a:t>közvetlen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3657600" cy="4209331"/>
          </a:xfrm>
        </p:spPr>
        <p:txBody>
          <a:bodyPr>
            <a:normAutofit/>
          </a:bodyPr>
          <a:lstStyle/>
          <a:p>
            <a:r>
              <a:rPr lang="hu-HU" sz="2200" b="1" dirty="0" smtClean="0"/>
              <a:t>Idegenforgalmi  adó</a:t>
            </a:r>
            <a:r>
              <a:rPr lang="hu-HU" sz="2200" dirty="0" smtClean="0"/>
              <a:t>bevétel + </a:t>
            </a:r>
            <a:r>
              <a:rPr lang="hu-HU" sz="2200" dirty="0"/>
              <a:t>állami </a:t>
            </a:r>
            <a:r>
              <a:rPr lang="hu-HU" sz="2200" dirty="0" smtClean="0"/>
              <a:t>támogatás emelkedik</a:t>
            </a:r>
            <a:endParaRPr lang="hu-HU" sz="2200" dirty="0"/>
          </a:p>
          <a:p>
            <a:r>
              <a:rPr lang="hu-HU" sz="2200" dirty="0" smtClean="0"/>
              <a:t>Sport + kulturális </a:t>
            </a:r>
            <a:r>
              <a:rPr lang="hu-HU" sz="2200" dirty="0"/>
              <a:t>intézményhálózat </a:t>
            </a:r>
            <a:r>
              <a:rPr lang="hu-HU" sz="2200" b="1" dirty="0" smtClean="0"/>
              <a:t>kihasználtság</a:t>
            </a:r>
            <a:r>
              <a:rPr lang="hu-HU" sz="2200" dirty="0" smtClean="0"/>
              <a:t>ának növekedése ← fejlesztések</a:t>
            </a:r>
            <a:endParaRPr lang="hu-HU" sz="2200" dirty="0"/>
          </a:p>
          <a:p>
            <a:r>
              <a:rPr lang="hu-HU" sz="2200" dirty="0" smtClean="0"/>
              <a:t>A saját tulajdonú Kft-én keresztül közvetlen bevétel + munkahely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4419600" y="1196753"/>
            <a:ext cx="3657600" cy="576063"/>
          </a:xfrm>
        </p:spPr>
        <p:txBody>
          <a:bodyPr/>
          <a:lstStyle/>
          <a:p>
            <a:r>
              <a:rPr lang="hu-HU" dirty="0" smtClean="0"/>
              <a:t>közvetett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4139952" y="1844824"/>
            <a:ext cx="3937248" cy="4824536"/>
          </a:xfrm>
        </p:spPr>
        <p:txBody>
          <a:bodyPr>
            <a:noAutofit/>
          </a:bodyPr>
          <a:lstStyle/>
          <a:p>
            <a:r>
              <a:rPr lang="hu-HU" sz="2000" dirty="0" smtClean="0"/>
              <a:t>A település és térség</a:t>
            </a:r>
            <a:r>
              <a:rPr lang="hu-HU" sz="2000" b="1" dirty="0" smtClean="0"/>
              <a:t>marketing erősítése</a:t>
            </a:r>
          </a:p>
          <a:p>
            <a:r>
              <a:rPr lang="hu-HU" sz="2000" dirty="0" smtClean="0"/>
              <a:t>Az idegenforgalom  miatt  a település kulturáltsága, környezeti állapota javul, ösztönző a helyi társadalom és az önkormányzatra</a:t>
            </a:r>
          </a:p>
          <a:p>
            <a:r>
              <a:rPr lang="hu-HU" sz="2000" dirty="0" smtClean="0"/>
              <a:t>Az idegenforgalom a </a:t>
            </a:r>
            <a:r>
              <a:rPr lang="hu-HU" sz="2000" b="1" dirty="0" smtClean="0"/>
              <a:t>településfejlesztés egyik pillére</a:t>
            </a:r>
          </a:p>
          <a:p>
            <a:r>
              <a:rPr lang="hu-HU" sz="2000" dirty="0" smtClean="0"/>
              <a:t>Vállalkozásösztönzés: szállásadók; programgazdák</a:t>
            </a:r>
          </a:p>
          <a:p>
            <a:r>
              <a:rPr lang="hu-HU" sz="2000" dirty="0" smtClean="0"/>
              <a:t>A turisták érdeklődése a </a:t>
            </a:r>
            <a:r>
              <a:rPr lang="hu-HU" sz="2000" b="1" dirty="0" smtClean="0"/>
              <a:t>helyi identitás</a:t>
            </a:r>
            <a:r>
              <a:rPr lang="hu-HU" sz="2000" dirty="0" smtClean="0"/>
              <a:t>t erősíti, a civilszféra összefog  - térségi központi szerep nő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8096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pPr algn="ctr"/>
            <a:r>
              <a:rPr lang="hu-HU" sz="4000" dirty="0" smtClean="0"/>
              <a:t>Pécsvárad térsége</a:t>
            </a:r>
            <a:endParaRPr lang="hu-HU" sz="4000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96752"/>
            <a:ext cx="3816424" cy="5396265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3923928" y="1124744"/>
            <a:ext cx="4680520" cy="5544616"/>
          </a:xfrm>
        </p:spPr>
        <p:txBody>
          <a:bodyPr>
            <a:noAutofit/>
          </a:bodyPr>
          <a:lstStyle/>
          <a:p>
            <a:r>
              <a:rPr lang="hu-HU" sz="2000" dirty="0" smtClean="0"/>
              <a:t>Egykori apátsági birtok</a:t>
            </a:r>
          </a:p>
          <a:p>
            <a:r>
              <a:rPr lang="hu-HU" sz="2000" dirty="0" smtClean="0"/>
              <a:t>Kistérség</a:t>
            </a:r>
          </a:p>
          <a:p>
            <a:r>
              <a:rPr lang="hu-HU" sz="2000" dirty="0" smtClean="0"/>
              <a:t>Járás</a:t>
            </a:r>
          </a:p>
          <a:p>
            <a:r>
              <a:rPr lang="hu-HU" sz="2000" dirty="0" smtClean="0"/>
              <a:t>Önkormányzati Szövetség</a:t>
            </a:r>
          </a:p>
          <a:p>
            <a:r>
              <a:rPr lang="hu-HU" sz="2000" dirty="0" smtClean="0"/>
              <a:t>Tourinform iroda adatgyűjtő területe</a:t>
            </a:r>
          </a:p>
          <a:p>
            <a:pPr marL="114300" indent="0">
              <a:buNone/>
            </a:pPr>
            <a:endParaRPr lang="hu-HU" sz="500" dirty="0"/>
          </a:p>
          <a:p>
            <a:r>
              <a:rPr lang="hu-HU" sz="2000" dirty="0" smtClean="0"/>
              <a:t>Kelet-Mecsek</a:t>
            </a:r>
          </a:p>
          <a:p>
            <a:r>
              <a:rPr lang="hu-HU" sz="2000" dirty="0" smtClean="0"/>
              <a:t>Mecsek Kapuja</a:t>
            </a:r>
          </a:p>
          <a:p>
            <a:r>
              <a:rPr lang="hu-HU" sz="2000" b="1" dirty="0" smtClean="0"/>
              <a:t>Zengővidék</a:t>
            </a:r>
          </a:p>
          <a:p>
            <a:pPr marL="114300" indent="0">
              <a:buNone/>
            </a:pPr>
            <a:endParaRPr lang="hu-HU" sz="500" dirty="0" smtClean="0"/>
          </a:p>
          <a:p>
            <a:pPr marL="114300" indent="0"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Erdősmecske</a:t>
            </a:r>
            <a:r>
              <a:rPr lang="hu-HU" sz="2000" dirty="0">
                <a:solidFill>
                  <a:srgbClr val="FF0000"/>
                </a:solidFill>
              </a:rPr>
              <a:t>, </a:t>
            </a:r>
            <a:r>
              <a:rPr lang="hu-HU" sz="2000" b="1" dirty="0">
                <a:solidFill>
                  <a:srgbClr val="FF0000"/>
                </a:solidFill>
              </a:rPr>
              <a:t>Erzsébet, Hidas, Mecseknádasd, Nagypall, Óbánya</a:t>
            </a:r>
            <a:r>
              <a:rPr lang="hu-HU" sz="2000" dirty="0">
                <a:solidFill>
                  <a:srgbClr val="FF0000"/>
                </a:solidFill>
              </a:rPr>
              <a:t>, </a:t>
            </a:r>
            <a:r>
              <a:rPr lang="hu-HU" sz="2000" b="1" dirty="0">
                <a:solidFill>
                  <a:srgbClr val="FF0000"/>
                </a:solidFill>
              </a:rPr>
              <a:t>Ófalu, </a:t>
            </a:r>
            <a:r>
              <a:rPr lang="hu-HU" sz="2000" b="1" dirty="0" smtClean="0">
                <a:solidFill>
                  <a:srgbClr val="FF0000"/>
                </a:solidFill>
              </a:rPr>
              <a:t>Hosszúhetény, </a:t>
            </a:r>
            <a:r>
              <a:rPr lang="hu-HU" sz="2000" b="1" dirty="0" err="1" smtClean="0">
                <a:solidFill>
                  <a:srgbClr val="FF0000"/>
                </a:solidFill>
              </a:rPr>
              <a:t>Kisújbánya</a:t>
            </a:r>
            <a:r>
              <a:rPr lang="hu-HU" sz="2000" b="1" dirty="0">
                <a:solidFill>
                  <a:srgbClr val="FF0000"/>
                </a:solidFill>
              </a:rPr>
              <a:t>, </a:t>
            </a:r>
            <a:r>
              <a:rPr lang="hu-HU" sz="2000" b="1" dirty="0" err="1" smtClean="0">
                <a:solidFill>
                  <a:srgbClr val="FF0000"/>
                </a:solidFill>
              </a:rPr>
              <a:t>Püspökszentlászló</a:t>
            </a:r>
            <a:r>
              <a:rPr lang="hu-HU" sz="2000" b="1" dirty="0">
                <a:solidFill>
                  <a:srgbClr val="FF0000"/>
                </a:solidFill>
              </a:rPr>
              <a:t>, </a:t>
            </a:r>
            <a:r>
              <a:rPr lang="hu-HU" sz="2000" b="1" dirty="0" smtClean="0">
                <a:solidFill>
                  <a:srgbClr val="FF0000"/>
                </a:solidFill>
              </a:rPr>
              <a:t>Zengővárkony</a:t>
            </a:r>
            <a:r>
              <a:rPr lang="hu-HU" sz="2000" b="1" dirty="0">
                <a:solidFill>
                  <a:srgbClr val="FF0000"/>
                </a:solidFill>
              </a:rPr>
              <a:t/>
            </a:r>
            <a:br>
              <a:rPr lang="hu-HU" sz="2000" b="1" dirty="0">
                <a:solidFill>
                  <a:srgbClr val="FF0000"/>
                </a:solidFill>
              </a:rPr>
            </a:br>
            <a:r>
              <a:rPr lang="hu-HU" sz="2000" dirty="0" smtClean="0">
                <a:solidFill>
                  <a:srgbClr val="FF0000"/>
                </a:solidFill>
              </a:rPr>
              <a:t>Apátvarasd</a:t>
            </a:r>
            <a:r>
              <a:rPr lang="hu-HU" sz="2000" dirty="0">
                <a:solidFill>
                  <a:srgbClr val="FF0000"/>
                </a:solidFill>
              </a:rPr>
              <a:t>, Fazekasboda, Lovászhetény, Martonfa, </a:t>
            </a:r>
            <a:r>
              <a:rPr lang="hu-HU" sz="2000" dirty="0" smtClean="0">
                <a:solidFill>
                  <a:srgbClr val="FF0000"/>
                </a:solidFill>
              </a:rPr>
              <a:t>Szilágy</a:t>
            </a:r>
            <a:r>
              <a:rPr lang="hu-HU" sz="2000" dirty="0" smtClean="0"/>
              <a:t>, </a:t>
            </a:r>
            <a:r>
              <a:rPr lang="hu-HU" sz="2000" b="1" dirty="0" smtClean="0"/>
              <a:t>Geresdlak</a:t>
            </a:r>
            <a:r>
              <a:rPr lang="hu-HU" sz="2000" dirty="0" smtClean="0"/>
              <a:t>, Szellő, Kátoly, Kékesd, </a:t>
            </a:r>
            <a:r>
              <a:rPr lang="hu-HU" sz="2000" b="1" dirty="0" smtClean="0"/>
              <a:t>Feked, Véménd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40621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3200" dirty="0" smtClean="0"/>
              <a:t>A vár üzleti terve, marketing-koncepciója és üzemeltetési programja alapvetései</a:t>
            </a:r>
            <a:endParaRPr lang="hu-HU" sz="3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3657600" cy="381719"/>
          </a:xfrm>
        </p:spPr>
        <p:txBody>
          <a:bodyPr/>
          <a:lstStyle/>
          <a:p>
            <a:r>
              <a:rPr lang="hu-HU" sz="2400" dirty="0" smtClean="0"/>
              <a:t>2010-14-ben</a:t>
            </a:r>
            <a:endParaRPr lang="hu-HU" sz="24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4536504" cy="4824536"/>
          </a:xfrm>
        </p:spPr>
        <p:txBody>
          <a:bodyPr>
            <a:noAutofit/>
          </a:bodyPr>
          <a:lstStyle/>
          <a:p>
            <a:r>
              <a:rPr lang="hu-HU" sz="2000" dirty="0" smtClean="0"/>
              <a:t>Visszakerülni a turisztikai köztudatba → együttműködések; rendezvények; állandó jelenlét</a:t>
            </a:r>
          </a:p>
          <a:p>
            <a:r>
              <a:rPr lang="hu-HU" sz="2000" dirty="0" smtClean="0"/>
              <a:t>Fókuszban: múzeum</a:t>
            </a:r>
          </a:p>
          <a:p>
            <a:r>
              <a:rPr lang="hu-HU" sz="2000" dirty="0" smtClean="0"/>
              <a:t>Helyi vendégek érdekei központban</a:t>
            </a:r>
          </a:p>
          <a:p>
            <a:r>
              <a:rPr lang="hu-HU" sz="2000" dirty="0" smtClean="0"/>
              <a:t>Minél több látogatót bevonzani → rendezvények</a:t>
            </a:r>
          </a:p>
          <a:p>
            <a:r>
              <a:rPr lang="hu-HU" sz="2000" dirty="0" smtClean="0"/>
              <a:t>Minél hosszabb időt töltsön el →</a:t>
            </a:r>
            <a:r>
              <a:rPr lang="hu-HU" sz="2000" dirty="0"/>
              <a:t> </a:t>
            </a:r>
            <a:r>
              <a:rPr lang="hu-HU" sz="2000" dirty="0" smtClean="0"/>
              <a:t>„képzett”személyzet; programelemek (később:  kombinált jegyrendszer)</a:t>
            </a:r>
          </a:p>
          <a:p>
            <a:r>
              <a:rPr lang="hu-HU" sz="2000" dirty="0" smtClean="0"/>
              <a:t>Felújítás → csinosítás; apró, önerős; pályázati lehetőségek </a:t>
            </a:r>
          </a:p>
          <a:p>
            <a:r>
              <a:rPr lang="hu-HU" sz="2000" dirty="0" smtClean="0"/>
              <a:t>Élményt adni → programcsomagok; attrakciós elemek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4419600" y="1412777"/>
            <a:ext cx="3657600" cy="504055"/>
          </a:xfrm>
        </p:spPr>
        <p:txBody>
          <a:bodyPr/>
          <a:lstStyle/>
          <a:p>
            <a:r>
              <a:rPr lang="hu-HU" sz="2400" dirty="0" smtClean="0"/>
              <a:t>2015-16-ban</a:t>
            </a:r>
            <a:endParaRPr lang="hu-HU" sz="2400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5004048" y="1916832"/>
            <a:ext cx="3240360" cy="4209331"/>
          </a:xfrm>
        </p:spPr>
        <p:txBody>
          <a:bodyPr/>
          <a:lstStyle/>
          <a:p>
            <a:r>
              <a:rPr lang="hu-HU" dirty="0" smtClean="0"/>
              <a:t>Tartózkodási idő növelése</a:t>
            </a:r>
          </a:p>
          <a:p>
            <a:r>
              <a:rPr lang="hu-HU" dirty="0" smtClean="0"/>
              <a:t>Fókuszban:</a:t>
            </a:r>
            <a:r>
              <a:rPr lang="hu-HU" dirty="0"/>
              <a:t> </a:t>
            </a:r>
            <a:r>
              <a:rPr lang="hu-HU" dirty="0" smtClean="0"/>
              <a:t>szálló</a:t>
            </a:r>
          </a:p>
          <a:p>
            <a:r>
              <a:rPr lang="hu-HU" dirty="0" smtClean="0"/>
              <a:t>Helyi vendég nem elsődleges</a:t>
            </a:r>
          </a:p>
          <a:p>
            <a:r>
              <a:rPr lang="hu-HU" dirty="0" smtClean="0"/>
              <a:t>Esküvő-turizmus</a:t>
            </a:r>
          </a:p>
          <a:p>
            <a:r>
              <a:rPr lang="hu-HU" dirty="0" smtClean="0"/>
              <a:t>Konferenciák, tréningek, céges rendezvények</a:t>
            </a:r>
          </a:p>
        </p:txBody>
      </p:sp>
    </p:spTree>
    <p:extLst>
      <p:ext uri="{BB962C8B-B14F-4D97-AF65-F5344CB8AC3E}">
        <p14:creationId xmlns:p14="http://schemas.microsoft.com/office/powerpoint/2010/main" val="27985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pPr algn="ctr"/>
            <a:r>
              <a:rPr lang="hu-HU" dirty="0" smtClean="0"/>
              <a:t>Célcsoportok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466728" cy="53285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u-HU" sz="1800" u="sng" dirty="0" smtClean="0"/>
              <a:t>Belföldi turisták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Kisgyermekes családok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Osztálykirándulások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Nyugdíjas csoportok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Esküvők, családi ünnepek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Bakancsos </a:t>
            </a:r>
            <a:r>
              <a:rPr lang="hu-HU" sz="1800" dirty="0" smtClean="0"/>
              <a:t>turisták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Tréningek, csapatépítés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Konferenciák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Zarándokok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Történelem- művészettörténet iránt érdeklődők</a:t>
            </a:r>
          </a:p>
          <a:p>
            <a:pPr>
              <a:spcBef>
                <a:spcPts val="0"/>
              </a:spcBef>
            </a:pPr>
            <a:r>
              <a:rPr lang="hu-HU" sz="1800" dirty="0" smtClean="0"/>
              <a:t>Különleges –alternatív gyógymódok </a:t>
            </a:r>
            <a:r>
              <a:rPr lang="hu-HU" sz="1800" dirty="0"/>
              <a:t>iránt </a:t>
            </a:r>
            <a:r>
              <a:rPr lang="hu-HU" sz="1800" dirty="0" smtClean="0"/>
              <a:t>érdeklődők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hu-HU" sz="1800" dirty="0"/>
              <a:t> </a:t>
            </a:r>
            <a:r>
              <a:rPr lang="hu-HU" sz="1800" dirty="0" smtClean="0"/>
              <a:t>   („bencés wellness”) </a:t>
            </a:r>
          </a:p>
          <a:p>
            <a:pPr marL="114300" indent="0">
              <a:spcBef>
                <a:spcPts val="0"/>
              </a:spcBef>
              <a:buNone/>
            </a:pPr>
            <a:endParaRPr lang="hu-HU" sz="1800" dirty="0"/>
          </a:p>
          <a:p>
            <a:pPr marL="114300" indent="0">
              <a:spcBef>
                <a:spcPts val="0"/>
              </a:spcBef>
              <a:buNone/>
            </a:pPr>
            <a:r>
              <a:rPr lang="hu-HU" sz="1800" b="1" dirty="0" smtClean="0">
                <a:solidFill>
                  <a:schemeClr val="accent3">
                    <a:lumMod val="50000"/>
                  </a:schemeClr>
                </a:solidFill>
              </a:rPr>
              <a:t>1. Múzeumlátogató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hu-HU" sz="1800" b="1" dirty="0" smtClean="0">
                <a:solidFill>
                  <a:schemeClr val="accent3">
                    <a:lumMod val="50000"/>
                  </a:schemeClr>
                </a:solidFill>
              </a:rPr>
              <a:t>2. Időző vendég</a:t>
            </a:r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: étterem-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hu-H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hu-HU" sz="1800" dirty="0" err="1" smtClean="0">
                <a:solidFill>
                  <a:schemeClr val="accent3">
                    <a:lumMod val="50000"/>
                  </a:schemeClr>
                </a:solidFill>
              </a:rPr>
              <a:t>Ispotály-rendezvény-látogató</a:t>
            </a:r>
            <a:endParaRPr lang="hu-H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hu-HU" sz="1800" b="1" dirty="0" smtClean="0">
                <a:solidFill>
                  <a:schemeClr val="accent3">
                    <a:lumMod val="50000"/>
                  </a:schemeClr>
                </a:solidFill>
              </a:rPr>
              <a:t>3. Szállóvendég</a:t>
            </a:r>
          </a:p>
          <a:p>
            <a:pPr marL="114300" indent="0">
              <a:spcBef>
                <a:spcPts val="0"/>
              </a:spcBef>
              <a:buNone/>
            </a:pPr>
            <a:endParaRPr lang="hu-HU" sz="11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779912" y="1196752"/>
            <a:ext cx="4297288" cy="5328592"/>
          </a:xfrm>
        </p:spPr>
        <p:txBody>
          <a:bodyPr>
            <a:normAutofit fontScale="47500" lnSpcReduction="20000"/>
          </a:bodyPr>
          <a:lstStyle/>
          <a:p>
            <a:pPr marL="114300" indent="0" fontAlgn="base">
              <a:buNone/>
            </a:pPr>
            <a:r>
              <a:rPr lang="hu-HU" sz="4500" b="1" dirty="0" smtClean="0"/>
              <a:t>Pécsváradi Vár Szolgáltató Kft. </a:t>
            </a:r>
          </a:p>
          <a:p>
            <a:pPr marL="114300" indent="0" fontAlgn="base">
              <a:buNone/>
            </a:pPr>
            <a:r>
              <a:rPr lang="hu-HU" sz="4500" b="1" dirty="0" smtClean="0"/>
              <a:t>Üzleti Terv (2016)</a:t>
            </a:r>
          </a:p>
          <a:p>
            <a:pPr fontAlgn="base"/>
            <a:r>
              <a:rPr lang="hu-HU" sz="4500" u="sng" dirty="0" smtClean="0"/>
              <a:t>1</a:t>
            </a:r>
            <a:r>
              <a:rPr lang="hu-HU" sz="4500" u="sng" dirty="0"/>
              <a:t>. egyéni vendégek</a:t>
            </a:r>
            <a:r>
              <a:rPr lang="hu-HU" sz="4500" dirty="0"/>
              <a:t>: </a:t>
            </a:r>
            <a:endParaRPr lang="hu-HU" sz="4500" dirty="0" smtClean="0"/>
          </a:p>
          <a:p>
            <a:pPr marL="114300" indent="0" fontAlgn="base">
              <a:buNone/>
            </a:pPr>
            <a:r>
              <a:rPr lang="hu-HU" sz="4500" dirty="0" smtClean="0"/>
              <a:t>középkorosztály</a:t>
            </a:r>
            <a:r>
              <a:rPr lang="hu-HU" sz="4500" dirty="0"/>
              <a:t>, közepes anyagi helyzet, házaspárok, családosok – ált. </a:t>
            </a:r>
            <a:r>
              <a:rPr lang="hu-HU" sz="4500" dirty="0" smtClean="0"/>
              <a:t>1-2 </a:t>
            </a:r>
            <a:r>
              <a:rPr lang="hu-HU" sz="4500" dirty="0"/>
              <a:t>gyermekkel; belföldi vendégek – különösen (Dél-</a:t>
            </a:r>
            <a:r>
              <a:rPr lang="hu-HU" sz="4500" dirty="0" smtClean="0"/>
              <a:t>) Alföld</a:t>
            </a:r>
            <a:r>
              <a:rPr lang="hu-HU" sz="4500" dirty="0"/>
              <a:t>, Budapest és térsége; átlagos költés: </a:t>
            </a:r>
            <a:r>
              <a:rPr lang="hu-HU" sz="4500" dirty="0" smtClean="0"/>
              <a:t>26.900,</a:t>
            </a:r>
            <a:r>
              <a:rPr lang="hu-HU" sz="4500" dirty="0" err="1" smtClean="0"/>
              <a:t>-Ft</a:t>
            </a:r>
            <a:r>
              <a:rPr lang="hu-HU" sz="4500" dirty="0" smtClean="0"/>
              <a:t>/3nap/2éj/2fő</a:t>
            </a:r>
            <a:endParaRPr lang="hu-HU" sz="4500" dirty="0"/>
          </a:p>
          <a:p>
            <a:pPr fontAlgn="base"/>
            <a:r>
              <a:rPr lang="hu-HU" sz="4500" u="sng" dirty="0"/>
              <a:t>2. szervezett </a:t>
            </a:r>
            <a:r>
              <a:rPr lang="hu-HU" sz="4500" u="sng" dirty="0" smtClean="0"/>
              <a:t>vendégek</a:t>
            </a:r>
            <a:endParaRPr lang="hu-HU" sz="4500" dirty="0"/>
          </a:p>
          <a:p>
            <a:pPr marL="114300" indent="0" fontAlgn="base">
              <a:buNone/>
            </a:pPr>
            <a:r>
              <a:rPr lang="hu-HU" sz="4500" dirty="0" smtClean="0"/>
              <a:t>osztálykirándulások </a:t>
            </a:r>
            <a:r>
              <a:rPr lang="hu-HU" sz="4500" dirty="0"/>
              <a:t>(6-18 év), </a:t>
            </a:r>
            <a:r>
              <a:rPr lang="hu-HU" sz="4500" dirty="0" smtClean="0"/>
              <a:t>kirándulócsoportok(10-70 év), </a:t>
            </a:r>
            <a:r>
              <a:rPr lang="hu-HU" sz="4500" dirty="0"/>
              <a:t>céges rendezvények (középkorosztály </a:t>
            </a:r>
            <a:r>
              <a:rPr lang="hu-HU" sz="4500" dirty="0" smtClean="0"/>
              <a:t>)</a:t>
            </a:r>
          </a:p>
          <a:p>
            <a:pPr marL="114300" indent="0" fontAlgn="base">
              <a:buNone/>
            </a:pPr>
            <a:endParaRPr lang="hu-HU" sz="4500" dirty="0" smtClean="0"/>
          </a:p>
          <a:p>
            <a:pPr marL="114300" indent="0" fontAlgn="base">
              <a:buNone/>
            </a:pPr>
            <a:endParaRPr lang="hu-HU" sz="4500" dirty="0"/>
          </a:p>
          <a:p>
            <a:pPr fontAlgn="base"/>
            <a:r>
              <a:rPr lang="hu-HU" sz="4500" dirty="0"/>
              <a:t>Egyre nagyobb számban </a:t>
            </a:r>
            <a:r>
              <a:rPr lang="hu-HU" sz="4500" dirty="0" smtClean="0"/>
              <a:t>visszatérő </a:t>
            </a:r>
            <a:r>
              <a:rPr lang="hu-HU" sz="4500" dirty="0"/>
              <a:t>vendégek; új vendégek gyakran  ismerős ajánlásával </a:t>
            </a:r>
            <a:r>
              <a:rPr lang="hu-HU" sz="4500" dirty="0" smtClean="0"/>
              <a:t>érkeznek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31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hu-HU" sz="3600" smtClean="0"/>
              <a:t>A turisztikai</a:t>
            </a:r>
            <a:endParaRPr lang="hu-HU" sz="3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3657600" cy="720080"/>
          </a:xfrm>
        </p:spPr>
        <p:txBody>
          <a:bodyPr/>
          <a:lstStyle/>
          <a:p>
            <a:r>
              <a:rPr lang="hu-HU" sz="3200" smtClean="0"/>
              <a:t>szereplők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3657600" cy="4281339"/>
          </a:xfrm>
        </p:spPr>
        <p:txBody>
          <a:bodyPr>
            <a:normAutofit/>
          </a:bodyPr>
          <a:lstStyle/>
          <a:p>
            <a:r>
              <a:rPr lang="hu-HU" smtClean="0"/>
              <a:t>Önkormányzat</a:t>
            </a:r>
          </a:p>
          <a:p>
            <a:r>
              <a:rPr lang="hu-HU" smtClean="0"/>
              <a:t>Tourinform iroda</a:t>
            </a:r>
          </a:p>
          <a:p>
            <a:r>
              <a:rPr lang="hu-HU" smtClean="0"/>
              <a:t>Fülep Lajos Művelődési Központ</a:t>
            </a:r>
          </a:p>
          <a:p>
            <a:r>
              <a:rPr lang="hu-HU" smtClean="0"/>
              <a:t>Programgazdák</a:t>
            </a:r>
          </a:p>
          <a:p>
            <a:r>
              <a:rPr lang="hu-HU" smtClean="0"/>
              <a:t>Pécsváradi Várbaráti Kör és más helyi civil szervezetek</a:t>
            </a:r>
          </a:p>
          <a:p>
            <a:r>
              <a:rPr lang="hu-HU" smtClean="0"/>
              <a:t>Pécsváradi Zengő Turisztikai Egyesület</a:t>
            </a:r>
            <a:endParaRPr lang="hu-HU" dirty="0" smtClean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4419600" y="908721"/>
            <a:ext cx="3657600" cy="864096"/>
          </a:xfrm>
        </p:spPr>
        <p:txBody>
          <a:bodyPr/>
          <a:lstStyle/>
          <a:p>
            <a:endParaRPr lang="hu-HU" sz="3200" smtClean="0"/>
          </a:p>
          <a:p>
            <a:r>
              <a:rPr lang="hu-HU" sz="3200" smtClean="0"/>
              <a:t>együttműködések</a:t>
            </a:r>
            <a:endParaRPr lang="hu-HU" sz="3200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4419600" y="1844824"/>
            <a:ext cx="3657600" cy="4680520"/>
          </a:xfrm>
        </p:spPr>
        <p:txBody>
          <a:bodyPr>
            <a:normAutofit fontScale="92500" lnSpcReduction="10000"/>
          </a:bodyPr>
          <a:lstStyle/>
          <a:p>
            <a:r>
              <a:rPr lang="hu-HU" smtClean="0"/>
              <a:t>Zengővárkonyi látnivalók</a:t>
            </a:r>
          </a:p>
          <a:p>
            <a:r>
              <a:rPr lang="hu-HU" smtClean="0"/>
              <a:t>DDNP és Mecseki Erdészeti Zrt.</a:t>
            </a:r>
          </a:p>
          <a:p>
            <a:r>
              <a:rPr lang="hu-HU" smtClean="0"/>
              <a:t>Térségi települések – Erzsébet, Nagypall, Óbánya, Hosszúhetény</a:t>
            </a:r>
          </a:p>
          <a:p>
            <a:r>
              <a:rPr lang="hu-HU" smtClean="0"/>
              <a:t>Testvérvárosok</a:t>
            </a:r>
          </a:p>
          <a:p>
            <a:r>
              <a:rPr lang="hu-HU" smtClean="0"/>
              <a:t>Harkányi Gyógyfürdő</a:t>
            </a:r>
          </a:p>
          <a:p>
            <a:r>
              <a:rPr lang="hu-HU" smtClean="0"/>
              <a:t>Mohácsi Busóudvar</a:t>
            </a:r>
          </a:p>
          <a:p>
            <a:r>
              <a:rPr lang="hu-HU" smtClean="0"/>
              <a:t>Dél-Dunántúli Vár- és Kastélyturisztikai Klaszter</a:t>
            </a:r>
          </a:p>
          <a:p>
            <a:r>
              <a:rPr lang="hu-HU" smtClean="0"/>
              <a:t>EDEN – nyertes csapat + többi nyertes</a:t>
            </a:r>
          </a:p>
          <a:p>
            <a:endParaRPr lang="hu-HU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71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2892799"/>
              </p:ext>
            </p:extLst>
          </p:nvPr>
        </p:nvGraphicFramePr>
        <p:xfrm>
          <a:off x="395536" y="188640"/>
          <a:ext cx="63367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9512" y="4293096"/>
            <a:ext cx="61206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Néhány korábbi adat:</a:t>
            </a:r>
          </a:p>
          <a:p>
            <a:endParaRPr lang="hu-HU" sz="1200" b="1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2007-2008-ban 500-700 fő  </a:t>
            </a:r>
            <a:r>
              <a:rPr lang="hu-HU" sz="1600" dirty="0" smtClean="0"/>
              <a:t>(</a:t>
            </a:r>
            <a:r>
              <a:rPr lang="hu-HU" sz="1600" dirty="0"/>
              <a:t>a bérlő </a:t>
            </a:r>
            <a:r>
              <a:rPr lang="hu-HU" sz="1600" dirty="0" smtClean="0"/>
              <a:t>tájékoztatása szerint)</a:t>
            </a:r>
          </a:p>
          <a:p>
            <a:endParaRPr lang="hu-HU" sz="1000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2009.06.01-12.31. között 4560 fő</a:t>
            </a:r>
          </a:p>
          <a:p>
            <a:endParaRPr lang="hu-HU" sz="1000" dirty="0" smtClean="0"/>
          </a:p>
          <a:p>
            <a:pPr marL="285750" indent="-285750">
              <a:buFontTx/>
              <a:buChar char="-"/>
            </a:pPr>
            <a:r>
              <a:rPr lang="hu-HU" sz="2000" dirty="0" smtClean="0"/>
              <a:t>2012. 10.29-én a 12.000 vendéget köszöntöttük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1800" y="4361681"/>
            <a:ext cx="2852936" cy="21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1750685"/>
              </p:ext>
            </p:extLst>
          </p:nvPr>
        </p:nvGraphicFramePr>
        <p:xfrm>
          <a:off x="683568" y="1196752"/>
          <a:ext cx="78488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723914"/>
              </p:ext>
            </p:extLst>
          </p:nvPr>
        </p:nvGraphicFramePr>
        <p:xfrm>
          <a:off x="899592" y="908720"/>
          <a:ext cx="69847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05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Turisztikai múlt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70112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hu-HU" dirty="0" smtClean="0"/>
              <a:t>1931. </a:t>
            </a:r>
          </a:p>
          <a:p>
            <a:pPr marL="114300" indent="0">
              <a:buNone/>
            </a:pPr>
            <a:r>
              <a:rPr lang="hu-HU" dirty="0" smtClean="0"/>
              <a:t>Első múzeum: </a:t>
            </a:r>
            <a:r>
              <a:rPr lang="hu-HU" dirty="0" err="1" smtClean="0"/>
              <a:t>Dombay</a:t>
            </a:r>
            <a:r>
              <a:rPr lang="hu-HU" dirty="0" smtClean="0"/>
              <a:t> János</a:t>
            </a:r>
          </a:p>
          <a:p>
            <a:pPr marL="114300" indent="0">
              <a:buNone/>
            </a:pPr>
            <a:r>
              <a:rPr lang="hu-HU" dirty="0" smtClean="0"/>
              <a:t>1959.</a:t>
            </a:r>
          </a:p>
          <a:p>
            <a:pPr marL="114300" indent="0">
              <a:buNone/>
            </a:pPr>
            <a:r>
              <a:rPr lang="hu-HU" dirty="0" smtClean="0"/>
              <a:t>„Altemplom” látogatható</a:t>
            </a:r>
          </a:p>
          <a:p>
            <a:pPr marL="114300" indent="0">
              <a:buNone/>
            </a:pPr>
            <a:r>
              <a:rPr lang="hu-HU" dirty="0" smtClean="0"/>
              <a:t>1970-es évekig</a:t>
            </a:r>
          </a:p>
          <a:p>
            <a:pPr marL="114300" indent="0">
              <a:buNone/>
            </a:pPr>
            <a:r>
              <a:rPr lang="hu-HU" dirty="0" smtClean="0"/>
              <a:t>turista-szálló</a:t>
            </a:r>
          </a:p>
          <a:p>
            <a:pPr marL="114300" indent="0">
              <a:buNone/>
            </a:pPr>
            <a:r>
              <a:rPr lang="hu-HU" dirty="0" smtClean="0"/>
              <a:t>1988.</a:t>
            </a:r>
          </a:p>
          <a:p>
            <a:pPr marL="114300" indent="0">
              <a:buNone/>
            </a:pPr>
            <a:r>
              <a:rPr lang="hu-HU" dirty="0" smtClean="0"/>
              <a:t>Múzeum – szálló – étterem</a:t>
            </a:r>
          </a:p>
          <a:p>
            <a:pPr marL="114300" indent="0">
              <a:buNone/>
            </a:pPr>
            <a:r>
              <a:rPr lang="hu-HU" dirty="0" smtClean="0"/>
              <a:t>Mecsek </a:t>
            </a:r>
            <a:r>
              <a:rPr lang="hu-HU" dirty="0" err="1" smtClean="0"/>
              <a:t>Tourist</a:t>
            </a:r>
            <a:endParaRPr lang="hu-HU" dirty="0" smtClean="0"/>
          </a:p>
          <a:p>
            <a:pPr marL="114300" indent="0">
              <a:buNone/>
            </a:pPr>
            <a:r>
              <a:rPr lang="hu-HU" dirty="0" smtClean="0"/>
              <a:t>1990-91. </a:t>
            </a:r>
          </a:p>
          <a:p>
            <a:pPr marL="114300" indent="0">
              <a:buNone/>
            </a:pPr>
            <a:r>
              <a:rPr lang="hu-HU" dirty="0" smtClean="0"/>
              <a:t>Ingóságok, berendezés Pécsvárad tulajdonába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83968" y="1536192"/>
            <a:ext cx="3793232" cy="459028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hu-HU" dirty="0" smtClean="0"/>
              <a:t>1992-től</a:t>
            </a:r>
          </a:p>
          <a:p>
            <a:pPr marL="114300" indent="0">
              <a:buNone/>
            </a:pPr>
            <a:r>
              <a:rPr lang="hu-HU" dirty="0" smtClean="0"/>
              <a:t>Egy éves bérleti szerződés → vállalkozó üzemeltető</a:t>
            </a:r>
          </a:p>
          <a:p>
            <a:pPr marL="114300" indent="0">
              <a:buNone/>
            </a:pPr>
            <a:r>
              <a:rPr lang="hu-HU" dirty="0" smtClean="0"/>
              <a:t>2000-10. </a:t>
            </a:r>
          </a:p>
          <a:p>
            <a:pPr marL="114300" indent="0">
              <a:buNone/>
            </a:pPr>
            <a:r>
              <a:rPr lang="hu-HU" dirty="0" smtClean="0"/>
              <a:t>10 éves bérleti szerződés</a:t>
            </a:r>
          </a:p>
          <a:p>
            <a:pPr marL="114300" indent="0">
              <a:buNone/>
            </a:pPr>
            <a:endParaRPr lang="hu-HU" dirty="0" smtClean="0"/>
          </a:p>
          <a:p>
            <a:pPr marL="114300" indent="0">
              <a:buNone/>
            </a:pPr>
            <a:r>
              <a:rPr lang="hu-H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„ELIDEGENÍTHETETLEN ÁLLAMI TULAJDON”</a:t>
            </a:r>
          </a:p>
          <a:p>
            <a:pPr marL="114300" indent="0">
              <a:buNone/>
            </a:pPr>
            <a:r>
              <a:rPr lang="hu-H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tulajdonosi jogok: MNV </a:t>
            </a:r>
            <a:r>
              <a:rPr lang="hu-HU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Zrt</a:t>
            </a:r>
            <a:r>
              <a:rPr lang="hu-H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14300" indent="0">
              <a:buNone/>
            </a:pPr>
            <a:r>
              <a:rPr lang="hu-H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„KIEMELT MŰEMLÉK”</a:t>
            </a:r>
          </a:p>
          <a:p>
            <a:pPr marL="114300" indent="0">
              <a:buNone/>
            </a:pPr>
            <a:r>
              <a:rPr lang="hu-H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Központi Műemléki Tervtanács (???)</a:t>
            </a:r>
            <a:endParaRPr lang="hu-H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61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61451652"/>
              </p:ext>
            </p:extLst>
          </p:nvPr>
        </p:nvGraphicFramePr>
        <p:xfrm>
          <a:off x="683568" y="1340768"/>
          <a:ext cx="770485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Vendégéjszakák száma</a:t>
            </a:r>
          </a:p>
        </p:txBody>
      </p:sp>
    </p:spTree>
    <p:extLst>
      <p:ext uri="{BB962C8B-B14F-4D97-AF65-F5344CB8AC3E}">
        <p14:creationId xmlns:p14="http://schemas.microsoft.com/office/powerpoint/2010/main" val="190231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220126"/>
              </p:ext>
            </p:extLst>
          </p:nvPr>
        </p:nvGraphicFramePr>
        <p:xfrm>
          <a:off x="1043608" y="764704"/>
          <a:ext cx="748883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55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 smtClean="0"/>
              <a:t>Versenyképesség javítása 2017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4114800" cy="459028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Szállodai kihasználtság növelése</a:t>
            </a:r>
          </a:p>
          <a:p>
            <a:r>
              <a:rPr lang="hu-HU" dirty="0" smtClean="0"/>
              <a:t>Múzeumi beléptetés átszervezése; Szent Korona; múzeumpedagógia programok</a:t>
            </a:r>
          </a:p>
          <a:p>
            <a:r>
              <a:rPr lang="hu-HU" dirty="0" smtClean="0"/>
              <a:t>Rendezvények – cégek, kevésbé magánszemélyek</a:t>
            </a:r>
          </a:p>
          <a:p>
            <a:r>
              <a:rPr lang="hu-HU" dirty="0" smtClean="0"/>
              <a:t>Étterem kihasználtságának növelése</a:t>
            </a:r>
          </a:p>
          <a:p>
            <a:endParaRPr lang="hu-HU" dirty="0" smtClean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630" y="2014333"/>
            <a:ext cx="3235569" cy="3214868"/>
          </a:xfrm>
        </p:spPr>
      </p:pic>
    </p:spTree>
    <p:extLst>
      <p:ext uri="{BB962C8B-B14F-4D97-AF65-F5344CB8AC3E}">
        <p14:creationId xmlns:p14="http://schemas.microsoft.com/office/powerpoint/2010/main" val="7345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Legyenek vendégeink!</a:t>
            </a:r>
            <a:endParaRPr lang="hu-HU" sz="3600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21565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Jelen – önkormányzati üzemeltetés</a:t>
            </a:r>
            <a:br>
              <a:rPr lang="hu-HU" sz="4000" dirty="0" smtClean="0"/>
            </a:br>
            <a:r>
              <a:rPr lang="hu-HU" sz="4000" cap="small" dirty="0"/>
              <a:t>előzmények</a:t>
            </a:r>
            <a:br>
              <a:rPr lang="hu-HU" sz="4000" cap="small" dirty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4294967295"/>
          </p:nvPr>
        </p:nvSpPr>
        <p:spPr>
          <a:xfrm>
            <a:off x="251520" y="1340768"/>
            <a:ext cx="7776864" cy="551723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hu-HU" sz="1000" b="1" dirty="0" smtClean="0"/>
          </a:p>
          <a:p>
            <a:pPr marL="114300" indent="0">
              <a:buNone/>
            </a:pPr>
            <a:r>
              <a:rPr lang="hu-HU" b="1" dirty="0" smtClean="0"/>
              <a:t>2003-tól</a:t>
            </a:r>
            <a:r>
              <a:rPr lang="hu-HU" dirty="0" smtClean="0"/>
              <a:t> turizmus + városmarketing önkormányzati téma</a:t>
            </a:r>
          </a:p>
          <a:p>
            <a:pPr marL="114300" indent="0">
              <a:buNone/>
            </a:pPr>
            <a:endParaRPr lang="hu-HU" sz="1000" b="1" dirty="0" smtClean="0"/>
          </a:p>
          <a:p>
            <a:pPr marL="114300" indent="0">
              <a:buNone/>
            </a:pPr>
            <a:r>
              <a:rPr lang="hu-HU" b="1" dirty="0" smtClean="0"/>
              <a:t>2008.</a:t>
            </a:r>
            <a:r>
              <a:rPr lang="hu-HU" dirty="0" smtClean="0"/>
              <a:t> </a:t>
            </a:r>
            <a:r>
              <a:rPr lang="hu-HU" i="1" dirty="0" smtClean="0"/>
              <a:t>Pécsvárad </a:t>
            </a:r>
            <a:r>
              <a:rPr lang="hu-HU" i="1" dirty="0"/>
              <a:t>Város Kulturális és Idegenforgalmi </a:t>
            </a:r>
            <a:r>
              <a:rPr lang="hu-HU" i="1" dirty="0" smtClean="0"/>
              <a:t>Koncepciója. 2008-2018</a:t>
            </a:r>
          </a:p>
          <a:p>
            <a:pPr marL="114300" indent="0">
              <a:buNone/>
            </a:pPr>
            <a:r>
              <a:rPr lang="hu-HU" sz="1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„Gyarapítani </a:t>
            </a:r>
            <a:r>
              <a:rPr lang="hu-HU" sz="1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 az idegenforgalmi programkínálatot</a:t>
            </a:r>
            <a:r>
              <a:rPr lang="hu-HU" sz="1800" dirty="0"/>
              <a:t>. </a:t>
            </a:r>
            <a:r>
              <a:rPr lang="hu-HU" sz="1800" dirty="0" smtClean="0"/>
              <a:t>… A </a:t>
            </a:r>
            <a:r>
              <a:rPr lang="hu-HU" sz="1800" dirty="0"/>
              <a:t>település természeti környezete, kulturális sokszínűsége, értékeinek vonzereje adja azt a különleges hangulatot a városkának, amelyet a turizmus legkülönfélébb ágazatiban érvényesíthet. A város településfejlesztési koncepciója is kiemelten foglalkozik a turizmus komplex fejlesztésével, a komplex turisztikai termékek kiterjesztésével</a:t>
            </a:r>
            <a:r>
              <a:rPr lang="hu-HU" sz="1800" dirty="0" smtClean="0"/>
              <a:t>.”</a:t>
            </a:r>
          </a:p>
          <a:p>
            <a:pPr marL="114300" indent="0">
              <a:buNone/>
            </a:pPr>
            <a:endParaRPr lang="hu-HU" sz="1000" b="1" dirty="0" smtClean="0"/>
          </a:p>
          <a:p>
            <a:pPr marL="114300" indent="0">
              <a:buNone/>
            </a:pPr>
            <a:r>
              <a:rPr lang="hu-HU" b="1" dirty="0" smtClean="0"/>
              <a:t>2008.</a:t>
            </a:r>
            <a:r>
              <a:rPr lang="hu-HU" dirty="0" smtClean="0"/>
              <a:t> Megalakul a VÁRBIZOTTSÁG – a vár hasznosítására szakmai programokat dolgoz ki</a:t>
            </a:r>
          </a:p>
          <a:p>
            <a:pPr marL="114300" indent="0">
              <a:buNone/>
            </a:pPr>
            <a:endParaRPr lang="hu-HU" sz="1000" dirty="0" smtClean="0"/>
          </a:p>
          <a:p>
            <a:pPr marL="114300" indent="0">
              <a:buNone/>
            </a:pPr>
            <a:r>
              <a:rPr lang="hu-HU" b="1" dirty="0" smtClean="0"/>
              <a:t>2009</a:t>
            </a:r>
            <a:r>
              <a:rPr lang="hu-HU" dirty="0" smtClean="0"/>
              <a:t>. Elfogadja a testület az első városmarketing programot (azóta évente felülvizsgálat) + kinevezik a városmarketing referenst</a:t>
            </a:r>
          </a:p>
        </p:txBody>
      </p:sp>
    </p:spTree>
    <p:extLst>
      <p:ext uri="{BB962C8B-B14F-4D97-AF65-F5344CB8AC3E}">
        <p14:creationId xmlns:p14="http://schemas.microsoft.com/office/powerpoint/2010/main" val="11006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Jelen – önkormányzati </a:t>
            </a:r>
            <a:r>
              <a:rPr lang="hu-HU" sz="4000" dirty="0" smtClean="0"/>
              <a:t>üzemeltetés</a:t>
            </a:r>
            <a:br>
              <a:rPr lang="hu-HU" sz="4000" dirty="0" smtClean="0"/>
            </a:br>
            <a:r>
              <a:rPr lang="hu-HU" sz="4000" dirty="0" smtClean="0"/>
              <a:t>  </a:t>
            </a:r>
            <a:r>
              <a:rPr lang="hu-HU" sz="4000" cap="small" dirty="0" smtClean="0"/>
              <a:t>előzmények                 következmény</a:t>
            </a:r>
            <a:endParaRPr lang="hu-HU" sz="4000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404989" y="1484785"/>
            <a:ext cx="3657600" cy="30963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hu-HU" sz="1500" dirty="0" smtClean="0"/>
          </a:p>
          <a:p>
            <a:pPr marL="114300" indent="0">
              <a:buNone/>
            </a:pPr>
            <a:r>
              <a:rPr lang="hu-HU" b="1" dirty="0" smtClean="0"/>
              <a:t>2000-es </a:t>
            </a:r>
            <a:r>
              <a:rPr lang="hu-HU" b="1" dirty="0"/>
              <a:t>évek elejétől folyamatosan</a:t>
            </a:r>
          </a:p>
          <a:p>
            <a:pPr marL="114300" indent="0">
              <a:buNone/>
            </a:pPr>
            <a:r>
              <a:rPr lang="hu-HU" dirty="0"/>
              <a:t>Rossz tapasztalatok a bérlővel</a:t>
            </a:r>
          </a:p>
          <a:p>
            <a:pPr marL="114300" indent="0">
              <a:buNone/>
            </a:pPr>
            <a:r>
              <a:rPr lang="hu-HU" b="1" dirty="0" smtClean="0"/>
              <a:t>2009</a:t>
            </a:r>
            <a:r>
              <a:rPr lang="hu-HU" b="1" dirty="0"/>
              <a:t>. elején </a:t>
            </a:r>
            <a:endParaRPr lang="hu-HU" b="1" dirty="0" smtClean="0"/>
          </a:p>
          <a:p>
            <a:pPr marL="114300" indent="0">
              <a:buNone/>
            </a:pPr>
            <a:r>
              <a:rPr lang="hu-HU" dirty="0" smtClean="0"/>
              <a:t>Megjelent </a:t>
            </a:r>
            <a:r>
              <a:rPr lang="hu-HU" dirty="0"/>
              <a:t>egy befektető-üzemeltető </a:t>
            </a:r>
          </a:p>
          <a:p>
            <a:pPr marL="114300" indent="0">
              <a:buNone/>
            </a:pPr>
            <a:r>
              <a:rPr lang="hu-HU" dirty="0"/>
              <a:t>→ </a:t>
            </a:r>
            <a:r>
              <a:rPr lang="hu-HU" sz="2600" dirty="0"/>
              <a:t>20 éves bérleti </a:t>
            </a:r>
            <a:r>
              <a:rPr lang="hu-HU" sz="2600" dirty="0" smtClean="0"/>
              <a:t>szerződésért</a:t>
            </a:r>
            <a:endParaRPr lang="hu-HU" sz="2600" dirty="0"/>
          </a:p>
          <a:p>
            <a:pPr marL="114300" indent="0">
              <a:buNone/>
            </a:pPr>
            <a:r>
              <a:rPr lang="hu-HU" sz="2600" dirty="0" smtClean="0"/>
              <a:t>→ 150 milliós beruházást ígért </a:t>
            </a:r>
            <a:endParaRPr lang="hu-HU" sz="2600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657600" cy="3096344"/>
          </a:xfrm>
        </p:spPr>
        <p:txBody>
          <a:bodyPr>
            <a:normAutofit fontScale="77500" lnSpcReduction="20000"/>
          </a:bodyPr>
          <a:lstStyle/>
          <a:p>
            <a:endParaRPr lang="hu-HU" sz="1500" dirty="0" smtClean="0"/>
          </a:p>
          <a:p>
            <a:r>
              <a:rPr lang="hu-HU" dirty="0" smtClean="0"/>
              <a:t>Szerződéskötés a </a:t>
            </a:r>
            <a:r>
              <a:rPr lang="hu-HU" dirty="0" err="1" smtClean="0"/>
              <a:t>Mons</a:t>
            </a:r>
            <a:r>
              <a:rPr lang="hu-HU" dirty="0" smtClean="0"/>
              <a:t> </a:t>
            </a:r>
            <a:r>
              <a:rPr lang="hu-HU" dirty="0" err="1" smtClean="0"/>
              <a:t>Ferreus</a:t>
            </a:r>
            <a:r>
              <a:rPr lang="hu-HU" dirty="0" smtClean="0"/>
              <a:t> </a:t>
            </a:r>
            <a:r>
              <a:rPr lang="hu-HU" dirty="0" err="1" smtClean="0"/>
              <a:t>Kft-vel</a:t>
            </a:r>
            <a:r>
              <a:rPr lang="hu-HU" dirty="0" smtClean="0"/>
              <a:t> – </a:t>
            </a:r>
            <a:r>
              <a:rPr lang="hu-HU" b="1" dirty="0" smtClean="0"/>
              <a:t>kettős üzemeltetés</a:t>
            </a:r>
          </a:p>
          <a:p>
            <a:r>
              <a:rPr lang="hu-HU" dirty="0" smtClean="0"/>
              <a:t>Visszafoglaljuk a várunkat!</a:t>
            </a:r>
          </a:p>
          <a:p>
            <a:r>
              <a:rPr lang="hu-HU" dirty="0" smtClean="0"/>
              <a:t>Kisebb felújítások</a:t>
            </a:r>
          </a:p>
          <a:p>
            <a:r>
              <a:rPr lang="hu-HU" dirty="0" smtClean="0"/>
              <a:t>Hosszú távú (25 év)bérleti és/vagy vagyonkezelői szerződés kezdeményezése az MNV </a:t>
            </a:r>
            <a:r>
              <a:rPr lang="hu-HU" dirty="0" err="1" smtClean="0"/>
              <a:t>Zrt-nél</a:t>
            </a:r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395536" y="2708921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11560" y="3105835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07504" y="4581129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Részletek </a:t>
            </a:r>
            <a:r>
              <a:rPr lang="hu-HU" b="1" i="1" dirty="0" smtClean="0"/>
              <a:t>Pécsvárad város feltételrendszeré</a:t>
            </a:r>
            <a:r>
              <a:rPr lang="hu-HU" b="1" dirty="0" smtClean="0"/>
              <a:t>ből: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Múzeum garantált nyitvatartási ideje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Pécsváradiaknak, ill. városi rendezvényeknek ingyenes;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Célcsoport (családok; csoportok; vallási turizmus - </a:t>
            </a:r>
            <a:r>
              <a:rPr lang="hu-HU" dirty="0"/>
              <a:t>bencés </a:t>
            </a:r>
            <a:r>
              <a:rPr lang="hu-HU" dirty="0" smtClean="0"/>
              <a:t>diákok; diákcsoportok (?)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Közös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Bóvli, rongálás ne; igényes kiszolgálás igen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Partnerszervezetek felajánlása</a:t>
            </a:r>
          </a:p>
          <a:p>
            <a:r>
              <a:rPr lang="hu-HU" dirty="0"/>
              <a:t>	</a:t>
            </a:r>
            <a:r>
              <a:rPr lang="hu-HU" dirty="0" smtClean="0"/>
              <a:t>				Testületi határozat, 2009. május 10.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66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/>
            <a:r>
              <a:rPr lang="hu-HU" sz="4000" dirty="0" smtClean="0"/>
              <a:t>Teljes önkormányzati </a:t>
            </a:r>
            <a:r>
              <a:rPr lang="hu-HU" sz="4000" dirty="0"/>
              <a:t>üzemeltetés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3024336" cy="56886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hu-HU" sz="2400" dirty="0" smtClean="0"/>
              <a:t>2010. nyara</a:t>
            </a:r>
          </a:p>
          <a:p>
            <a:pPr marL="114300" indent="0">
              <a:buNone/>
            </a:pPr>
            <a:r>
              <a:rPr lang="hu-HU" sz="2400" dirty="0" smtClean="0"/>
              <a:t>Befektetői </a:t>
            </a:r>
            <a:r>
              <a:rPr lang="hu-HU" sz="2400" dirty="0" err="1" smtClean="0"/>
              <a:t>ígéretlufi</a:t>
            </a:r>
            <a:r>
              <a:rPr lang="hu-HU" sz="2400" dirty="0" smtClean="0"/>
              <a:t> kipukkadt – közös ló megdöglött</a:t>
            </a:r>
          </a:p>
          <a:p>
            <a:pPr marL="114300" indent="0">
              <a:buNone/>
            </a:pPr>
            <a:r>
              <a:rPr lang="hu-HU" sz="2400" dirty="0" smtClean="0"/>
              <a:t>→ csendes visszafoglalás 2010. július 20-án</a:t>
            </a:r>
          </a:p>
          <a:p>
            <a:r>
              <a:rPr lang="hu-HU" sz="2400" dirty="0" smtClean="0"/>
              <a:t>Bizalomvesztés</a:t>
            </a:r>
          </a:p>
          <a:p>
            <a:r>
              <a:rPr lang="hu-HU" sz="2400" dirty="0" smtClean="0"/>
              <a:t>Totálisan lepusztult állapotok szállóban és étteremben</a:t>
            </a:r>
          </a:p>
          <a:p>
            <a:pPr marL="114300" indent="0">
              <a:buNone/>
            </a:pPr>
            <a:r>
              <a:rPr lang="hu-HU" sz="2400" b="1" dirty="0" smtClean="0"/>
              <a:t>Merész döntés: saját üzemeltetés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563888" y="980728"/>
            <a:ext cx="4752528" cy="5688632"/>
          </a:xfrm>
        </p:spPr>
        <p:txBody>
          <a:bodyPr>
            <a:noAutofit/>
          </a:bodyPr>
          <a:lstStyle/>
          <a:p>
            <a:r>
              <a:rPr lang="hu-HU" sz="1800" dirty="0"/>
              <a:t>2011. május 10.</a:t>
            </a:r>
          </a:p>
          <a:p>
            <a:pPr marL="114300" indent="0">
              <a:buNone/>
            </a:pPr>
            <a:r>
              <a:rPr lang="hu-HU" sz="1800" b="1" dirty="0"/>
              <a:t>Elkészül a vár </a:t>
            </a:r>
            <a:r>
              <a:rPr lang="hu-HU" sz="1800" b="1" i="1" dirty="0"/>
              <a:t>Vagyonhasznosítási Koncepciója</a:t>
            </a:r>
          </a:p>
          <a:p>
            <a:pPr marL="114300" indent="0">
              <a:buNone/>
            </a:pPr>
            <a:r>
              <a:rPr lang="hu-HU" sz="1800" b="1" i="1" dirty="0"/>
              <a:t>2012-15. és 2012-22. között</a:t>
            </a:r>
          </a:p>
          <a:p>
            <a:pPr marL="114300" indent="0">
              <a:buNone/>
            </a:pPr>
            <a:r>
              <a:rPr lang="hu-HU" sz="1800" i="1" dirty="0"/>
              <a:t>„A hely történelmi múltjához és adottságaihoz alkalmazkodva öt irányban (…): </a:t>
            </a:r>
          </a:p>
          <a:p>
            <a:pPr marL="114300" indent="0">
              <a:buNone/>
            </a:pPr>
            <a:r>
              <a:rPr lang="hu-HU" sz="1800" i="1" dirty="0"/>
              <a:t>- a bencés monostor </a:t>
            </a:r>
            <a:r>
              <a:rPr lang="hu-HU" sz="1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gyógyító hagyományait </a:t>
            </a:r>
            <a:r>
              <a:rPr lang="hu-HU" sz="1800" i="1" dirty="0"/>
              <a:t>felhasználva „kúraház”szálló kialakítása – ehhez kapcsolódó speciális tematikájú konferencia-turizmus</a:t>
            </a:r>
          </a:p>
          <a:p>
            <a:pPr marL="114300" indent="0">
              <a:buNone/>
            </a:pPr>
            <a:r>
              <a:rPr lang="hu-HU" sz="1800" i="1" dirty="0"/>
              <a:t>- </a:t>
            </a:r>
            <a:r>
              <a:rPr lang="hu-HU" sz="1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„esküvő-turizmus</a:t>
            </a:r>
            <a:r>
              <a:rPr lang="hu-HU" sz="1800" i="1" dirty="0"/>
              <a:t>”- beleértve valamennyi kiemelkedő családi ünnep, céges jubileum stb. méltó lebonyolítását</a:t>
            </a:r>
          </a:p>
          <a:p>
            <a:pPr marL="114300" indent="0">
              <a:buNone/>
            </a:pPr>
            <a:r>
              <a:rPr lang="hu-HU" sz="1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egyházi-vallási hagyományok</a:t>
            </a:r>
          </a:p>
          <a:p>
            <a:pPr marL="114300" indent="0">
              <a:buNone/>
            </a:pPr>
            <a:r>
              <a:rPr lang="hu-HU" sz="1800" i="1" dirty="0"/>
              <a:t>- </a:t>
            </a:r>
            <a:r>
              <a:rPr lang="hu-HU" sz="1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kulturális turizmus- </a:t>
            </a:r>
            <a:r>
              <a:rPr lang="hu-HU" sz="1800" i="1" dirty="0"/>
              <a:t>kihasználva helyszínek különleges hangulatát és építve Pécsvárad, a „kultúra kisvárosa” gazdag kínálatára, szerteágazó kapcsolataira</a:t>
            </a:r>
          </a:p>
          <a:p>
            <a:pPr marL="114300" indent="0">
              <a:buNone/>
            </a:pPr>
            <a:r>
              <a:rPr lang="hu-HU" sz="1800" i="1" dirty="0"/>
              <a:t>- </a:t>
            </a:r>
            <a:r>
              <a:rPr lang="hu-HU" sz="18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kézműves hagyományok </a:t>
            </a:r>
            <a:r>
              <a:rPr lang="hu-HU" sz="1800" i="1" dirty="0"/>
              <a:t>továbbadása, életben tartása, a helyi termék felértékelése”</a:t>
            </a:r>
          </a:p>
          <a:p>
            <a:pPr>
              <a:buFontTx/>
              <a:buChar char="-"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562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864096"/>
          </a:xfrm>
        </p:spPr>
        <p:txBody>
          <a:bodyPr/>
          <a:lstStyle/>
          <a:p>
            <a:pPr algn="ctr"/>
            <a:r>
              <a:rPr lang="hu-HU" sz="3200" dirty="0"/>
              <a:t>2011. július 20. Vagyonkezelői szerződés</a:t>
            </a:r>
            <a:br>
              <a:rPr lang="hu-HU" sz="3200" dirty="0"/>
            </a:br>
            <a:r>
              <a:rPr lang="hu-HU" sz="3200" dirty="0"/>
              <a:t>→lehetőség pályázat beadására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608512" cy="54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hu-HU" sz="2000" b="1" dirty="0" smtClean="0"/>
              <a:t>DDOP-2.1.1/A.B-12-2012-0055 </a:t>
            </a:r>
            <a:endParaRPr lang="hu-HU" sz="2000" b="1" dirty="0"/>
          </a:p>
          <a:p>
            <a:pPr marL="114300" indent="0">
              <a:buNone/>
            </a:pPr>
            <a:r>
              <a:rPr lang="hu-HU" sz="2000" dirty="0"/>
              <a:t>287.395.180,- Ft pályázati támogatás + 24.000.000,- Ft saját beruházás</a:t>
            </a:r>
          </a:p>
          <a:p>
            <a:pPr marL="114300" indent="0">
              <a:buNone/>
            </a:pPr>
            <a:r>
              <a:rPr lang="hu-HU" sz="2000" dirty="0"/>
              <a:t>Zárás: 2014. július 30</a:t>
            </a:r>
            <a:r>
              <a:rPr lang="hu-HU" sz="2000" dirty="0" smtClean="0"/>
              <a:t>.</a:t>
            </a:r>
          </a:p>
          <a:p>
            <a:pPr>
              <a:buFontTx/>
              <a:buChar char="-"/>
            </a:pPr>
            <a:r>
              <a:rPr lang="hu-HU" sz="2000" dirty="0"/>
              <a:t>Ú</a:t>
            </a:r>
            <a:r>
              <a:rPr lang="hu-HU" sz="2000" dirty="0" smtClean="0"/>
              <a:t>j múzeumi installáció, Szent Korona</a:t>
            </a:r>
          </a:p>
          <a:p>
            <a:pPr>
              <a:buFontTx/>
              <a:buChar char="-"/>
            </a:pPr>
            <a:r>
              <a:rPr lang="hu-HU" sz="2000" dirty="0" smtClean="0"/>
              <a:t>Palotaszárny fűtés-, világítás-, padló-felújítás</a:t>
            </a:r>
          </a:p>
          <a:p>
            <a:pPr>
              <a:buFontTx/>
              <a:buChar char="-"/>
            </a:pPr>
            <a:r>
              <a:rPr lang="hu-HU" sz="2000" dirty="0" smtClean="0"/>
              <a:t>Szálló 2. emelet (zarándokszállás) teljes felújítása; tető- és nyílászárócsere</a:t>
            </a:r>
          </a:p>
          <a:p>
            <a:pPr>
              <a:buFontTx/>
              <a:buChar char="-"/>
            </a:pPr>
            <a:r>
              <a:rPr lang="hu-HU" sz="2000" dirty="0" smtClean="0"/>
              <a:t>Ispotály, </a:t>
            </a:r>
            <a:r>
              <a:rPr lang="hu-HU" sz="2000" dirty="0" err="1" smtClean="0"/>
              <a:t>TeaTár</a:t>
            </a:r>
            <a:r>
              <a:rPr lang="hu-HU" sz="2000" dirty="0" smtClean="0"/>
              <a:t>, Fűszerkert</a:t>
            </a:r>
          </a:p>
          <a:p>
            <a:pPr>
              <a:buFontTx/>
              <a:buChar char="-"/>
            </a:pPr>
            <a:r>
              <a:rPr lang="hu-HU" sz="2000" dirty="0" smtClean="0"/>
              <a:t>Kovácsműhely, füstös konyha, íjászpálya</a:t>
            </a:r>
          </a:p>
          <a:p>
            <a:pPr>
              <a:buFontTx/>
              <a:buChar char="-"/>
            </a:pPr>
            <a:r>
              <a:rPr lang="hu-HU" sz="2000" dirty="0" smtClean="0"/>
              <a:t>Hodály</a:t>
            </a:r>
          </a:p>
          <a:p>
            <a:pPr>
              <a:buFontTx/>
              <a:buChar char="-"/>
            </a:pPr>
            <a:r>
              <a:rPr lang="hu-HU" sz="2000" dirty="0" err="1" smtClean="0"/>
              <a:t>Váradikum</a:t>
            </a:r>
            <a:r>
              <a:rPr lang="hu-HU" sz="2000" dirty="0" smtClean="0"/>
              <a:t> Bolt</a:t>
            </a:r>
          </a:p>
          <a:p>
            <a:pPr>
              <a:buFontTx/>
              <a:buChar char="-"/>
            </a:pPr>
            <a:r>
              <a:rPr lang="hu-HU" sz="2000" dirty="0" smtClean="0"/>
              <a:t>Honlap, </a:t>
            </a:r>
            <a:r>
              <a:rPr lang="hu-HU" sz="2000" dirty="0" err="1" smtClean="0"/>
              <a:t>imázsfilm</a:t>
            </a:r>
            <a:r>
              <a:rPr lang="hu-HU" sz="2000" dirty="0" smtClean="0"/>
              <a:t>, arculattervezés</a:t>
            </a:r>
          </a:p>
          <a:p>
            <a:pPr>
              <a:buFontTx/>
              <a:buChar char="-"/>
            </a:pPr>
            <a:endParaRPr lang="hu-HU" sz="20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3289176" cy="54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2000" b="1" dirty="0" smtClean="0"/>
              <a:t>Magyarország </a:t>
            </a:r>
            <a:r>
              <a:rPr lang="hu-HU" sz="2000" b="1" dirty="0"/>
              <a:t>– Horvátország IPA Határon Átnyúló Együttműködési Program</a:t>
            </a:r>
          </a:p>
          <a:p>
            <a:pPr marL="114300" indent="0">
              <a:buNone/>
            </a:pPr>
            <a:r>
              <a:rPr lang="hu-HU" sz="2000" dirty="0"/>
              <a:t>123.335,- € pályázati támogatásból +14.394,- € hazai társfinanszírozás</a:t>
            </a:r>
          </a:p>
          <a:p>
            <a:pPr marL="114300" indent="0">
              <a:buNone/>
            </a:pPr>
            <a:r>
              <a:rPr lang="hu-HU" sz="2000" dirty="0"/>
              <a:t>Zárás: </a:t>
            </a:r>
            <a:r>
              <a:rPr lang="hu-HU" sz="2000" dirty="0" smtClean="0"/>
              <a:t>2015. augusztus </a:t>
            </a:r>
            <a:r>
              <a:rPr lang="hu-HU" sz="2000" dirty="0"/>
              <a:t>30</a:t>
            </a:r>
            <a:r>
              <a:rPr lang="hu-HU" sz="2000" dirty="0" smtClean="0"/>
              <a:t>.</a:t>
            </a:r>
          </a:p>
          <a:p>
            <a:pPr>
              <a:buFontTx/>
              <a:buChar char="-"/>
            </a:pPr>
            <a:r>
              <a:rPr lang="hu-HU" sz="2000" dirty="0" smtClean="0"/>
              <a:t>Ágyútorony felújítása</a:t>
            </a:r>
          </a:p>
          <a:p>
            <a:pPr>
              <a:buFontTx/>
              <a:buChar char="-"/>
            </a:pPr>
            <a:r>
              <a:rPr lang="hu-HU" sz="2000" dirty="0" smtClean="0"/>
              <a:t>Várkertben és a vár előtt zarándokpihenő</a:t>
            </a:r>
          </a:p>
          <a:p>
            <a:pPr>
              <a:buFontTx/>
              <a:buChar char="-"/>
            </a:pPr>
            <a:r>
              <a:rPr lang="hu-HU" sz="2000" dirty="0" smtClean="0"/>
              <a:t>Múzeumban zarándok fogadótér</a:t>
            </a:r>
          </a:p>
          <a:p>
            <a:pPr>
              <a:buFontTx/>
              <a:buChar char="-"/>
            </a:pPr>
            <a:r>
              <a:rPr lang="hu-HU" sz="2000" dirty="0" smtClean="0"/>
              <a:t>Horvát együttműködés</a:t>
            </a:r>
          </a:p>
          <a:p>
            <a:pPr>
              <a:buFontTx/>
              <a:buChar char="-"/>
            </a:pPr>
            <a:r>
              <a:rPr lang="hu-HU" sz="2000" dirty="0" smtClean="0"/>
              <a:t>Kerékpárok</a:t>
            </a:r>
          </a:p>
          <a:p>
            <a:pPr>
              <a:buFontTx/>
              <a:buChar char="-"/>
            </a:pPr>
            <a:endParaRPr lang="hu-HU" sz="20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1" y="4653136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98178"/>
          </a:xfrm>
        </p:spPr>
        <p:txBody>
          <a:bodyPr/>
          <a:lstStyle/>
          <a:p>
            <a:pPr marL="114300" indent="0" algn="ctr"/>
            <a:r>
              <a:rPr lang="hu-HU" sz="4000" dirty="0" smtClean="0"/>
              <a:t>Jelen – önkormányzati üzemeltetés</a:t>
            </a:r>
            <a:br>
              <a:rPr lang="hu-HU" sz="4000" dirty="0" smtClean="0"/>
            </a:br>
            <a:r>
              <a:rPr lang="hu-HU" sz="2000" dirty="0"/>
              <a:t>2010. nyarán önkormányzati működtetésbe kerül a teljes komplexum</a:t>
            </a:r>
            <a:br>
              <a:rPr lang="hu-HU" sz="2000" dirty="0"/>
            </a:br>
            <a:r>
              <a:rPr lang="hu-HU" sz="2000" dirty="0"/>
              <a:t>Tényleges üzemeltető: Pécsváradi Vár Szolgáltató Kft. </a:t>
            </a:r>
            <a:br>
              <a:rPr lang="hu-HU" sz="2000" dirty="0"/>
            </a:br>
            <a:r>
              <a:rPr lang="hu-HU" sz="2000" dirty="0"/>
              <a:t>     – 100%-os önkormányzati </a:t>
            </a:r>
            <a:r>
              <a:rPr lang="hu-HU" sz="2000" dirty="0" smtClean="0"/>
              <a:t>tulajdonban</a:t>
            </a:r>
            <a:endParaRPr lang="hu-HU" sz="4000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3657600" cy="402059"/>
          </a:xfrm>
        </p:spPr>
        <p:txBody>
          <a:bodyPr/>
          <a:lstStyle/>
          <a:p>
            <a:r>
              <a:rPr lang="hu-HU" sz="2400" cap="small" dirty="0" smtClean="0"/>
              <a:t>Előnyei</a:t>
            </a:r>
            <a:endParaRPr lang="hu-HU" sz="2400" cap="small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251520" y="2276872"/>
            <a:ext cx="3863280" cy="432047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00B050"/>
                </a:solidFill>
              </a:rPr>
              <a:t>Stabil(</a:t>
            </a:r>
            <a:r>
              <a:rPr lang="hu-HU" dirty="0" err="1" smtClean="0">
                <a:solidFill>
                  <a:srgbClr val="00B050"/>
                </a:solidFill>
              </a:rPr>
              <a:t>abb</a:t>
            </a:r>
            <a:r>
              <a:rPr lang="hu-HU" dirty="0" smtClean="0">
                <a:solidFill>
                  <a:srgbClr val="00B050"/>
                </a:solidFill>
              </a:rPr>
              <a:t>)pénzügyi </a:t>
            </a:r>
            <a:r>
              <a:rPr lang="hu-HU" dirty="0">
                <a:solidFill>
                  <a:srgbClr val="00B050"/>
                </a:solidFill>
              </a:rPr>
              <a:t>háttér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0B050"/>
                </a:solidFill>
              </a:rPr>
              <a:t>Biztos vendégkör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0B050"/>
                </a:solidFill>
              </a:rPr>
              <a:t>Erőteljesebb fellépés pályázatok; együttműködések; felülvizsgálatok esetén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00B050"/>
                </a:solidFill>
              </a:rPr>
              <a:t>Flexibilis alkalmazottak; szakemberek elérhetők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00B050"/>
                </a:solidFill>
              </a:rPr>
              <a:t>Közösségi érdeklődés központjában</a:t>
            </a:r>
            <a:endParaRPr lang="hu-HU" dirty="0">
              <a:solidFill>
                <a:srgbClr val="00B050"/>
              </a:solidFill>
            </a:endParaRPr>
          </a:p>
          <a:p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>
          <a:xfrm>
            <a:off x="4419600" y="1772815"/>
            <a:ext cx="3657600" cy="402059"/>
          </a:xfrm>
        </p:spPr>
        <p:txBody>
          <a:bodyPr/>
          <a:lstStyle/>
          <a:p>
            <a:r>
              <a:rPr lang="hu-HU" sz="2400" cap="small" dirty="0" smtClean="0"/>
              <a:t>Hátrányai</a:t>
            </a:r>
            <a:endParaRPr lang="hu-HU" sz="2400" cap="small" dirty="0"/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>
          <a:xfrm>
            <a:off x="4211960" y="2276871"/>
            <a:ext cx="3865240" cy="410445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FF0000"/>
                </a:solidFill>
              </a:rPr>
              <a:t>Kft. forrás is lehet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FF0000"/>
                </a:solidFill>
              </a:rPr>
              <a:t>Nem rentábilis feladatok is</a:t>
            </a:r>
            <a:endParaRPr lang="hu-HU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FF0000"/>
                </a:solidFill>
              </a:rPr>
              <a:t>Egyéb önkormányzati célokra is bevethető a Kft.</a:t>
            </a:r>
          </a:p>
          <a:p>
            <a:pPr>
              <a:buFont typeface="Courier New" panose="02070309020205020404" pitchFamily="49" charset="0"/>
              <a:buChar char="o"/>
            </a:pPr>
            <a:endParaRPr lang="hu-HU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hu-HU" sz="1400" dirty="0" smtClean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FF0000"/>
                </a:solidFill>
              </a:rPr>
              <a:t>Nem mindig önálló döntés</a:t>
            </a:r>
            <a:endParaRPr lang="hu-HU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hu-HU" sz="1800" dirty="0" smtClean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FF0000"/>
                </a:solidFill>
              </a:rPr>
              <a:t>Mindenki ért a feladathoz</a:t>
            </a:r>
          </a:p>
          <a:p>
            <a:pPr>
              <a:buFont typeface="Courier New" panose="02070309020205020404" pitchFamily="49" charset="0"/>
              <a:buChar char="o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3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6632" y="8610"/>
            <a:ext cx="11094044" cy="68588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310" y="13447"/>
            <a:ext cx="5141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9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uló">
  <a:themeElements>
    <a:clrScheme name="Simuló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uló">
  <a:themeElements>
    <a:clrScheme name="Simuló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4048</TotalTime>
  <Words>1031</Words>
  <Application>Microsoft Office PowerPoint</Application>
  <PresentationFormat>Diavetítés a képernyőre (4:3 oldalarány)</PresentationFormat>
  <Paragraphs>239</Paragraphs>
  <Slides>33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33</vt:i4>
      </vt:variant>
    </vt:vector>
  </HeadingPairs>
  <TitlesOfParts>
    <vt:vector size="35" baseType="lpstr">
      <vt:lpstr>Simuló</vt:lpstr>
      <vt:lpstr>2_Simuló</vt:lpstr>
      <vt:lpstr>A pécsváradi ÉLMÉNYVÁR újra vár!</vt:lpstr>
      <vt:lpstr>A történelmi múlt</vt:lpstr>
      <vt:lpstr>Turisztikai múlt</vt:lpstr>
      <vt:lpstr> Jelen – önkormányzati üzemeltetés előzmények </vt:lpstr>
      <vt:lpstr>Jelen – önkormányzati üzemeltetés   előzmények                 következmény</vt:lpstr>
      <vt:lpstr>Teljes önkormányzati üzemeltetés</vt:lpstr>
      <vt:lpstr>2011. július 20. Vagyonkezelői szerződés →lehetőség pályázat beadására</vt:lpstr>
      <vt:lpstr>Jelen – önkormányzati üzemeltetés 2010. nyarán önkormányzati működtetésbe kerül a teljes komplexum Tényleges üzemeltető: Pécsváradi Vár Szolgáltató Kft.       – 100%-os önkormányzati tulajdonban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Kulcsszavak</vt:lpstr>
      <vt:lpstr>PowerPoint bemutató</vt:lpstr>
      <vt:lpstr>PowerPoint bemutató</vt:lpstr>
      <vt:lpstr>PowerPoint bemutató</vt:lpstr>
      <vt:lpstr>PowerPoint bemutató</vt:lpstr>
      <vt:lpstr>Az önkormányzat érdekeltsége a turizmusban</vt:lpstr>
      <vt:lpstr>Pécsvárad térsége</vt:lpstr>
      <vt:lpstr>A vár üzleti terve, marketing-koncepciója és üzemeltetési programja alapvetései</vt:lpstr>
      <vt:lpstr>Célcsoportok</vt:lpstr>
      <vt:lpstr>A turisztikai</vt:lpstr>
      <vt:lpstr>PowerPoint bemutató</vt:lpstr>
      <vt:lpstr>PowerPoint bemutató</vt:lpstr>
      <vt:lpstr>PowerPoint bemutató</vt:lpstr>
      <vt:lpstr>Vendégéjszakák száma</vt:lpstr>
      <vt:lpstr>PowerPoint bemutató</vt:lpstr>
      <vt:lpstr>Versenyképesség javítása 2017</vt:lpstr>
      <vt:lpstr>Legyenek vendégeink!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70</cp:revision>
  <dcterms:created xsi:type="dcterms:W3CDTF">2016-12-07T11:51:52Z</dcterms:created>
  <dcterms:modified xsi:type="dcterms:W3CDTF">2017-05-30T11:36:14Z</dcterms:modified>
</cp:coreProperties>
</file>