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9" r:id="rId3"/>
    <p:sldId id="288" r:id="rId4"/>
    <p:sldId id="331" r:id="rId5"/>
    <p:sldId id="321" r:id="rId6"/>
    <p:sldId id="335" r:id="rId7"/>
    <p:sldId id="354" r:id="rId8"/>
    <p:sldId id="355" r:id="rId9"/>
    <p:sldId id="343" r:id="rId10"/>
    <p:sldId id="344" r:id="rId11"/>
    <p:sldId id="345" r:id="rId12"/>
    <p:sldId id="349" r:id="rId13"/>
    <p:sldId id="346" r:id="rId14"/>
    <p:sldId id="348" r:id="rId15"/>
    <p:sldId id="328" r:id="rId16"/>
    <p:sldId id="339" r:id="rId17"/>
    <p:sldId id="312" r:id="rId18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rga Dóra" initials="VD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3" d="100"/>
          <a:sy n="93" d="100"/>
        </p:scale>
        <p:origin x="-994" y="31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Megjelent felhívások száma: 6</a:t>
            </a:r>
            <a:r>
              <a:rPr lang="hu-HU"/>
              <a:t>8</a:t>
            </a:r>
            <a:r>
              <a:rPr lang="en-US"/>
              <a:t> db</a:t>
            </a:r>
          </a:p>
        </c:rich>
      </c:tx>
      <c:layout>
        <c:manualLayout>
          <c:xMode val="edge"/>
          <c:yMode val="edge"/>
          <c:x val="0.46391197628074271"/>
          <c:y val="0.17958609029724723"/>
        </c:manualLayout>
      </c:layout>
      <c:overlay val="0"/>
    </c:title>
    <c:autoTitleDeleted val="0"/>
    <c:view3D>
      <c:rotX val="5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500631865461263E-2"/>
          <c:y val="0.15983405078653978"/>
          <c:w val="0.44730448624477498"/>
          <c:h val="0.8133378465533192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Megjelent felhívások száma: 68 db</c:v>
                </c:pt>
              </c:strCache>
            </c:strRef>
          </c:tx>
          <c:dLbls>
            <c:dLbl>
              <c:idx val="0"/>
              <c:layout>
                <c:manualLayout>
                  <c:x val="-0.12436193739671431"/>
                  <c:y val="0.1815105426182229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2435865655681928"/>
                  <c:y val="-0.181631842770256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4914333624963543E-2"/>
                  <c:y val="-8.95855754896803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7868669194128515E-2"/>
                  <c:y val="0.124166945244581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Munka1!$A$2:$A$5</c:f>
              <c:strCache>
                <c:ptCount val="4"/>
                <c:pt idx="0">
                  <c:v>Lezárult: 16 db</c:v>
                </c:pt>
                <c:pt idx="1">
                  <c:v>Felfüggesztve: 16 db</c:v>
                </c:pt>
                <c:pt idx="2">
                  <c:v>Nyitva: 32 db</c:v>
                </c:pt>
                <c:pt idx="3">
                  <c:v>Megjelent, de még nem beadható: 4 db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16</c:v>
                </c:pt>
                <c:pt idx="1">
                  <c:v>16</c:v>
                </c:pt>
                <c:pt idx="2">
                  <c:v>32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600" b="0" dirty="0" smtClean="0">
              <a:solidFill>
                <a:schemeClr val="accent6">
                  <a:lumMod val="50000"/>
                </a:schemeClr>
              </a:solidFill>
            </a:rPr>
            <a:t>www.kormany.hu  </a:t>
          </a:r>
          <a:endParaRPr lang="hu-HU" sz="1600" b="0" dirty="0">
            <a:solidFill>
              <a:schemeClr val="accent6">
                <a:lumMod val="50000"/>
              </a:schemeClr>
            </a:solidFill>
          </a:endParaRP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600" dirty="0" smtClean="0">
              <a:solidFill>
                <a:schemeClr val="accent6">
                  <a:lumMod val="50000"/>
                </a:schemeClr>
              </a:solidFill>
            </a:rPr>
            <a:t>www.palyazat.gov.hu</a:t>
          </a:r>
          <a:r>
            <a:rPr lang="hu-HU" sz="1600" dirty="0" smtClean="0"/>
            <a:t>  </a:t>
          </a:r>
          <a:endParaRPr lang="hu-HU" sz="1600" dirty="0"/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2" custLinFactNeighborX="26976" custLinFactNeighborY="-219"/>
      <dgm:spPr/>
    </dgm:pt>
    <dgm:pt modelId="{BEE33738-10AF-4E7F-8E5F-7614834FF675}" type="pres">
      <dgm:prSet presAssocID="{64FC6463-9856-4601-A970-1446D494B3A6}" presName="Parent1" presStyleLbl="revTx" presStyleIdx="0" presStyleCnt="2" custScaleX="131385" custLinFactNeighborX="48383" custLinFactNeighborY="157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2" custLinFactNeighborX="28487" custLinFactNeighborY="-883"/>
      <dgm:spPr/>
    </dgm:pt>
    <dgm:pt modelId="{15594D27-4986-48B6-9933-E3904F863E7B}" type="pres">
      <dgm:prSet presAssocID="{212E0799-6BC8-4AD9-8E28-3BEC72F615EA}" presName="Parent2" presStyleLbl="revTx" presStyleIdx="1" presStyleCnt="2" custLinFactNeighborX="42435" custLinFactNeighborY="-47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06E09DCE-48B6-4FEF-9A6C-B5F82767A237}" type="presOf" srcId="{440A6A0B-54EB-4F5A-8286-E5B4404A2C89}" destId="{D44DFECD-9FC6-4C3D-A042-B40AA80A983F}" srcOrd="0" destOrd="0" presId="urn:microsoft.com/office/officeart/2009/layout/CircleArrowProcess"/>
    <dgm:cxn modelId="{29F9071C-C8BA-4568-864B-4219E8E2E343}" type="presOf" srcId="{212E0799-6BC8-4AD9-8E28-3BEC72F615EA}" destId="{15594D27-4986-48B6-9933-E3904F863E7B}" srcOrd="0" destOrd="0" presId="urn:microsoft.com/office/officeart/2009/layout/CircleArrowProcess"/>
    <dgm:cxn modelId="{05F99A88-5310-42D2-BF7D-B01D214B4BB6}" type="presOf" srcId="{64FC6463-9856-4601-A970-1446D494B3A6}" destId="{BEE33738-10AF-4E7F-8E5F-7614834FF675}" srcOrd="0" destOrd="0" presId="urn:microsoft.com/office/officeart/2009/layout/CircleArrowProcess"/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6B03C5D9-2593-4738-96B7-44F7FD85382D}" type="presParOf" srcId="{D44DFECD-9FC6-4C3D-A042-B40AA80A983F}" destId="{84032506-8CE5-4807-BFD1-42257F7BBA7E}" srcOrd="0" destOrd="0" presId="urn:microsoft.com/office/officeart/2009/layout/CircleArrowProcess"/>
    <dgm:cxn modelId="{584764F3-6586-429E-89E8-F49A38CEED90}" type="presParOf" srcId="{84032506-8CE5-4807-BFD1-42257F7BBA7E}" destId="{72EA5842-1F38-4183-B56E-0214166748B5}" srcOrd="0" destOrd="0" presId="urn:microsoft.com/office/officeart/2009/layout/CircleArrowProcess"/>
    <dgm:cxn modelId="{24210366-82D3-4C0C-ADCF-7C7A6AEB7EDB}" type="presParOf" srcId="{D44DFECD-9FC6-4C3D-A042-B40AA80A983F}" destId="{BEE33738-10AF-4E7F-8E5F-7614834FF675}" srcOrd="1" destOrd="0" presId="urn:microsoft.com/office/officeart/2009/layout/CircleArrowProcess"/>
    <dgm:cxn modelId="{29FF3E2B-6A7A-4643-B7A9-31457F8A9A91}" type="presParOf" srcId="{D44DFECD-9FC6-4C3D-A042-B40AA80A983F}" destId="{154DA548-047A-4B7A-B107-E779AD0C465B}" srcOrd="2" destOrd="0" presId="urn:microsoft.com/office/officeart/2009/layout/CircleArrowProcess"/>
    <dgm:cxn modelId="{516D6CB6-470A-41C9-922D-A512DE90056D}" type="presParOf" srcId="{154DA548-047A-4B7A-B107-E779AD0C465B}" destId="{B8298679-449D-4269-8C81-99DA76DCFC88}" srcOrd="0" destOrd="0" presId="urn:microsoft.com/office/officeart/2009/layout/CircleArrowProcess"/>
    <dgm:cxn modelId="{3FA4AF60-0DF1-4A48-B3D5-FCEC1CECDB97}" type="presParOf" srcId="{D44DFECD-9FC6-4C3D-A042-B40AA80A983F}" destId="{15594D27-4986-48B6-9933-E3904F863E7B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4CE61-8F64-42B5-A2C8-F0326D88DACC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036A-CCE2-451A-95E8-14E4F39387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144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71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36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400"/>
            </a:lvl1pPr>
            <a:lvl5pPr>
              <a:defRPr sz="160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1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4857403"/>
          </a:xfrm>
        </p:spPr>
        <p:txBody>
          <a:bodyPr vert="eaVert"/>
          <a:lstStyle>
            <a:lvl1pPr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4857403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hu-HU" sz="2400" smtClean="0"/>
            </a:lvl1pPr>
            <a:lvl2pPr>
              <a:defRPr lang="hu-HU" sz="2400" smtClean="0"/>
            </a:lvl2pPr>
            <a:lvl3pPr>
              <a:defRPr lang="hu-HU" sz="2000" smtClean="0"/>
            </a:lvl3pPr>
            <a:lvl4pPr>
              <a:defRPr lang="hu-HU" smtClean="0"/>
            </a:lvl4pPr>
            <a:lvl5pPr>
              <a:defRPr lang="hu-HU"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84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9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2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2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8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232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471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17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2000" smtClean="0">
                <a:solidFill>
                  <a:srgbClr val="0F5494"/>
                </a:solidFill>
              </a:defRPr>
            </a:lvl1pPr>
            <a:lvl2pPr>
              <a:defRPr lang="hu-HU" sz="1800" smtClean="0"/>
            </a:lvl2pPr>
            <a:lvl3pPr>
              <a:defRPr lang="hu-HU" sz="1600" smtClean="0"/>
            </a:lvl3pPr>
            <a:lvl4pPr>
              <a:defRPr lang="hu-HU" sz="1400" smtClean="0">
                <a:latin typeface="Arial" pitchFamily="34" charset="0"/>
              </a:defRPr>
            </a:lvl4pPr>
            <a:lvl5pPr>
              <a:defRPr lang="hu-HU" sz="1200">
                <a:latin typeface="Arial" pitchFamily="34" charset="0"/>
              </a:defRPr>
            </a:lvl5pPr>
          </a:lstStyle>
          <a:p>
            <a:pPr marL="0" lvl="0" eaLnBrk="0" fontAlgn="base" hangingPunct="0">
              <a:spcAft>
                <a:spcPct val="0"/>
              </a:spcAft>
              <a:buClr>
                <a:srgbClr val="0F5494"/>
              </a:buClr>
              <a:buSzPct val="120000"/>
            </a:pPr>
            <a:r>
              <a:rPr lang="hu-HU" dirty="0" smtClean="0"/>
              <a:t>Mintaszöveg szerkesztése</a:t>
            </a:r>
          </a:p>
          <a:p>
            <a:pPr marL="830263" lvl="1" indent="-293688" eaLnBrk="0" fontAlgn="base" hangingPunct="0">
              <a:spcAft>
                <a:spcPct val="0"/>
              </a:spcAft>
              <a:buClr>
                <a:srgbClr val="42A62A"/>
              </a:buClr>
              <a:buFont typeface="Symbol" pitchFamily="18" charset="2"/>
              <a:buChar char="-"/>
            </a:pPr>
            <a:r>
              <a:rPr lang="hu-HU" dirty="0" smtClean="0"/>
              <a:t>Második szint</a:t>
            </a:r>
          </a:p>
          <a:p>
            <a:pPr marL="1238250" lvl="2" eaLnBrk="0" fontAlgn="base" hangingPunct="0">
              <a:spcAft>
                <a:spcPct val="0"/>
              </a:spcAft>
              <a:buClr>
                <a:srgbClr val="0F5494"/>
              </a:buClr>
              <a:buFontTx/>
              <a:buChar char="-"/>
            </a:pPr>
            <a:r>
              <a:rPr lang="hu-HU" dirty="0" smtClean="0"/>
              <a:t>Harmadik szint</a:t>
            </a:r>
          </a:p>
          <a:p>
            <a:pPr lvl="3" eaLnBrk="0" fontAlgn="base" hangingPunct="0">
              <a:spcAft>
                <a:spcPct val="0"/>
              </a:spcAft>
            </a:pPr>
            <a:r>
              <a:rPr lang="hu-HU" dirty="0" smtClean="0"/>
              <a:t>Negyedik szint</a:t>
            </a:r>
          </a:p>
          <a:p>
            <a:pPr lvl="4" eaLnBrk="0" fontAlgn="base" hangingPunct="0">
              <a:spcAft>
                <a:spcPct val="0"/>
              </a:spcAft>
            </a:pPr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97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86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9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67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06BB-324F-4DBA-837D-A97DB8B4A59D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3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2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sz="1800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439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780927"/>
            <a:ext cx="4040188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780927"/>
            <a:ext cx="4041775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8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3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9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080120"/>
          </a:xfrm>
        </p:spPr>
        <p:txBody>
          <a:bodyPr anchor="b"/>
          <a:lstStyle>
            <a:lvl1pPr algn="l"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lang="hu-H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75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6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13788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39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lang="hu-HU" sz="3600" b="1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2017.06.21.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89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856984" cy="1154559"/>
          </a:xfrm>
        </p:spPr>
        <p:txBody>
          <a:bodyPr>
            <a:noAutofit/>
          </a:bodyPr>
          <a:lstStyle/>
          <a:p>
            <a:pPr algn="ctr"/>
            <a:r>
              <a:rPr lang="hu-HU" sz="4400" dirty="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A Vidékfejlesztési Program aktualitásai</a:t>
            </a:r>
            <a:endParaRPr lang="hu-HU" sz="4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437764" y="5722278"/>
            <a:ext cx="21885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1"/>
                </a:solidFill>
              </a:rPr>
              <a:t>MSZTE Konferencia</a:t>
            </a:r>
          </a:p>
          <a:p>
            <a:pPr algn="ctr"/>
            <a:r>
              <a:rPr lang="hu-HU" sz="2000" dirty="0" smtClean="0">
                <a:solidFill>
                  <a:schemeClr val="accent1"/>
                </a:solidFill>
              </a:rPr>
              <a:t> 2017. április 28.</a:t>
            </a: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1331640" y="4005064"/>
            <a:ext cx="6400800" cy="1198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Dr. Mezei Dávid</a:t>
            </a:r>
          </a:p>
          <a:p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grár-vidékfejlesztési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tratégiai ügyekért felelős helyettes államtitkár </a:t>
            </a:r>
          </a:p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Miniszterelnökség</a:t>
            </a: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7" name="Téglalap 6"/>
          <p:cNvSpPr/>
          <p:nvPr/>
        </p:nvSpPr>
        <p:spPr>
          <a:xfrm>
            <a:off x="4427984" y="1412776"/>
            <a:ext cx="4392488" cy="44644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3200" dirty="0" smtClean="0"/>
              <a:t>Tájékoztatás a Vidékfejlesztési Program előrehaladásáról</a:t>
            </a:r>
          </a:p>
          <a:p>
            <a:endParaRPr lang="hu-HU" dirty="0"/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hu-HU" sz="2600" dirty="0">
                <a:solidFill>
                  <a:prstClr val="white"/>
                </a:solidFill>
              </a:rPr>
              <a:t>Miniszterelnökség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hu-HU" dirty="0">
                <a:solidFill>
                  <a:prstClr val="white"/>
                </a:solidFill>
              </a:rPr>
              <a:t>Agrár-vidékfejlesztési Programokért Felelős 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hu-HU" dirty="0">
                <a:solidFill>
                  <a:prstClr val="white"/>
                </a:solidFill>
              </a:rPr>
              <a:t>Helyettes Államtitkárság</a:t>
            </a:r>
          </a:p>
          <a:p>
            <a:endParaRPr lang="hu-HU" dirty="0" smtClean="0"/>
          </a:p>
          <a:p>
            <a:r>
              <a:rPr lang="hu-HU" dirty="0" smtClean="0"/>
              <a:t>Dr. Viski József</a:t>
            </a:r>
          </a:p>
          <a:p>
            <a:r>
              <a:rPr lang="hu-HU" dirty="0" smtClean="0"/>
              <a:t>Helyettes államtitkár</a:t>
            </a:r>
          </a:p>
          <a:p>
            <a:r>
              <a:rPr lang="hu-HU" dirty="0" smtClean="0"/>
              <a:t>2017. június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45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62846"/>
              </p:ext>
            </p:extLst>
          </p:nvPr>
        </p:nvGraphicFramePr>
        <p:xfrm>
          <a:off x="251520" y="1844824"/>
          <a:ext cx="8712968" cy="4581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6356"/>
                <a:gridCol w="1666293"/>
                <a:gridCol w="1584176"/>
                <a:gridCol w="1296143"/>
              </a:tblGrid>
              <a:tr h="7393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Éghajlatváltozáshoz kapcsolódó és időjárási kockázatok megelőzését szolgáló beruházások támogatása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Agrár-erdészeti rendszerek létrehozása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 fiatal mezőgazdasági termelők számára nyújtott induló támogatás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3 348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41,49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Vízvédelmi célú nem termelő beruházások: létesítmények kialakítása, fejlesztése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Nem mezőgazdasági tevékenységek </a:t>
                      </a: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beindítására</a:t>
                      </a:r>
                      <a:r>
                        <a:rPr lang="hu-HU" sz="13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és fejlesztésére irányuló beruházások támogatása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41,66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Erdő-környezetvédelmi kifizetések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314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Az erdei ökoszisztémák ellenálló képességének és környezeti értékének növelését célzó beruházások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 txBox="1">
            <a:spLocks/>
          </p:cNvSpPr>
          <p:nvPr/>
        </p:nvSpPr>
        <p:spPr>
          <a:xfrm>
            <a:off x="-11558" y="836712"/>
            <a:ext cx="7391870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19120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617425"/>
              </p:ext>
            </p:extLst>
          </p:nvPr>
        </p:nvGraphicFramePr>
        <p:xfrm>
          <a:off x="251520" y="1844824"/>
          <a:ext cx="8712968" cy="4925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6356"/>
                <a:gridCol w="1666293"/>
                <a:gridCol w="1584176"/>
                <a:gridCol w="1296143"/>
              </a:tblGrid>
              <a:tr h="7393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Helyi termékértékesítést szolgáló piacok infrastrukturális</a:t>
                      </a:r>
                      <a:r>
                        <a:rPr lang="hu-HU" sz="13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fejlesztése, közétkeztetés fejlesztése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Erdészeti technológiákra, valamint erdei termékek feldolgozására és piaci értékesítésére irányuló beruházások</a:t>
                      </a:r>
                      <a:endParaRPr lang="hu-HU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Erdei ökoszisztémák térítésmentesen nyújtott közjóléti funkcióinak fejlesztése </a:t>
                      </a:r>
                      <a:endParaRPr lang="hu-HU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fenntarthatóságot célzó tájgazdálkodás, terület- és tájhasználat váltás együttműködései</a:t>
                      </a:r>
                      <a:endParaRPr lang="hu-HU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hu-HU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u-HU" sz="1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Innovációs operatív csoportok létrehozása és az innovatív projekt megvalósításához szükséges beruházás támogatása</a:t>
                      </a:r>
                      <a:endParaRPr lang="hu-HU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hu-HU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u-HU" sz="1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Együttműködések támogatása a rövid ellátási láncok és a helyi piacok kialakításáért, fejlesztéséért és promóciójáért</a:t>
                      </a:r>
                      <a:endParaRPr lang="hu-HU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hu-HU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u-HU" sz="1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31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Védett</a:t>
                      </a:r>
                      <a:r>
                        <a:rPr lang="hu-HU" sz="13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őshonos és veszélyeztetett mezőgazdasági állatfajták genetikai állományának ex situ és </a:t>
                      </a:r>
                      <a:r>
                        <a:rPr lang="hu-HU" sz="13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in</a:t>
                      </a:r>
                      <a:r>
                        <a:rPr lang="hu-HU" sz="13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vitro megőrzése, továbbá a g</a:t>
                      </a: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enetikai beszűkülést megelőző tanácsadói tevékenységek támogatása</a:t>
                      </a:r>
                      <a:endParaRPr lang="hu-HU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 txBox="1">
            <a:spLocks/>
          </p:cNvSpPr>
          <p:nvPr/>
        </p:nvSpPr>
        <p:spPr>
          <a:xfrm>
            <a:off x="107504" y="908720"/>
            <a:ext cx="7308304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39632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11797"/>
              </p:ext>
            </p:extLst>
          </p:nvPr>
        </p:nvGraphicFramePr>
        <p:xfrm>
          <a:off x="323528" y="2564904"/>
          <a:ext cx="8496944" cy="2800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0332"/>
                <a:gridCol w="1018221"/>
                <a:gridCol w="1800200"/>
                <a:gridCol w="1728191"/>
              </a:tblGrid>
              <a:tr h="78611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Meghirdetés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Támogatási kérelem benyújtásának időpontja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871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Mezőgazdasági, erdőgazdálkodási és élelmiszer-feldolgozáshoz kapcsolódó egyéni és csoportos szaktanácsadás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28.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július 1. -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december 29.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Szakmai tanulmányutak, csereprogramok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28.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26. – 2018. április 30.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LEADER – Helyi akciócsoportok együttműködési tevékenységeinek előkészítése és megvalósítása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27. – 2019. június 27.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Szolidáris gazdálkodás és közösség által támogatott mezőgazdaság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26.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2019. június 26.</a:t>
                      </a:r>
                      <a:endParaRPr lang="hu-H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180" y="692696"/>
            <a:ext cx="6192688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  <a:latin typeface="Calibri"/>
              </a:rPr>
              <a:t>Vidékfejlesztési Program megjelent, de még nem benyújtható felhívásai</a:t>
            </a:r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7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13005" y="686728"/>
            <a:ext cx="4536504" cy="76944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/>
            <a:endParaRPr lang="hu-HU" altLang="hu-HU" sz="1000" dirty="0" smtClean="0">
              <a:solidFill>
                <a:prstClr val="white"/>
              </a:solidFill>
              <a:latin typeface="Franklin Gothic Medium (Szövegtörzs)"/>
            </a:endParaRPr>
          </a:p>
          <a:p>
            <a:pPr algn="l"/>
            <a:r>
              <a:rPr lang="hu-HU" altLang="hu-HU" sz="2400" dirty="0" smtClean="0">
                <a:solidFill>
                  <a:prstClr val="white"/>
                </a:solidFill>
                <a:latin typeface="Franklin Gothic Medium (Szövegtörzs)"/>
              </a:rPr>
              <a:t>Programmódosítás - 2016. </a:t>
            </a:r>
          </a:p>
          <a:p>
            <a:pPr algn="l"/>
            <a:endParaRPr lang="hu-HU" altLang="hu-HU" sz="1000" dirty="0" smtClean="0">
              <a:solidFill>
                <a:prstClr val="white"/>
              </a:solidFill>
              <a:latin typeface="Franklin Gothic Medium (Szövegtörzs)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331640" y="2276872"/>
            <a:ext cx="6624737" cy="43924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71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Szakmai módosítások: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219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A módosítások okai: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Fogalmi lehatárolások pontosítása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Jogszabályokkal való összhang megteremtése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Szakmai tartalmú változtatások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dirty="0" smtClean="0">
              <a:solidFill>
                <a:schemeClr val="tx1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</a:t>
            </a: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Pénzügyi módosítások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: 10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u="sng" dirty="0">
              <a:solidFill>
                <a:schemeClr val="tx1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</a:t>
            </a: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Indikátorok módosítása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: 60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u="sng" dirty="0">
              <a:solidFill>
                <a:schemeClr val="tx1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</a:t>
            </a: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Technikai módosítások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: 67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A módosítások okai: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Szervezeti átalakulások átvezetése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Pontosítások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95536" y="1601978"/>
            <a:ext cx="6624737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</a:rPr>
              <a:t>Hivatalosan benyújtásra került: 2017. május 5.</a:t>
            </a:r>
            <a:endParaRPr lang="hu-HU" sz="1600" b="1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8528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-33845" y="848035"/>
            <a:ext cx="4536504" cy="76944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endParaRPr lang="hu-HU" altLang="hu-HU" sz="1000" dirty="0" smtClean="0">
              <a:solidFill>
                <a:prstClr val="white"/>
              </a:solidFill>
              <a:latin typeface="Franklin Gothic Medium (Szövegtörzs)"/>
            </a:endParaRPr>
          </a:p>
          <a:p>
            <a:r>
              <a:rPr lang="hu-HU" altLang="hu-HU" sz="2400" dirty="0" smtClean="0">
                <a:solidFill>
                  <a:prstClr val="white"/>
                </a:solidFill>
                <a:latin typeface="Franklin Gothic Medium (Szövegtörzs)"/>
              </a:rPr>
              <a:t>A projektértékelési rendszer</a:t>
            </a:r>
          </a:p>
          <a:p>
            <a:endParaRPr lang="hu-HU" altLang="hu-HU" sz="1000" dirty="0">
              <a:solidFill>
                <a:prstClr val="white"/>
              </a:solidFill>
              <a:latin typeface="Franklin Gothic Medium (Szövegtörzs)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226765" y="3645024"/>
            <a:ext cx="8761933" cy="21895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beérkezett támogatási kérelmek jogosultsági ellenőrzéséért és a hiánypótlási felhívások elkészítéséért a Magyar Államkincstár a felelős.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kern="1200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támogatási kérelmek egy zárt informatikai rendszer segítségével kisorsolásra kerülnek két, egymástól független értékelőnek, akik elvégzik azok tartalmi értékelését.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projektértékelők munkájának minőségbiztosítását az Irányító Hatóság végzi.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Az értékelők által adott pontszámok és az indoklások hozzáférhetővé válnak a támogatási kérelmet benyújtók számára.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239738" y="2060848"/>
            <a:ext cx="8761933" cy="1292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rendszer legfontosabb célja: egy olyan új projektértékelői rendszer kialakítása, amely:</a:t>
            </a:r>
          </a:p>
          <a:p>
            <a:pPr marL="285750" indent="-285750" algn="just">
              <a:buFontTx/>
              <a:buChar char="-"/>
            </a:pPr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Világos és átlátható;</a:t>
            </a:r>
          </a:p>
          <a:p>
            <a:pPr marL="285750" indent="-285750" algn="just">
              <a:buFontTx/>
              <a:buChar char="-"/>
            </a:pPr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Piaci befolyástól mentes;</a:t>
            </a:r>
          </a:p>
          <a:p>
            <a:pPr marL="285750" indent="-285750" algn="just">
              <a:buFontTx/>
              <a:buChar char="-"/>
            </a:pPr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Felkészült és tapasztalt szakértői bázison alapul.</a:t>
            </a:r>
            <a:endParaRPr lang="hu-HU" sz="1400" dirty="0" smtClean="0">
              <a:solidFill>
                <a:prstClr val="black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endParaRPr lang="hu-HU" sz="1400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39064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195736" y="840617"/>
            <a:ext cx="4536504" cy="4616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r>
              <a:rPr lang="hu-HU" altLang="hu-HU" sz="2400" dirty="0" smtClean="0">
                <a:solidFill>
                  <a:prstClr val="white"/>
                </a:solidFill>
                <a:latin typeface="Franklin Gothic Medium (Szövegtörzs)"/>
              </a:rPr>
              <a:t>Projektértékelés állapota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647986"/>
              </p:ext>
            </p:extLst>
          </p:nvPr>
        </p:nvGraphicFramePr>
        <p:xfrm>
          <a:off x="611560" y="1988840"/>
          <a:ext cx="7704855" cy="4302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7216"/>
                <a:gridCol w="2347639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effectLst/>
                          <a:latin typeface="Franklin Gothic Medium (Szövegtörzs)"/>
                        </a:rPr>
                        <a:t>Vidékfejlesztési Program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effectLst/>
                          <a:latin typeface="Franklin Gothic Medium (Szövegtörzs)"/>
                        </a:rPr>
                        <a:t>Projektek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6760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Értékelés alatt lévő projektek száma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3 549 db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742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Értékelés alatt lévő projektek igényelt támogatása 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321,3 Mrd Ft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Irányító</a:t>
                      </a:r>
                      <a:r>
                        <a:rPr lang="hu-HU" sz="1800" b="0" u="none" strike="noStrike" baseline="0" dirty="0" smtClean="0">
                          <a:effectLst/>
                          <a:latin typeface="Franklin Gothic Medium (Szövegtörzs)"/>
                        </a:rPr>
                        <a:t> </a:t>
                      </a:r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Hatóságnál minőség biztosításon lévő projektek száma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1 622 db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7541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Irányító Hatóságnál minőség biztosításon lévő projektek igényelt támogatása 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118,7 Mrd</a:t>
                      </a:r>
                      <a:r>
                        <a:rPr lang="hu-HU" sz="1800" b="0" u="none" strike="noStrike" baseline="0" dirty="0" smtClean="0">
                          <a:effectLst/>
                          <a:latin typeface="Franklin Gothic Medium (Szövegtörzs)"/>
                        </a:rPr>
                        <a:t> Ft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0658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Lezárt értékeléssel rendelkező projektek száma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285 db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202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Lezárt értékeléssel rendelkező projektek igényelt támogatása 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9,1 Mrd Ft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1677968" y="764704"/>
            <a:ext cx="6912769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3000" b="1" dirty="0">
                <a:solidFill>
                  <a:srgbClr val="3E3D2D"/>
                </a:solidFill>
                <a:latin typeface="Franklin Gothic Medium"/>
                <a:ea typeface="Verdana" pitchFamily="34" charset="0"/>
                <a:cs typeface="Verdana" pitchFamily="34" charset="0"/>
              </a:rPr>
              <a:t>Köszönöm megtisztelő figyelmüket!</a:t>
            </a:r>
          </a:p>
        </p:txBody>
      </p:sp>
      <p:sp>
        <p:nvSpPr>
          <p:cNvPr id="39939" name="Subtitle 2"/>
          <p:cNvSpPr>
            <a:spLocks/>
          </p:cNvSpPr>
          <p:nvPr/>
        </p:nvSpPr>
        <p:spPr bwMode="auto">
          <a:xfrm>
            <a:off x="1979613" y="2420938"/>
            <a:ext cx="51847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63230494"/>
              </p:ext>
            </p:extLst>
          </p:nvPr>
        </p:nvGraphicFramePr>
        <p:xfrm>
          <a:off x="2987824" y="1652825"/>
          <a:ext cx="599038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11022" y="2557095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Miniszterelnökség</a:t>
            </a:r>
          </a:p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Agrár-vidékfejlesztési Programokért Felelős Helyettes  Államtitkárság</a:t>
            </a:r>
          </a:p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6000 Kecskemét, Ipoly u. 1/a.</a:t>
            </a:r>
            <a:endParaRPr lang="hu-HU" sz="1600" dirty="0">
              <a:solidFill>
                <a:srgbClr val="FEA022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46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75166"/>
              </p:ext>
            </p:extLst>
          </p:nvPr>
        </p:nvGraphicFramePr>
        <p:xfrm>
          <a:off x="179512" y="1628800"/>
          <a:ext cx="8712968" cy="4122501"/>
        </p:xfrm>
        <a:graphic>
          <a:graphicData uri="http://schemas.openxmlformats.org/drawingml/2006/table">
            <a:tbl>
              <a:tblPr/>
              <a:tblGrid>
                <a:gridCol w="2854534"/>
                <a:gridCol w="390009"/>
                <a:gridCol w="2674593"/>
                <a:gridCol w="2793832"/>
              </a:tblGrid>
              <a:tr h="34301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Megjelent pályázatok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0988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Állapot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Meghirdetett keretösszeg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Mrd Ft)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(2017. I. </a:t>
                      </a:r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né ÉFK </a:t>
                      </a:r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módosítás</a:t>
                      </a:r>
                      <a:r>
                        <a:rPr lang="hu-H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 </a:t>
                      </a:r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szerint</a:t>
                      </a:r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Keret aránya a VP-hez képest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1296 Mrd Ft)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Megjelent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68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1 287,58 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99,3 %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Determináció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9,40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0,7 %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E</a:t>
                      </a:r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bből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Lezárt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32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864,71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66,7%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Nyitott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32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404,21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31,2%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9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Megjelent, de még nem nyitott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18,66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1,4 %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9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Kötelezettségvállalás </a:t>
                      </a:r>
                      <a:endParaRPr lang="hu-H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</a:t>
                      </a:r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determináció nélkül)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16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337,25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26,0%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9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Kötelezettségvállalás determinációval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43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480,87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37,1%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0" y="764704"/>
            <a:ext cx="6084168" cy="76944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200" b="1" dirty="0" smtClean="0">
                <a:solidFill>
                  <a:prstClr val="white"/>
                </a:solidFill>
              </a:rPr>
              <a:t>A Vidékfejlesztési Program végrehajtása </a:t>
            </a:r>
          </a:p>
          <a:p>
            <a:r>
              <a:rPr lang="hu-HU" sz="2200" b="1" dirty="0" smtClean="0">
                <a:solidFill>
                  <a:prstClr val="white"/>
                </a:solidFill>
              </a:rPr>
              <a:t>2017. </a:t>
            </a:r>
            <a:r>
              <a:rPr lang="hu-HU" sz="2200" b="1" dirty="0">
                <a:solidFill>
                  <a:prstClr val="white"/>
                </a:solidFill>
              </a:rPr>
              <a:t>j</a:t>
            </a:r>
            <a:r>
              <a:rPr lang="hu-HU" sz="2200" b="1" dirty="0" smtClean="0">
                <a:solidFill>
                  <a:prstClr val="white"/>
                </a:solidFill>
              </a:rPr>
              <a:t>úniusi adatok szerint</a:t>
            </a:r>
            <a:endParaRPr lang="hu-HU" sz="2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07504" y="620688"/>
            <a:ext cx="6372200" cy="107721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hu-HU" sz="1000" b="1" dirty="0" smtClean="0">
              <a:solidFill>
                <a:prstClr val="white"/>
              </a:solidFill>
              <a:latin typeface="Franklin Gothic Medium (Szövegtörzs)"/>
            </a:endParaRPr>
          </a:p>
          <a:p>
            <a:r>
              <a:rPr lang="hu-HU" sz="2200" b="1" dirty="0" smtClean="0">
                <a:solidFill>
                  <a:prstClr val="white"/>
                </a:solidFill>
                <a:latin typeface="Franklin Gothic Medium (Szövegtörzs)"/>
              </a:rPr>
              <a:t>A Vidékfejlesztési Program végrehajtása </a:t>
            </a:r>
          </a:p>
          <a:p>
            <a:r>
              <a:rPr lang="hu-HU" sz="2200" b="1" dirty="0" smtClean="0">
                <a:solidFill>
                  <a:prstClr val="white"/>
                </a:solidFill>
                <a:latin typeface="Franklin Gothic Medium (Szövegtörzs)"/>
              </a:rPr>
              <a:t>2017. </a:t>
            </a:r>
            <a:r>
              <a:rPr lang="hu-HU" sz="2200" b="1" dirty="0">
                <a:solidFill>
                  <a:prstClr val="white"/>
                </a:solidFill>
                <a:latin typeface="Franklin Gothic Medium (Szövegtörzs)"/>
              </a:rPr>
              <a:t>j</a:t>
            </a:r>
            <a:r>
              <a:rPr lang="hu-HU" sz="2200" b="1" dirty="0" smtClean="0">
                <a:solidFill>
                  <a:prstClr val="white"/>
                </a:solidFill>
                <a:latin typeface="Franklin Gothic Medium (Szövegtörzs)"/>
              </a:rPr>
              <a:t>úniusi adatok szerint</a:t>
            </a:r>
          </a:p>
          <a:p>
            <a:pPr algn="ctr"/>
            <a:endParaRPr lang="hu-HU" sz="1000" b="1" dirty="0">
              <a:solidFill>
                <a:prstClr val="white"/>
              </a:solidFill>
              <a:latin typeface="Franklin Gothic Medium (Szövegtörzs)"/>
            </a:endParaRPr>
          </a:p>
        </p:txBody>
      </p:sp>
      <p:graphicFrame>
        <p:nvGraphicFramePr>
          <p:cNvPr id="10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327766"/>
              </p:ext>
            </p:extLst>
          </p:nvPr>
        </p:nvGraphicFramePr>
        <p:xfrm>
          <a:off x="467544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70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496" y="24609"/>
            <a:ext cx="5760640" cy="7647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u-HU" sz="2000" b="1" dirty="0" smtClean="0">
                <a:latin typeface="Franklin Gothic Medium (Szövegtörzs)"/>
              </a:rPr>
              <a:t>Kötelezettségvállalt felhívások</a:t>
            </a:r>
            <a:br>
              <a:rPr lang="hu-HU" sz="2000" b="1" dirty="0" smtClean="0">
                <a:latin typeface="Franklin Gothic Medium (Szövegtörzs)"/>
              </a:rPr>
            </a:br>
            <a:r>
              <a:rPr lang="hu-HU" sz="2000" b="1" dirty="0" smtClean="0">
                <a:latin typeface="Franklin Gothic Medium (Szövegtörzs)"/>
              </a:rPr>
              <a:t>2017. júniusi adatok szerint</a:t>
            </a:r>
            <a:endParaRPr lang="hu-HU" sz="2000" b="1" dirty="0">
              <a:latin typeface="Franklin Gothic Medium (Szövegtörzs)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496" y="6156012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Franklin Gothic Medium (Szövegtörzs)"/>
              </a:rPr>
              <a:t>*A kötelezettségvállalás során a többségi állami tulajdonban lévő támogatottak forrásigénye is lekötésre került, mivel ezekre vonatkozóan </a:t>
            </a:r>
            <a:r>
              <a:rPr lang="hu-HU" sz="1000" dirty="0" smtClean="0">
                <a:latin typeface="Franklin Gothic Medium (Szövegtörzs)"/>
              </a:rPr>
              <a:t>forráselszabadítás </a:t>
            </a:r>
            <a:r>
              <a:rPr lang="hu-HU" sz="1000" dirty="0">
                <a:latin typeface="Franklin Gothic Medium (Szövegtörzs)"/>
              </a:rPr>
              <a:t>még nem történt, a támogatási összeg ezt </a:t>
            </a:r>
            <a:r>
              <a:rPr lang="hu-HU" sz="1000" dirty="0" smtClean="0">
                <a:latin typeface="Franklin Gothic Medium (Szövegtörzs)"/>
              </a:rPr>
              <a:t>tartalmazza.</a:t>
            </a:r>
            <a:endParaRPr lang="hu-HU" sz="1000" dirty="0">
              <a:latin typeface="Franklin Gothic Medium (Szövegtörzs)"/>
            </a:endParaRP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40303"/>
              </p:ext>
            </p:extLst>
          </p:nvPr>
        </p:nvGraphicFramePr>
        <p:xfrm>
          <a:off x="107504" y="1196752"/>
          <a:ext cx="8917985" cy="4745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717185"/>
                <a:gridCol w="720080"/>
                <a:gridCol w="720080"/>
                <a:gridCol w="720080"/>
                <a:gridCol w="1152128"/>
                <a:gridCol w="936104"/>
                <a:gridCol w="576064"/>
                <a:gridCol w="1224136"/>
                <a:gridCol w="576064"/>
              </a:tblGrid>
              <a:tr h="67960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 kód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Kötelezettségvállalt felhívások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db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Támogatott kérelem db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Forráshiány miatt elutasított db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Egyéb ok miatt nem támogatott kérelem (pl. visszavonás, jogosultsági ellenőrzés, </a:t>
                      </a:r>
                      <a:r>
                        <a:rPr lang="hu-H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stb</a:t>
                      </a:r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 db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Többségi állami tulajdonban lévő - nem támogatott db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Ügyintézés alatt db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Támogatott összeg (Ft)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 aránya (%)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829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Agrár-környezetgazdálkodás 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204 812 915 896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</a:tr>
              <a:tr h="2015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11.1.1.-11.2.1.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Ökológiai gazdálkodásra történő áttérés és fenntartás*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62 249 619 971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LEADER – HFS elkészítése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960 000 000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4.1.1.6.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Trágyatároló építése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6 153 690 798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Mezőgazdasági kisüzemek fejlesztése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989 906 850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10.2.2.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Ritka és veszélyeztetett növényfajták ex situ megőrzése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202 185 763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Védett őshonos állatfajták in situ megőrzése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9 648 107 749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 Projekt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23 700 000 000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LEADER - Működési és animációs költségek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7 895 310 155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Mezőgazdasági biztosítás díjához nyújtott támogatás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10 971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3 697 108 044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1.2.2.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Tájékoztatási szolgáltatás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7 820 000 </a:t>
                      </a:r>
                      <a:r>
                        <a:rPr lang="hu-H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000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  <a:tr h="3128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Kompenzációs kifizetések erdőgazdálkodási Natura 2000 területeken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4 781 156 272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Kompenzációs kifizetések Natura 2000 gyepterületeken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8 747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2 535 085 191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48%</a:t>
                      </a:r>
                    </a:p>
                  </a:txBody>
                  <a:tcPr marL="9525" marR="9525" marT="9525" marB="0" anchor="b"/>
                </a:tc>
              </a:tr>
              <a:tr h="3128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13.2.1.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Kompenzációs kifizetések természeti hátránnyal érintett területeken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5 894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1 802 992 945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58 026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35 313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8 698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6 110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7 807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337 248 079 635   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0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760640" cy="7647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u-HU" sz="2000" b="1" dirty="0" smtClean="0">
                <a:latin typeface="Franklin Gothic Medium (Szövegtörzs)"/>
              </a:rPr>
              <a:t>Lezárult felhívások</a:t>
            </a:r>
            <a:br>
              <a:rPr lang="hu-HU" sz="2000" b="1" dirty="0" smtClean="0">
                <a:latin typeface="Franklin Gothic Medium (Szövegtörzs)"/>
              </a:rPr>
            </a:br>
            <a:r>
              <a:rPr lang="hu-HU" sz="2000" b="1" dirty="0" smtClean="0">
                <a:latin typeface="Franklin Gothic Medium (Szövegtörzs)"/>
              </a:rPr>
              <a:t>2017. júniusi adatok szerint</a:t>
            </a:r>
            <a:endParaRPr lang="hu-HU" sz="2000" b="1" dirty="0">
              <a:latin typeface="Franklin Gothic Medium (Szövegtörzs)"/>
            </a:endParaRPr>
          </a:p>
        </p:txBody>
      </p:sp>
      <p:graphicFrame>
        <p:nvGraphicFramePr>
          <p:cNvPr id="6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494621"/>
              </p:ext>
            </p:extLst>
          </p:nvPr>
        </p:nvGraphicFramePr>
        <p:xfrm>
          <a:off x="539552" y="859136"/>
          <a:ext cx="7488833" cy="5326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4588"/>
                <a:gridCol w="993834"/>
                <a:gridCol w="1130091"/>
                <a:gridCol w="1440160"/>
                <a:gridCol w="1440160"/>
              </a:tblGrid>
              <a:tr h="85648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Lezárult </a:t>
                      </a:r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felhívások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Beérkezett kérelem </a:t>
                      </a:r>
                      <a:endParaRPr lang="hu-HU" sz="1100" b="1" u="none" strike="noStrike" dirty="0" smtClean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(db)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Felhívás keret</a:t>
                      </a:r>
                    </a:p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(Mrd Ft)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Forrásigény (Mrd</a:t>
                      </a:r>
                      <a:r>
                        <a:rPr lang="hu-HU" sz="11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 Ft)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Támogatott összeg (Mrd Ft)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</a:tr>
              <a:tr h="354057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Az erdőgazdálkodási potenciálban okozott erdőkárok helyreállítása*</a:t>
                      </a:r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6,28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531085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Natura 2000 erdőterületeknek nyújtott kompenzációs kifizetések*</a:t>
                      </a:r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3 195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17,26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5,06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4,78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53108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Natura 2000 mezőgazdasági területeknek nyújtott kompenzációs kifizetések*</a:t>
                      </a:r>
                      <a:endParaRPr lang="hu-H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8 747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25,87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6,96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2,54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5121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Erdei termelési potenciál mobilizálását szolgáló tevékenységek*</a:t>
                      </a:r>
                      <a:endParaRPr lang="hu-H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hu-H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772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2,71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5121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Tejágazat szerkezetátalakítását kísérő állatjólléti intézkedések*</a:t>
                      </a:r>
                      <a:endParaRPr lang="hu-H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642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36,53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61,09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873" marR="7873" marT="7873" marB="0" anchor="ctr"/>
                </a:tc>
              </a:tr>
              <a:tr h="45248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Mezőgazdasági biztosítók díjához nyújtott támogatás*</a:t>
                      </a:r>
                      <a:endParaRPr lang="hu-H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16 295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29,56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5121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Kompenzációs kifizetések természeti hátránnyal érintett területeken*</a:t>
                      </a:r>
                      <a:endParaRPr lang="hu-H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5 894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10,63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3,55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3440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Agrár-környezetgazdálkodási kifizetés II.</a:t>
                      </a:r>
                    </a:p>
                    <a:p>
                      <a:pPr algn="l" fontAlgn="b"/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4 472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112,05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35671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Erdészeti genetikai erőforrások megőrzése*</a:t>
                      </a:r>
                    </a:p>
                    <a:p>
                      <a:pPr algn="l" fontAlgn="b"/>
                      <a:endParaRPr lang="hu-H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1,12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3" marR="7873" marT="7873" marB="0" anchor="ctr"/>
                </a:tc>
              </a:tr>
              <a:tr h="36447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>
                          <a:effectLst/>
                          <a:latin typeface="Franklin Gothic Medium (Szövegtörzs)"/>
                        </a:rPr>
                        <a:t>Összesen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41 245</a:t>
                      </a:r>
                      <a:endParaRPr lang="hu-HU" sz="11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169,96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196,28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12,82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zövegdoboz 1"/>
          <p:cNvSpPr txBox="1"/>
          <p:nvPr/>
        </p:nvSpPr>
        <p:spPr>
          <a:xfrm>
            <a:off x="683568" y="6325142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*A felhívások lezárása a 2016. évi Egységes Kérelemben és a már lezárult benyújtási időszakra értendő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80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429" y="863012"/>
            <a:ext cx="6252143" cy="49244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Trágyatároló építése és korszerűsítése - 5,57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május 6.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055498" y="903375"/>
            <a:ext cx="2478177" cy="461665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707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14,82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4207" y="1380974"/>
            <a:ext cx="6237936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prstClr val="black"/>
                </a:solidFill>
                <a:latin typeface="Franklin Gothic Medium (Szövegtörzs)"/>
              </a:rPr>
              <a:t>Településképet meghatározó épületek külső rekonstrukciója,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többfunkciós közösségi </a:t>
            </a:r>
            <a:r>
              <a:rPr lang="hu-HU" sz="1400" b="1" dirty="0">
                <a:solidFill>
                  <a:prstClr val="black"/>
                </a:solidFill>
                <a:latin typeface="Franklin Gothic Medium (Szövegtörzs)"/>
              </a:rPr>
              <a:t>tér létrehozása, fejlesztése, energetikai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korszerűsítés – 26,88 Mrd Ft</a:t>
            </a:r>
          </a:p>
          <a:p>
            <a:r>
              <a:rPr lang="hu-HU" sz="14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május 26.</a:t>
            </a:r>
            <a:endParaRPr lang="hu-HU" sz="14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055498" y="1541982"/>
            <a:ext cx="247817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2 204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76,34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208" y="2335081"/>
            <a:ext cx="6237936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Szarvasmarhatartó telepek korszerűsítése – 19,86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július 23.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031519" y="2365859"/>
            <a:ext cx="250215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1359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75,00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4206" y="2848293"/>
            <a:ext cx="6236909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Sertéstartó telepek korszerűsítése – 19,86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július 23.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031518" y="2886510"/>
            <a:ext cx="250215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331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50,80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4207" y="3348175"/>
            <a:ext cx="6236908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Baromfitartó telepek korszerűsítése – 19,86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július 23.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034005" y="3410738"/>
            <a:ext cx="249967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426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65,31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-3762" y="3840618"/>
            <a:ext cx="625590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Kisméretű 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terménytároló, </a:t>
            </a:r>
            <a:r>
              <a:rPr lang="hu-HU" sz="1400" b="1" dirty="0" err="1" smtClean="0">
                <a:solidFill>
                  <a:srgbClr val="000000"/>
                </a:solidFill>
                <a:latin typeface="Franklin Gothic Medium (Szövegtörzs)"/>
              </a:rPr>
              <a:t>-</a:t>
            </a:r>
            <a:r>
              <a:rPr lang="hu-HU" sz="1400" b="1" dirty="0" err="1">
                <a:solidFill>
                  <a:srgbClr val="000000"/>
                </a:solidFill>
                <a:latin typeface="Franklin Gothic Medium (Szövegtörzs)"/>
              </a:rPr>
              <a:t>szárító</a:t>
            </a:r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 és </a:t>
            </a:r>
            <a:r>
              <a:rPr lang="hu-HU" sz="1400" b="1" dirty="0" err="1">
                <a:solidFill>
                  <a:srgbClr val="000000"/>
                </a:solidFill>
                <a:latin typeface="Franklin Gothic Medium (Szövegtörzs)"/>
              </a:rPr>
              <a:t>-tisztító</a:t>
            </a:r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 építése, 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korszerűsítése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– 19,68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október 5.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034006" y="3946135"/>
            <a:ext cx="249967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1 180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61,22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12429" y="0"/>
            <a:ext cx="6277334" cy="8312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A Vidékfejlesztési Program </a:t>
            </a:r>
          </a:p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felfüggesztett felhívásai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2551" y="4548504"/>
            <a:ext cx="624959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Nem mezőgazdasági tevékenységek elindításának támogatása – Mezőgazdasági tevékenységek diverzifikációja, </a:t>
            </a:r>
            <a:r>
              <a:rPr lang="hu-HU" sz="1400" b="1" dirty="0" err="1">
                <a:solidFill>
                  <a:srgbClr val="000000"/>
                </a:solidFill>
                <a:latin typeface="Franklin Gothic Medium (Szövegtörzs)"/>
              </a:rPr>
              <a:t>mikrovállalkozások</a:t>
            </a:r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 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indítása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– 13,85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november 24.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6031518" y="4653136"/>
            <a:ext cx="250215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11 066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139,87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-23849" y="5471834"/>
            <a:ext cx="627496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prstClr val="black"/>
                </a:solidFill>
                <a:latin typeface="Franklin Gothic Medium (Szövegtörzs)"/>
              </a:rPr>
              <a:t>Mezőgazdasági termékek értéknövelése és erőforrás-hatékonyság elősegítése a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feldolgozásban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– 167,37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november 30.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6035588" y="5471834"/>
            <a:ext cx="24980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1 415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274,64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05299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0" y="831273"/>
            <a:ext cx="627733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latin typeface="Franklin Gothic Medium (Szövegtörzs)"/>
              </a:rPr>
              <a:t>Kertészet </a:t>
            </a:r>
            <a:r>
              <a:rPr lang="hu-HU" sz="1400" b="1" dirty="0" smtClean="0">
                <a:latin typeface="Franklin Gothic Medium (Szövegtörzs)"/>
              </a:rPr>
              <a:t>korszerűsítése</a:t>
            </a:r>
          </a:p>
          <a:p>
            <a:r>
              <a:rPr lang="hu-HU" sz="1400" b="1" dirty="0" smtClean="0">
                <a:latin typeface="Franklin Gothic Medium (Szövegtörzs)"/>
              </a:rPr>
              <a:t>gombaházak </a:t>
            </a:r>
            <a:r>
              <a:rPr lang="hu-HU" sz="1400" b="1" dirty="0">
                <a:latin typeface="Franklin Gothic Medium (Szövegtörzs)"/>
              </a:rPr>
              <a:t>- hűtőházak létrehozására, meglévő gombaházak - hűtőházak korszerűsítését támogató </a:t>
            </a:r>
            <a:r>
              <a:rPr lang="hu-HU" sz="1400" b="1" dirty="0" smtClean="0">
                <a:latin typeface="Franklin Gothic Medium (Szövegtörzs)"/>
              </a:rPr>
              <a:t>felhívás – 22,33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január 17. 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6012160" y="1062105"/>
            <a:ext cx="247817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312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46,66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-8632" y="1754603"/>
            <a:ext cx="628596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Juh- és kecsketartó telepek korszerűsítése – 3,97 Mrd Ft </a:t>
            </a:r>
          </a:p>
          <a:p>
            <a:r>
              <a:rPr lang="hu-HU" sz="14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január 20. </a:t>
            </a:r>
            <a:endParaRPr lang="hu-HU" sz="14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000851" y="1785380"/>
            <a:ext cx="248948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542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9,25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-13877" y="2277823"/>
            <a:ext cx="629121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latin typeface="Franklin Gothic Medium (Szövegtörzs)"/>
              </a:rPr>
              <a:t>Kertészet korszerűsítése</a:t>
            </a:r>
          </a:p>
          <a:p>
            <a:r>
              <a:rPr lang="hu-HU" sz="1200" b="1" dirty="0">
                <a:latin typeface="Franklin Gothic Medium (Szövegtörzs)"/>
              </a:rPr>
              <a:t>üveg- és fóliaházak létesítése, energiahatékonyságának növelése geotermikus energia felhasználásának lehetőségével – 23,31 Mrd Ft </a:t>
            </a:r>
          </a:p>
          <a:p>
            <a:r>
              <a:rPr lang="hu-HU" sz="1100" b="1" dirty="0">
                <a:solidFill>
                  <a:srgbClr val="FF0000"/>
                </a:solidFill>
                <a:latin typeface="Franklin Gothic Medium (Szövegtörzs)"/>
              </a:rPr>
              <a:t>Felfüggesztve: 2017. február 1. 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6000851" y="2348880"/>
            <a:ext cx="247817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294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39,86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-13878" y="3108820"/>
            <a:ext cx="629121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Külterületi </a:t>
            </a:r>
            <a:r>
              <a:rPr lang="hu-HU" sz="1400" b="1" dirty="0">
                <a:latin typeface="Franklin Gothic Medium (Szövegtörzs)"/>
              </a:rPr>
              <a:t>helyi közutak fejlesztése, önkormányzati utak kezeléséhez, állapotjavításához, karbantartásához szükséges erő- és munkagépek </a:t>
            </a:r>
            <a:r>
              <a:rPr lang="hu-HU" sz="1400" b="1" dirty="0" smtClean="0">
                <a:latin typeface="Franklin Gothic Medium (Szövegtörzs)"/>
              </a:rPr>
              <a:t>beszerzése – 18,40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február 9. 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6000851" y="3339652"/>
            <a:ext cx="248948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1 277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60,07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6277334" cy="8312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A Vidékfejlesztési Program </a:t>
            </a:r>
          </a:p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felfüggesztett felhívásai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0" y="4032150"/>
            <a:ext cx="6220045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Kertészeti gépbeszerzés támogatása – 18,08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Felfüggesztés: 2017. március 6.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6012159" y="4047538"/>
            <a:ext cx="247817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4 481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28,97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0" y="4545594"/>
            <a:ext cx="6303168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Állattartó telepek korszerűsítése – 5,95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április 25.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6000851" y="4576372"/>
            <a:ext cx="248948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>
                <a:solidFill>
                  <a:prstClr val="black"/>
                </a:solidFill>
                <a:latin typeface="Franklin Gothic Medium (Szövegtörzs)"/>
              </a:rPr>
              <a:t>193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7,86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-8632" y="5036402"/>
            <a:ext cx="6311800" cy="630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latin typeface="Franklin Gothic Medium (Szövegtörzs)"/>
              </a:rPr>
              <a:t>Borászat termékfejlesztésének és erőforrás-hatékonyságának </a:t>
            </a:r>
            <a:r>
              <a:rPr lang="hu-HU" sz="1200" b="1" dirty="0" smtClean="0">
                <a:latin typeface="Franklin Gothic Medium (Szövegtörzs)"/>
              </a:rPr>
              <a:t>támogatása – 39,23 Mrd Ft</a:t>
            </a:r>
          </a:p>
          <a:p>
            <a:r>
              <a:rPr lang="hu-HU" sz="1100" b="1" dirty="0" smtClean="0">
                <a:solidFill>
                  <a:srgbClr val="FF0000"/>
                </a:solidFill>
                <a:latin typeface="Franklin Gothic Medium (Szövegtörzs)"/>
              </a:rPr>
              <a:t>Felfüggesztve:  2017. június 13.</a:t>
            </a:r>
            <a:endParaRPr lang="hu-HU" sz="11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6012160" y="5121040"/>
            <a:ext cx="2478177" cy="461665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721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49,78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-8633" y="5667344"/>
            <a:ext cx="6220045" cy="4462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latin typeface="Franklin Gothic Medium (Szövegtörzs)"/>
              </a:rPr>
              <a:t>Jégesőkár megelőzésére szolgáló beruházások támogatása </a:t>
            </a:r>
            <a:r>
              <a:rPr lang="hu-HU" sz="1200" b="1" dirty="0" smtClean="0">
                <a:latin typeface="Franklin Gothic Medium (Szövegtörzs)"/>
              </a:rPr>
              <a:t>– 1,8 Mrd Ft</a:t>
            </a:r>
          </a:p>
          <a:p>
            <a:r>
              <a:rPr lang="hu-HU" sz="11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június 15.</a:t>
            </a:r>
            <a:endParaRPr lang="hu-HU" sz="11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6000851" y="5672695"/>
            <a:ext cx="2478177" cy="461665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1,8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69285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09548"/>
              </p:ext>
            </p:extLst>
          </p:nvPr>
        </p:nvGraphicFramePr>
        <p:xfrm>
          <a:off x="251520" y="1916832"/>
          <a:ext cx="8568952" cy="3817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/>
                <a:gridCol w="1368152"/>
                <a:gridCol w="2016224"/>
                <a:gridCol w="1944216"/>
              </a:tblGrid>
              <a:tr h="29477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272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LEADER – Helyi fejlesztési stratégiák megvalósítása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47,67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Önálló felhívást nem igényel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Önálló felhívást nem igényel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91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Kertészet korszerűsítése- ültetvénytelepítés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Kertészet korszerűsítése- gyógynövénytermesztés </a:t>
                      </a:r>
                      <a:r>
                        <a:rPr lang="hu-HU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fejlesztése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91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Egyedi szennyvízkezelés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Mezőgazdasági vízgazdálkodási ágazat fejlesztése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91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Erdősítés támogatása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Élőhelyfejlesztési</a:t>
                      </a:r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célú nem termelő beruházások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159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Vízvédelmi célú nem termelő beruházások: vízvédelmi és vizes élőhely létrehozása, fejlesztése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822671"/>
            <a:ext cx="7308304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18396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627177"/>
              </p:ext>
            </p:extLst>
          </p:nvPr>
        </p:nvGraphicFramePr>
        <p:xfrm>
          <a:off x="401396" y="2348880"/>
          <a:ext cx="8064894" cy="3497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1"/>
                <a:gridCol w="1080120"/>
                <a:gridCol w="1494804"/>
                <a:gridCol w="1601539"/>
              </a:tblGrid>
              <a:tr h="72258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98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Agrárgazdasági képzések és felkészítő tréningek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09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Az erdőgazdálkodási potenciálban okozott erdőkárok megelőzése 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119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Tanyák  háztartási léptékű villamos energia, és vízellátás, valamint a szennyvízkezelés fejlesztései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8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Termelői csoportok és termelői szervezetek létrehozása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60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Szaktanácsadók továbbképzése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60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Erdészeti genetikai erőforrások fejlesztése</a:t>
                      </a:r>
                      <a:endParaRPr lang="hu-H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3"/>
          <p:cNvSpPr txBox="1">
            <a:spLocks/>
          </p:cNvSpPr>
          <p:nvPr/>
        </p:nvSpPr>
        <p:spPr>
          <a:xfrm>
            <a:off x="0" y="1236917"/>
            <a:ext cx="7308304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29026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1975</Words>
  <Application>Microsoft Office PowerPoint</Application>
  <PresentationFormat>Diavetítés a képernyőre (4:3 oldalarány)</PresentationFormat>
  <Paragraphs>563</Paragraphs>
  <Slides>16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18" baseType="lpstr">
      <vt:lpstr>1_Office-téma</vt:lpstr>
      <vt:lpstr>Office-téma</vt:lpstr>
      <vt:lpstr>A Vidékfejlesztési Program aktualitásai</vt:lpstr>
      <vt:lpstr>PowerPoint bemutató</vt:lpstr>
      <vt:lpstr>PowerPoint bemutató</vt:lpstr>
      <vt:lpstr>Kötelezettségvállalt felhívások 2017. júniusi adatok szerint</vt:lpstr>
      <vt:lpstr>Lezárult felhívások 2017. júniusi adatok szerint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aktuális kertészeti pályázatok</dc:title>
  <dc:creator>Serfőző János</dc:creator>
  <cp:lastModifiedBy>Tancsik Ildikó</cp:lastModifiedBy>
  <cp:revision>309</cp:revision>
  <cp:lastPrinted>2017-06-20T14:24:13Z</cp:lastPrinted>
  <dcterms:created xsi:type="dcterms:W3CDTF">2017-01-24T15:08:43Z</dcterms:created>
  <dcterms:modified xsi:type="dcterms:W3CDTF">2017-06-21T09:27:06Z</dcterms:modified>
</cp:coreProperties>
</file>