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0"/>
  </p:notesMasterIdLst>
  <p:handoutMasterIdLst>
    <p:handoutMasterId r:id="rId31"/>
  </p:handoutMasterIdLst>
  <p:sldIdLst>
    <p:sldId id="259" r:id="rId3"/>
    <p:sldId id="339" r:id="rId4"/>
    <p:sldId id="340" r:id="rId5"/>
    <p:sldId id="365" r:id="rId6"/>
    <p:sldId id="288" r:id="rId7"/>
    <p:sldId id="373" r:id="rId8"/>
    <p:sldId id="348" r:id="rId9"/>
    <p:sldId id="349" r:id="rId10"/>
    <p:sldId id="350" r:id="rId11"/>
    <p:sldId id="375" r:id="rId12"/>
    <p:sldId id="376" r:id="rId13"/>
    <p:sldId id="393" r:id="rId14"/>
    <p:sldId id="394" r:id="rId15"/>
    <p:sldId id="395" r:id="rId16"/>
    <p:sldId id="396" r:id="rId17"/>
    <p:sldId id="397" r:id="rId18"/>
    <p:sldId id="389" r:id="rId19"/>
    <p:sldId id="370" r:id="rId20"/>
    <p:sldId id="371" r:id="rId21"/>
    <p:sldId id="399" r:id="rId22"/>
    <p:sldId id="391" r:id="rId23"/>
    <p:sldId id="343" r:id="rId24"/>
    <p:sldId id="366" r:id="rId25"/>
    <p:sldId id="367" r:id="rId26"/>
    <p:sldId id="403" r:id="rId27"/>
    <p:sldId id="405" r:id="rId28"/>
    <p:sldId id="312" r:id="rId29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D69B"/>
    <a:srgbClr val="FFA2A1"/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Közepesen sötét stílus 4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5758FB7-9AC5-4552-8A53-C91805E547FA}" styleName="Téma alapján készült stílus 1 – 5. jelölőszín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Közepesen sötét stílus 1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60"/>
  </p:normalViewPr>
  <p:slideViewPr>
    <p:cSldViewPr>
      <p:cViewPr varScale="1">
        <p:scale>
          <a:sx n="86" d="100"/>
          <a:sy n="86" d="100"/>
        </p:scale>
        <p:origin x="11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658E2D-6729-4A83-835B-AB0AAB94911F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15045998-838D-4E63-BBD8-CBB5E0C89E38}">
      <dgm:prSet phldrT="[Szöveg]" custT="1"/>
      <dgm:spPr/>
      <dgm:t>
        <a:bodyPr/>
        <a:lstStyle/>
        <a:p>
          <a:r>
            <a:rPr lang="hu-HU" sz="1600" b="1" i="0" dirty="0" smtClean="0"/>
            <a:t>Szálláshelyek létesítése –</a:t>
          </a:r>
          <a:br>
            <a:rPr lang="hu-HU" sz="1600" b="1" i="0" dirty="0" smtClean="0"/>
          </a:br>
          <a:r>
            <a:rPr lang="hu-HU" sz="1600" b="1" i="0" dirty="0" smtClean="0"/>
            <a:t>Tokaj, Felső-Tisza és Nyírség kiemelt</a:t>
          </a:r>
          <a:br>
            <a:rPr lang="hu-HU" sz="1600" b="1" i="0" dirty="0" smtClean="0"/>
          </a:br>
          <a:r>
            <a:rPr lang="hu-HU" sz="1600" b="1" i="0" dirty="0" smtClean="0"/>
            <a:t>turisztikai fejlesztési térségben</a:t>
          </a:r>
          <a:r>
            <a:rPr lang="hu-HU" sz="1600" dirty="0" smtClean="0"/>
            <a:t/>
          </a:r>
          <a:br>
            <a:rPr lang="hu-HU" sz="1600" dirty="0" smtClean="0"/>
          </a:br>
          <a:endParaRPr lang="hu-HU" sz="1600" dirty="0"/>
        </a:p>
      </dgm:t>
    </dgm:pt>
    <dgm:pt modelId="{19FBD190-AA58-4527-BAF5-326FC2172D7D}" type="parTrans" cxnId="{A0E56731-A140-4F05-A956-E664F3FB9A48}">
      <dgm:prSet/>
      <dgm:spPr/>
      <dgm:t>
        <a:bodyPr/>
        <a:lstStyle/>
        <a:p>
          <a:endParaRPr lang="hu-HU"/>
        </a:p>
      </dgm:t>
    </dgm:pt>
    <dgm:pt modelId="{E33645E2-1668-4223-BD3D-1CEC4D4107A6}" type="sibTrans" cxnId="{A0E56731-A140-4F05-A956-E664F3FB9A48}">
      <dgm:prSet/>
      <dgm:spPr/>
      <dgm:t>
        <a:bodyPr/>
        <a:lstStyle/>
        <a:p>
          <a:endParaRPr lang="hu-HU"/>
        </a:p>
      </dgm:t>
    </dgm:pt>
    <dgm:pt modelId="{1980DF9D-B468-4487-8287-DE162401FAEE}">
      <dgm:prSet phldrT="[Szöveg]" custT="1"/>
      <dgm:spPr/>
      <dgm:t>
        <a:bodyPr/>
        <a:lstStyle/>
        <a:p>
          <a:r>
            <a:rPr lang="hu-HU" sz="1600" b="1" i="0" dirty="0" smtClean="0"/>
            <a:t>Panziók fejlesztése</a:t>
          </a:r>
          <a:r>
            <a:rPr lang="hu-HU" sz="1600" dirty="0" smtClean="0"/>
            <a:t/>
          </a:r>
          <a:br>
            <a:rPr lang="hu-HU" sz="1600" dirty="0" smtClean="0"/>
          </a:br>
          <a:endParaRPr lang="hu-HU" sz="1600" dirty="0"/>
        </a:p>
      </dgm:t>
    </dgm:pt>
    <dgm:pt modelId="{ECCB60F7-70E2-43AA-9484-77EF3F28296B}" type="parTrans" cxnId="{8BA9054B-8784-4AB9-B88C-A987A9F20A26}">
      <dgm:prSet/>
      <dgm:spPr/>
      <dgm:t>
        <a:bodyPr/>
        <a:lstStyle/>
        <a:p>
          <a:endParaRPr lang="hu-HU"/>
        </a:p>
      </dgm:t>
    </dgm:pt>
    <dgm:pt modelId="{8BB315F0-CBCD-4E75-98F4-9763E9FD8792}" type="sibTrans" cxnId="{8BA9054B-8784-4AB9-B88C-A987A9F20A26}">
      <dgm:prSet/>
      <dgm:spPr/>
      <dgm:t>
        <a:bodyPr/>
        <a:lstStyle/>
        <a:p>
          <a:endParaRPr lang="hu-HU"/>
        </a:p>
      </dgm:t>
    </dgm:pt>
    <dgm:pt modelId="{B9A7499D-8676-4AA0-B447-893E79909CD0}">
      <dgm:prSet phldrT="[Szöveg]" custT="1"/>
      <dgm:spPr/>
      <dgm:t>
        <a:bodyPr/>
        <a:lstStyle/>
        <a:p>
          <a:r>
            <a:rPr lang="hu-HU" sz="1400" b="1" i="0" dirty="0" smtClean="0"/>
            <a:t>Szállodafejlesztés – Tokaj,</a:t>
          </a:r>
          <a:br>
            <a:rPr lang="hu-HU" sz="1400" b="1" i="0" dirty="0" smtClean="0"/>
          </a:br>
          <a:r>
            <a:rPr lang="hu-HU" sz="1400" b="1" i="0" dirty="0" smtClean="0"/>
            <a:t>Felső-Tisza és Nyírség kiemelt turisztikai</a:t>
          </a:r>
          <a:br>
            <a:rPr lang="hu-HU" sz="1400" b="1" i="0" dirty="0" smtClean="0"/>
          </a:br>
          <a:r>
            <a:rPr lang="hu-HU" sz="1400" b="1" i="0" dirty="0" smtClean="0"/>
            <a:t>fejlesztési térségben</a:t>
          </a:r>
          <a:r>
            <a:rPr lang="hu-HU" sz="1400" dirty="0" smtClean="0"/>
            <a:t/>
          </a:r>
          <a:br>
            <a:rPr lang="hu-HU" sz="1400" dirty="0" smtClean="0"/>
          </a:br>
          <a:endParaRPr lang="hu-HU" sz="1400" dirty="0"/>
        </a:p>
      </dgm:t>
    </dgm:pt>
    <dgm:pt modelId="{93D1BC88-537F-4DD4-A76A-B576A5E227E2}" type="parTrans" cxnId="{7FA57C36-2733-4925-898D-29C2201D30DA}">
      <dgm:prSet/>
      <dgm:spPr/>
      <dgm:t>
        <a:bodyPr/>
        <a:lstStyle/>
        <a:p>
          <a:endParaRPr lang="hu-HU"/>
        </a:p>
      </dgm:t>
    </dgm:pt>
    <dgm:pt modelId="{45D8B1C6-F6DE-4202-8573-1895FA57F100}" type="sibTrans" cxnId="{7FA57C36-2733-4925-898D-29C2201D30DA}">
      <dgm:prSet/>
      <dgm:spPr/>
      <dgm:t>
        <a:bodyPr/>
        <a:lstStyle/>
        <a:p>
          <a:endParaRPr lang="hu-HU"/>
        </a:p>
      </dgm:t>
    </dgm:pt>
    <dgm:pt modelId="{33D3AD85-58AF-4B18-88F7-E4F60543B099}" type="pres">
      <dgm:prSet presAssocID="{F7658E2D-6729-4A83-835B-AB0AAB94911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8FFF40D-C937-4DF5-831E-EE5A7570435C}" type="pres">
      <dgm:prSet presAssocID="{15045998-838D-4E63-BBD8-CBB5E0C89E38}" presName="gear1" presStyleLbl="node1" presStyleIdx="0" presStyleCnt="3" custLinFactNeighborX="-6719" custLinFactNeighborY="-5232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C0B031D-62A3-45C2-91D7-E841ED62C7C0}" type="pres">
      <dgm:prSet presAssocID="{15045998-838D-4E63-BBD8-CBB5E0C89E38}" presName="gear1srcNode" presStyleLbl="node1" presStyleIdx="0" presStyleCnt="3"/>
      <dgm:spPr/>
      <dgm:t>
        <a:bodyPr/>
        <a:lstStyle/>
        <a:p>
          <a:endParaRPr lang="hu-HU"/>
        </a:p>
      </dgm:t>
    </dgm:pt>
    <dgm:pt modelId="{7D90DC21-2CF4-4949-92BB-471935BA23CE}" type="pres">
      <dgm:prSet presAssocID="{15045998-838D-4E63-BBD8-CBB5E0C89E38}" presName="gear1dstNode" presStyleLbl="node1" presStyleIdx="0" presStyleCnt="3"/>
      <dgm:spPr/>
      <dgm:t>
        <a:bodyPr/>
        <a:lstStyle/>
        <a:p>
          <a:endParaRPr lang="hu-HU"/>
        </a:p>
      </dgm:t>
    </dgm:pt>
    <dgm:pt modelId="{DC435656-F5FC-48EC-A6E1-ECC44E978C7B}" type="pres">
      <dgm:prSet presAssocID="{1980DF9D-B468-4487-8287-DE162401FAEE}" presName="gear2" presStyleLbl="node1" presStyleIdx="1" presStyleCnt="3" custLinFactNeighborX="-23442" custLinFactNeighborY="12612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7B57D77-9780-4E8A-80AA-F13C7D9ED7A2}" type="pres">
      <dgm:prSet presAssocID="{1980DF9D-B468-4487-8287-DE162401FAEE}" presName="gear2srcNode" presStyleLbl="node1" presStyleIdx="1" presStyleCnt="3"/>
      <dgm:spPr/>
      <dgm:t>
        <a:bodyPr/>
        <a:lstStyle/>
        <a:p>
          <a:endParaRPr lang="hu-HU"/>
        </a:p>
      </dgm:t>
    </dgm:pt>
    <dgm:pt modelId="{01CAA4E3-2F18-4574-BCCF-1825E6E15D2E}" type="pres">
      <dgm:prSet presAssocID="{1980DF9D-B468-4487-8287-DE162401FAEE}" presName="gear2dstNode" presStyleLbl="node1" presStyleIdx="1" presStyleCnt="3"/>
      <dgm:spPr/>
      <dgm:t>
        <a:bodyPr/>
        <a:lstStyle/>
        <a:p>
          <a:endParaRPr lang="hu-HU"/>
        </a:p>
      </dgm:t>
    </dgm:pt>
    <dgm:pt modelId="{BB28F1C1-C744-4092-B404-0AAF268B467E}" type="pres">
      <dgm:prSet presAssocID="{B9A7499D-8676-4AA0-B447-893E79909CD0}" presName="gear3" presStyleLbl="node1" presStyleIdx="2" presStyleCnt="3" custScaleX="156863" custScaleY="141536" custLinFactNeighborX="-2244" custLinFactNeighborY="279"/>
      <dgm:spPr/>
      <dgm:t>
        <a:bodyPr/>
        <a:lstStyle/>
        <a:p>
          <a:endParaRPr lang="hu-HU"/>
        </a:p>
      </dgm:t>
    </dgm:pt>
    <dgm:pt modelId="{B1CEB927-0A4A-4962-840D-42B2642FB1A1}" type="pres">
      <dgm:prSet presAssocID="{B9A7499D-8676-4AA0-B447-893E79909CD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F2970C5-1CF0-46F9-8149-EA84CC2E0C86}" type="pres">
      <dgm:prSet presAssocID="{B9A7499D-8676-4AA0-B447-893E79909CD0}" presName="gear3srcNode" presStyleLbl="node1" presStyleIdx="2" presStyleCnt="3"/>
      <dgm:spPr/>
      <dgm:t>
        <a:bodyPr/>
        <a:lstStyle/>
        <a:p>
          <a:endParaRPr lang="hu-HU"/>
        </a:p>
      </dgm:t>
    </dgm:pt>
    <dgm:pt modelId="{3FD95C50-C123-4DCA-BC53-84829F3D0C87}" type="pres">
      <dgm:prSet presAssocID="{B9A7499D-8676-4AA0-B447-893E79909CD0}" presName="gear3dstNode" presStyleLbl="node1" presStyleIdx="2" presStyleCnt="3"/>
      <dgm:spPr/>
      <dgm:t>
        <a:bodyPr/>
        <a:lstStyle/>
        <a:p>
          <a:endParaRPr lang="hu-HU"/>
        </a:p>
      </dgm:t>
    </dgm:pt>
    <dgm:pt modelId="{8DD35D04-A24B-4CC2-8F8B-75258F334FC3}" type="pres">
      <dgm:prSet presAssocID="{E33645E2-1668-4223-BD3D-1CEC4D4107A6}" presName="connector1" presStyleLbl="sibTrans2D1" presStyleIdx="0" presStyleCnt="3" custLinFactNeighborX="-2187" custLinFactNeighborY="-4367"/>
      <dgm:spPr/>
      <dgm:t>
        <a:bodyPr/>
        <a:lstStyle/>
        <a:p>
          <a:endParaRPr lang="hu-HU"/>
        </a:p>
      </dgm:t>
    </dgm:pt>
    <dgm:pt modelId="{66CBA291-6B9B-4F5D-BC91-69A433FCCE5E}" type="pres">
      <dgm:prSet presAssocID="{8BB315F0-CBCD-4E75-98F4-9763E9FD8792}" presName="connector2" presStyleLbl="sibTrans2D1" presStyleIdx="1" presStyleCnt="3" custAng="20040000" custLinFactNeighborX="-15958" custLinFactNeighborY="-4013"/>
      <dgm:spPr/>
      <dgm:t>
        <a:bodyPr/>
        <a:lstStyle/>
        <a:p>
          <a:endParaRPr lang="hu-HU"/>
        </a:p>
      </dgm:t>
    </dgm:pt>
    <dgm:pt modelId="{3442EEB6-42BF-4B81-9226-E9C3C77604CE}" type="pres">
      <dgm:prSet presAssocID="{45D8B1C6-F6DE-4202-8573-1895FA57F100}" presName="connector3" presStyleLbl="sibTrans2D1" presStyleIdx="2" presStyleCnt="3" custAng="1680000" custLinFactNeighborX="-10226" custLinFactNeighborY="-3282"/>
      <dgm:spPr/>
      <dgm:t>
        <a:bodyPr/>
        <a:lstStyle/>
        <a:p>
          <a:endParaRPr lang="hu-HU"/>
        </a:p>
      </dgm:t>
    </dgm:pt>
  </dgm:ptLst>
  <dgm:cxnLst>
    <dgm:cxn modelId="{C773A7DC-6206-4AE2-96B9-46D6FE1D9924}" type="presOf" srcId="{1980DF9D-B468-4487-8287-DE162401FAEE}" destId="{01CAA4E3-2F18-4574-BCCF-1825E6E15D2E}" srcOrd="2" destOrd="0" presId="urn:microsoft.com/office/officeart/2005/8/layout/gear1"/>
    <dgm:cxn modelId="{7FA57C36-2733-4925-898D-29C2201D30DA}" srcId="{F7658E2D-6729-4A83-835B-AB0AAB94911F}" destId="{B9A7499D-8676-4AA0-B447-893E79909CD0}" srcOrd="2" destOrd="0" parTransId="{93D1BC88-537F-4DD4-A76A-B576A5E227E2}" sibTransId="{45D8B1C6-F6DE-4202-8573-1895FA57F100}"/>
    <dgm:cxn modelId="{B54E9772-1FAE-43C9-8AAF-6D616D647DCE}" type="presOf" srcId="{1980DF9D-B468-4487-8287-DE162401FAEE}" destId="{DC435656-F5FC-48EC-A6E1-ECC44E978C7B}" srcOrd="0" destOrd="0" presId="urn:microsoft.com/office/officeart/2005/8/layout/gear1"/>
    <dgm:cxn modelId="{09FB0F61-09D4-4684-8C89-55EBD1F57246}" type="presOf" srcId="{15045998-838D-4E63-BBD8-CBB5E0C89E38}" destId="{6C0B031D-62A3-45C2-91D7-E841ED62C7C0}" srcOrd="1" destOrd="0" presId="urn:microsoft.com/office/officeart/2005/8/layout/gear1"/>
    <dgm:cxn modelId="{6116BA51-8B8B-48AD-BD72-C4CF8E9F1675}" type="presOf" srcId="{F7658E2D-6729-4A83-835B-AB0AAB94911F}" destId="{33D3AD85-58AF-4B18-88F7-E4F60543B099}" srcOrd="0" destOrd="0" presId="urn:microsoft.com/office/officeart/2005/8/layout/gear1"/>
    <dgm:cxn modelId="{0CD55317-FAB5-4914-A424-5F1CAAC15428}" type="presOf" srcId="{15045998-838D-4E63-BBD8-CBB5E0C89E38}" destId="{7D90DC21-2CF4-4949-92BB-471935BA23CE}" srcOrd="2" destOrd="0" presId="urn:microsoft.com/office/officeart/2005/8/layout/gear1"/>
    <dgm:cxn modelId="{5ABE968E-C7F5-4D99-9B4D-D4532A2D96F3}" type="presOf" srcId="{B9A7499D-8676-4AA0-B447-893E79909CD0}" destId="{3FD95C50-C123-4DCA-BC53-84829F3D0C87}" srcOrd="3" destOrd="0" presId="urn:microsoft.com/office/officeart/2005/8/layout/gear1"/>
    <dgm:cxn modelId="{E7169C6A-829D-4EC1-AC2A-128FC770FEA5}" type="presOf" srcId="{45D8B1C6-F6DE-4202-8573-1895FA57F100}" destId="{3442EEB6-42BF-4B81-9226-E9C3C77604CE}" srcOrd="0" destOrd="0" presId="urn:microsoft.com/office/officeart/2005/8/layout/gear1"/>
    <dgm:cxn modelId="{8BA9054B-8784-4AB9-B88C-A987A9F20A26}" srcId="{F7658E2D-6729-4A83-835B-AB0AAB94911F}" destId="{1980DF9D-B468-4487-8287-DE162401FAEE}" srcOrd="1" destOrd="0" parTransId="{ECCB60F7-70E2-43AA-9484-77EF3F28296B}" sibTransId="{8BB315F0-CBCD-4E75-98F4-9763E9FD8792}"/>
    <dgm:cxn modelId="{B89BE4D8-0634-4D70-A188-529DCD7F30D3}" type="presOf" srcId="{B9A7499D-8676-4AA0-B447-893E79909CD0}" destId="{BB28F1C1-C744-4092-B404-0AAF268B467E}" srcOrd="0" destOrd="0" presId="urn:microsoft.com/office/officeart/2005/8/layout/gear1"/>
    <dgm:cxn modelId="{7494426D-D3CB-4F60-B748-E3B88253C9D2}" type="presOf" srcId="{15045998-838D-4E63-BBD8-CBB5E0C89E38}" destId="{A8FFF40D-C937-4DF5-831E-EE5A7570435C}" srcOrd="0" destOrd="0" presId="urn:microsoft.com/office/officeart/2005/8/layout/gear1"/>
    <dgm:cxn modelId="{8A63667D-0692-4DC6-B26B-9AD631ECABBA}" type="presOf" srcId="{8BB315F0-CBCD-4E75-98F4-9763E9FD8792}" destId="{66CBA291-6B9B-4F5D-BC91-69A433FCCE5E}" srcOrd="0" destOrd="0" presId="urn:microsoft.com/office/officeart/2005/8/layout/gear1"/>
    <dgm:cxn modelId="{8787D994-BD4F-4F25-83F8-3BB6D86B773E}" type="presOf" srcId="{1980DF9D-B468-4487-8287-DE162401FAEE}" destId="{07B57D77-9780-4E8A-80AA-F13C7D9ED7A2}" srcOrd="1" destOrd="0" presId="urn:microsoft.com/office/officeart/2005/8/layout/gear1"/>
    <dgm:cxn modelId="{F6CDE587-457E-4CC2-BEA4-05701F9FCEF2}" type="presOf" srcId="{E33645E2-1668-4223-BD3D-1CEC4D4107A6}" destId="{8DD35D04-A24B-4CC2-8F8B-75258F334FC3}" srcOrd="0" destOrd="0" presId="urn:microsoft.com/office/officeart/2005/8/layout/gear1"/>
    <dgm:cxn modelId="{A0E56731-A140-4F05-A956-E664F3FB9A48}" srcId="{F7658E2D-6729-4A83-835B-AB0AAB94911F}" destId="{15045998-838D-4E63-BBD8-CBB5E0C89E38}" srcOrd="0" destOrd="0" parTransId="{19FBD190-AA58-4527-BAF5-326FC2172D7D}" sibTransId="{E33645E2-1668-4223-BD3D-1CEC4D4107A6}"/>
    <dgm:cxn modelId="{9AEAFD71-DFB7-4E20-9115-6111B261D46E}" type="presOf" srcId="{B9A7499D-8676-4AA0-B447-893E79909CD0}" destId="{B1CEB927-0A4A-4962-840D-42B2642FB1A1}" srcOrd="1" destOrd="0" presId="urn:microsoft.com/office/officeart/2005/8/layout/gear1"/>
    <dgm:cxn modelId="{6BB99B7C-5A93-4371-8E11-F43222524871}" type="presOf" srcId="{B9A7499D-8676-4AA0-B447-893E79909CD0}" destId="{1F2970C5-1CF0-46F9-8149-EA84CC2E0C86}" srcOrd="2" destOrd="0" presId="urn:microsoft.com/office/officeart/2005/8/layout/gear1"/>
    <dgm:cxn modelId="{1C291A31-967A-48A5-931F-892BA126DE82}" type="presParOf" srcId="{33D3AD85-58AF-4B18-88F7-E4F60543B099}" destId="{A8FFF40D-C937-4DF5-831E-EE5A7570435C}" srcOrd="0" destOrd="0" presId="urn:microsoft.com/office/officeart/2005/8/layout/gear1"/>
    <dgm:cxn modelId="{45065625-8D20-474C-85D1-9683CF74F91B}" type="presParOf" srcId="{33D3AD85-58AF-4B18-88F7-E4F60543B099}" destId="{6C0B031D-62A3-45C2-91D7-E841ED62C7C0}" srcOrd="1" destOrd="0" presId="urn:microsoft.com/office/officeart/2005/8/layout/gear1"/>
    <dgm:cxn modelId="{F111068A-48DB-42D9-A3C1-57F39AE4784D}" type="presParOf" srcId="{33D3AD85-58AF-4B18-88F7-E4F60543B099}" destId="{7D90DC21-2CF4-4949-92BB-471935BA23CE}" srcOrd="2" destOrd="0" presId="urn:microsoft.com/office/officeart/2005/8/layout/gear1"/>
    <dgm:cxn modelId="{6E188E4A-2837-45E9-A59D-608AA6E22809}" type="presParOf" srcId="{33D3AD85-58AF-4B18-88F7-E4F60543B099}" destId="{DC435656-F5FC-48EC-A6E1-ECC44E978C7B}" srcOrd="3" destOrd="0" presId="urn:microsoft.com/office/officeart/2005/8/layout/gear1"/>
    <dgm:cxn modelId="{374F52CA-8057-434E-892B-E07977D439BC}" type="presParOf" srcId="{33D3AD85-58AF-4B18-88F7-E4F60543B099}" destId="{07B57D77-9780-4E8A-80AA-F13C7D9ED7A2}" srcOrd="4" destOrd="0" presId="urn:microsoft.com/office/officeart/2005/8/layout/gear1"/>
    <dgm:cxn modelId="{4AB5284B-546A-4468-B79D-D75A002791C5}" type="presParOf" srcId="{33D3AD85-58AF-4B18-88F7-E4F60543B099}" destId="{01CAA4E3-2F18-4574-BCCF-1825E6E15D2E}" srcOrd="5" destOrd="0" presId="urn:microsoft.com/office/officeart/2005/8/layout/gear1"/>
    <dgm:cxn modelId="{C016062A-7F7E-4E85-B726-08A10E4157EB}" type="presParOf" srcId="{33D3AD85-58AF-4B18-88F7-E4F60543B099}" destId="{BB28F1C1-C744-4092-B404-0AAF268B467E}" srcOrd="6" destOrd="0" presId="urn:microsoft.com/office/officeart/2005/8/layout/gear1"/>
    <dgm:cxn modelId="{0C0D3620-6D8B-4A59-8B2D-3D4F0915362B}" type="presParOf" srcId="{33D3AD85-58AF-4B18-88F7-E4F60543B099}" destId="{B1CEB927-0A4A-4962-840D-42B2642FB1A1}" srcOrd="7" destOrd="0" presId="urn:microsoft.com/office/officeart/2005/8/layout/gear1"/>
    <dgm:cxn modelId="{0B0BC4E2-35D0-4698-B1BA-F596EC11C495}" type="presParOf" srcId="{33D3AD85-58AF-4B18-88F7-E4F60543B099}" destId="{1F2970C5-1CF0-46F9-8149-EA84CC2E0C86}" srcOrd="8" destOrd="0" presId="urn:microsoft.com/office/officeart/2005/8/layout/gear1"/>
    <dgm:cxn modelId="{DD5D828D-A9F8-467D-BD2A-B787C034FAF2}" type="presParOf" srcId="{33D3AD85-58AF-4B18-88F7-E4F60543B099}" destId="{3FD95C50-C123-4DCA-BC53-84829F3D0C87}" srcOrd="9" destOrd="0" presId="urn:microsoft.com/office/officeart/2005/8/layout/gear1"/>
    <dgm:cxn modelId="{2F9EB07B-5FBB-4C11-BE48-CCB0ADC1C1A8}" type="presParOf" srcId="{33D3AD85-58AF-4B18-88F7-E4F60543B099}" destId="{8DD35D04-A24B-4CC2-8F8B-75258F334FC3}" srcOrd="10" destOrd="0" presId="urn:microsoft.com/office/officeart/2005/8/layout/gear1"/>
    <dgm:cxn modelId="{C0F79105-74D6-483A-A968-A75A7E86E0C3}" type="presParOf" srcId="{33D3AD85-58AF-4B18-88F7-E4F60543B099}" destId="{66CBA291-6B9B-4F5D-BC91-69A433FCCE5E}" srcOrd="11" destOrd="0" presId="urn:microsoft.com/office/officeart/2005/8/layout/gear1"/>
    <dgm:cxn modelId="{823C83DF-CF28-4A49-8D4B-4C371AEA666B}" type="presParOf" srcId="{33D3AD85-58AF-4B18-88F7-E4F60543B099}" destId="{3442EEB6-42BF-4B81-9226-E9C3C77604C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1BD7EF-85D4-4B83-8652-C717BC8FC929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27F62FD9-1EB3-4DAA-BF93-44C8917D401B}">
      <dgm:prSet phldrT="[Szöveg]" custT="1"/>
      <dgm:spPr/>
      <dgm:t>
        <a:bodyPr/>
        <a:lstStyle/>
        <a:p>
          <a:r>
            <a:rPr lang="hu-HU" sz="2000" b="1" dirty="0" smtClean="0"/>
            <a:t>200 000 € maximális támogatás</a:t>
          </a:r>
          <a:endParaRPr lang="hu-HU" sz="2000" b="1" dirty="0"/>
        </a:p>
      </dgm:t>
    </dgm:pt>
    <dgm:pt modelId="{C655782E-65B0-4464-9C67-58BE4F49AB10}" type="parTrans" cxnId="{7EEDDBC8-A3B6-4511-9C3B-C790C0416534}">
      <dgm:prSet/>
      <dgm:spPr/>
      <dgm:t>
        <a:bodyPr/>
        <a:lstStyle/>
        <a:p>
          <a:endParaRPr lang="hu-HU"/>
        </a:p>
      </dgm:t>
    </dgm:pt>
    <dgm:pt modelId="{DBFD9636-0E70-4410-A65F-99796D879ECD}" type="sibTrans" cxnId="{7EEDDBC8-A3B6-4511-9C3B-C790C0416534}">
      <dgm:prSet/>
      <dgm:spPr/>
      <dgm:t>
        <a:bodyPr/>
        <a:lstStyle/>
        <a:p>
          <a:endParaRPr lang="hu-HU"/>
        </a:p>
      </dgm:t>
    </dgm:pt>
    <dgm:pt modelId="{0D78C9BC-501D-44F7-855B-CE52C539851D}">
      <dgm:prSet phldrT="[Szöveg]" custT="1"/>
      <dgm:spPr/>
      <dgm:t>
        <a:bodyPr/>
        <a:lstStyle/>
        <a:p>
          <a:r>
            <a:rPr lang="hu-HU" sz="2000" b="1" dirty="0" smtClean="0"/>
            <a:t>70%-os támogatási intenzitás</a:t>
          </a:r>
          <a:endParaRPr lang="hu-HU" sz="2000" b="1" dirty="0"/>
        </a:p>
      </dgm:t>
    </dgm:pt>
    <dgm:pt modelId="{17EBC916-0F60-41A6-B241-63A5BB900F9B}" type="parTrans" cxnId="{EB8219E2-B898-4B60-AB4A-43C54395580F}">
      <dgm:prSet/>
      <dgm:spPr/>
      <dgm:t>
        <a:bodyPr/>
        <a:lstStyle/>
        <a:p>
          <a:endParaRPr lang="hu-HU"/>
        </a:p>
      </dgm:t>
    </dgm:pt>
    <dgm:pt modelId="{42F82BAC-A19F-48ED-B631-60A94D780144}" type="sibTrans" cxnId="{EB8219E2-B898-4B60-AB4A-43C54395580F}">
      <dgm:prSet/>
      <dgm:spPr/>
      <dgm:t>
        <a:bodyPr/>
        <a:lstStyle/>
        <a:p>
          <a:endParaRPr lang="hu-HU"/>
        </a:p>
      </dgm:t>
    </dgm:pt>
    <dgm:pt modelId="{B9035C7B-9361-46F3-83FB-34E45F94CCC8}">
      <dgm:prSet phldrT="[Szöveg]" custT="1"/>
      <dgm:spPr/>
      <dgm:t>
        <a:bodyPr/>
        <a:lstStyle/>
        <a:p>
          <a:r>
            <a:rPr lang="hu-HU" sz="2000" b="1" dirty="0" smtClean="0"/>
            <a:t>Pályázhat ingatlan tulajdonosa és a szálláshely üzemeltetője</a:t>
          </a:r>
          <a:endParaRPr lang="hu-HU" sz="2000" b="1" dirty="0"/>
        </a:p>
      </dgm:t>
    </dgm:pt>
    <dgm:pt modelId="{F547350A-5F05-4E2C-AEE1-6289258C75B7}" type="parTrans" cxnId="{B6BAB23B-9DFA-420F-9427-7D71D2FEFD35}">
      <dgm:prSet/>
      <dgm:spPr/>
      <dgm:t>
        <a:bodyPr/>
        <a:lstStyle/>
        <a:p>
          <a:endParaRPr lang="hu-HU"/>
        </a:p>
      </dgm:t>
    </dgm:pt>
    <dgm:pt modelId="{EE7DF3A7-007D-4754-85E7-3B5436A05C8B}" type="sibTrans" cxnId="{B6BAB23B-9DFA-420F-9427-7D71D2FEFD35}">
      <dgm:prSet/>
      <dgm:spPr/>
      <dgm:t>
        <a:bodyPr/>
        <a:lstStyle/>
        <a:p>
          <a:endParaRPr lang="hu-HU"/>
        </a:p>
      </dgm:t>
    </dgm:pt>
    <dgm:pt modelId="{E011B16E-E6CA-4A4F-BD2F-E947235BF0C5}">
      <dgm:prSet phldrT="[Szöveg]" custT="1"/>
      <dgm:spPr/>
      <dgm:t>
        <a:bodyPr/>
        <a:lstStyle/>
        <a:p>
          <a:r>
            <a:rPr lang="hu-HU" sz="1600" b="1" dirty="0" smtClean="0"/>
            <a:t>Támogatható kapacitásbővítés, belső megjelenés változtatása, panzióban működő vendéglátó egység fejlesztése</a:t>
          </a:r>
          <a:endParaRPr lang="hu-HU" sz="1600" b="1" dirty="0"/>
        </a:p>
      </dgm:t>
    </dgm:pt>
    <dgm:pt modelId="{E0457C58-009F-4558-8353-2F36AE78332E}" type="parTrans" cxnId="{9BD287E1-C1F4-47EB-AD4F-57D5A453F242}">
      <dgm:prSet/>
      <dgm:spPr/>
      <dgm:t>
        <a:bodyPr/>
        <a:lstStyle/>
        <a:p>
          <a:endParaRPr lang="hu-HU"/>
        </a:p>
      </dgm:t>
    </dgm:pt>
    <dgm:pt modelId="{F37D1A73-9A98-4172-B154-9C59C087672E}" type="sibTrans" cxnId="{9BD287E1-C1F4-47EB-AD4F-57D5A453F242}">
      <dgm:prSet/>
      <dgm:spPr/>
      <dgm:t>
        <a:bodyPr/>
        <a:lstStyle/>
        <a:p>
          <a:endParaRPr lang="hu-HU"/>
        </a:p>
      </dgm:t>
    </dgm:pt>
    <dgm:pt modelId="{FC26312A-43D2-483C-BDEC-DF9F6CE2615F}">
      <dgm:prSet phldrT="[Szöveg]" custT="1"/>
      <dgm:spPr/>
      <dgm:t>
        <a:bodyPr/>
        <a:lstStyle/>
        <a:p>
          <a:r>
            <a:rPr lang="hu-HU" sz="1400" b="1" i="0" dirty="0" smtClean="0"/>
            <a:t>Támogatást igénylő a támogatási igény</a:t>
          </a:r>
          <a:br>
            <a:rPr lang="hu-HU" sz="1400" b="1" i="0" dirty="0" smtClean="0"/>
          </a:br>
          <a:r>
            <a:rPr lang="hu-HU" sz="1400" b="1" i="0" dirty="0" smtClean="0"/>
            <a:t>benyújtásakor panzió besorolású működési engedéllyel rendelkezik</a:t>
          </a:r>
          <a:r>
            <a:rPr lang="hu-HU" sz="1400" b="1" dirty="0" smtClean="0"/>
            <a:t/>
          </a:r>
          <a:br>
            <a:rPr lang="hu-HU" sz="1400" b="1" dirty="0" smtClean="0"/>
          </a:br>
          <a:r>
            <a:rPr lang="hu-HU" sz="1400" b="1" dirty="0" smtClean="0"/>
            <a:t>a </a:t>
          </a:r>
          <a:r>
            <a:rPr lang="hu-HU" sz="1400" b="1" i="0" dirty="0" smtClean="0"/>
            <a:t>239/2009. (X. 20.) Korm. rendelet” alapján</a:t>
          </a:r>
          <a:r>
            <a:rPr lang="hu-HU" sz="1400" b="1" dirty="0" smtClean="0"/>
            <a:t/>
          </a:r>
          <a:br>
            <a:rPr lang="hu-HU" sz="1400" b="1" dirty="0" smtClean="0"/>
          </a:br>
          <a:endParaRPr lang="hu-HU" sz="1400" b="1" dirty="0"/>
        </a:p>
      </dgm:t>
    </dgm:pt>
    <dgm:pt modelId="{C98D0DCF-7474-4531-8D17-FE078C2429AB}" type="parTrans" cxnId="{7C097E09-B5C4-46EA-B2BF-536818B143F8}">
      <dgm:prSet/>
      <dgm:spPr/>
      <dgm:t>
        <a:bodyPr/>
        <a:lstStyle/>
        <a:p>
          <a:endParaRPr lang="hu-HU"/>
        </a:p>
      </dgm:t>
    </dgm:pt>
    <dgm:pt modelId="{C3D5EE3C-ADF8-4C68-828F-5D054EEA5928}" type="sibTrans" cxnId="{7C097E09-B5C4-46EA-B2BF-536818B143F8}">
      <dgm:prSet/>
      <dgm:spPr/>
      <dgm:t>
        <a:bodyPr/>
        <a:lstStyle/>
        <a:p>
          <a:endParaRPr lang="hu-HU"/>
        </a:p>
      </dgm:t>
    </dgm:pt>
    <dgm:pt modelId="{195257DB-F104-4BBB-8B64-BF4719F47B46}">
      <dgm:prSet phldrT="[Szöveg]" custT="1"/>
      <dgm:spPr/>
      <dgm:t>
        <a:bodyPr/>
        <a:lstStyle/>
        <a:p>
          <a:r>
            <a:rPr lang="hu-HU" sz="1400" b="1" i="0" dirty="0" smtClean="0"/>
            <a:t>Magyarország területén, Budapest közigazgatási határán kívül</a:t>
          </a:r>
          <a:br>
            <a:rPr lang="hu-HU" sz="1400" b="1" i="0" dirty="0" smtClean="0"/>
          </a:br>
          <a:r>
            <a:rPr lang="hu-HU" sz="1400" b="1" i="0" dirty="0" smtClean="0"/>
            <a:t>működő panziók fejlesztéséhez kapcsolódó projektjavaslatok támogathatók</a:t>
          </a:r>
          <a:endParaRPr lang="hu-HU" sz="1400" b="1" dirty="0"/>
        </a:p>
      </dgm:t>
    </dgm:pt>
    <dgm:pt modelId="{A00F6CFC-CFAC-4DAE-BE1E-08A7A703621D}" type="parTrans" cxnId="{D6423831-6CC4-4933-87FB-309AA2F27B1B}">
      <dgm:prSet/>
      <dgm:spPr/>
      <dgm:t>
        <a:bodyPr/>
        <a:lstStyle/>
        <a:p>
          <a:endParaRPr lang="hu-HU"/>
        </a:p>
      </dgm:t>
    </dgm:pt>
    <dgm:pt modelId="{F7FBEAE4-E5AF-4A57-A808-8558FD81BDE2}" type="sibTrans" cxnId="{D6423831-6CC4-4933-87FB-309AA2F27B1B}">
      <dgm:prSet/>
      <dgm:spPr/>
      <dgm:t>
        <a:bodyPr/>
        <a:lstStyle/>
        <a:p>
          <a:endParaRPr lang="hu-HU"/>
        </a:p>
      </dgm:t>
    </dgm:pt>
    <dgm:pt modelId="{2B6DE111-E1BB-479F-A30A-0E483BA519C6}">
      <dgm:prSet phldrT="[Szöveg]" custT="1"/>
      <dgm:spPr/>
      <dgm:t>
        <a:bodyPr/>
        <a:lstStyle/>
        <a:p>
          <a:r>
            <a:rPr lang="hu-HU" sz="1600" b="1" i="0" dirty="0" smtClean="0"/>
            <a:t>A támogatási igények benyújtása 2017. 10.</a:t>
          </a:r>
          <a:br>
            <a:rPr lang="hu-HU" sz="1600" b="1" i="0" dirty="0" smtClean="0"/>
          </a:br>
          <a:r>
            <a:rPr lang="hu-HU" sz="1600" b="1" i="0" dirty="0" smtClean="0"/>
            <a:t>19. és </a:t>
          </a:r>
          <a:r>
            <a:rPr lang="hu-HU" sz="1600" b="1" i="0" dirty="0" smtClean="0"/>
            <a:t>2018. 01.15. </a:t>
          </a:r>
          <a:r>
            <a:rPr lang="hu-HU" sz="1600" b="1" i="0" dirty="0" smtClean="0"/>
            <a:t>közötti időszakban lehetséges</a:t>
          </a:r>
          <a:r>
            <a:rPr lang="hu-HU" sz="1600" dirty="0" smtClean="0"/>
            <a:t/>
          </a:r>
          <a:br>
            <a:rPr lang="hu-HU" sz="1600" dirty="0" smtClean="0"/>
          </a:br>
          <a:endParaRPr lang="hu-HU" sz="1600" dirty="0"/>
        </a:p>
      </dgm:t>
    </dgm:pt>
    <dgm:pt modelId="{344CE25B-11CF-4701-80F6-D788D8E26061}" type="parTrans" cxnId="{CF57922E-9DBC-4FE5-94A2-14333D9CC464}">
      <dgm:prSet/>
      <dgm:spPr/>
      <dgm:t>
        <a:bodyPr/>
        <a:lstStyle/>
        <a:p>
          <a:endParaRPr lang="hu-HU"/>
        </a:p>
      </dgm:t>
    </dgm:pt>
    <dgm:pt modelId="{29926DFC-00D7-4544-B7A8-A546070A4A21}" type="sibTrans" cxnId="{CF57922E-9DBC-4FE5-94A2-14333D9CC464}">
      <dgm:prSet/>
      <dgm:spPr/>
      <dgm:t>
        <a:bodyPr/>
        <a:lstStyle/>
        <a:p>
          <a:endParaRPr lang="hu-HU"/>
        </a:p>
      </dgm:t>
    </dgm:pt>
    <dgm:pt modelId="{37235E40-8051-4A21-8F6B-EF31AAAC21E6}">
      <dgm:prSet phldrT="[Szöveg]" custT="1"/>
      <dgm:spPr/>
      <dgm:t>
        <a:bodyPr/>
        <a:lstStyle/>
        <a:p>
          <a:r>
            <a:rPr lang="hu-HU" sz="1400" b="1" i="0" dirty="0" smtClean="0"/>
            <a:t>A támogatási igény magyar nyelven, kizárólag a https://eptk.fair.gov.hu felületen</a:t>
          </a:r>
          <a:br>
            <a:rPr lang="hu-HU" sz="1400" b="1" i="0" dirty="0" smtClean="0"/>
          </a:br>
          <a:r>
            <a:rPr lang="hu-HU" sz="1400" b="1" i="0" dirty="0" smtClean="0"/>
            <a:t>keresztül nyújtható be elektronikus formában.</a:t>
          </a:r>
          <a:r>
            <a:rPr lang="hu-HU" sz="1400" b="1" dirty="0" smtClean="0"/>
            <a:t/>
          </a:r>
          <a:br>
            <a:rPr lang="hu-HU" sz="1400" b="1" dirty="0" smtClean="0"/>
          </a:br>
          <a:endParaRPr lang="hu-HU" sz="1400" b="1" dirty="0"/>
        </a:p>
      </dgm:t>
    </dgm:pt>
    <dgm:pt modelId="{5AD19B32-E209-48D6-B4B7-CDFD9515FEE4}" type="parTrans" cxnId="{38C1C661-5B17-4503-9455-C8FE17BA603C}">
      <dgm:prSet/>
      <dgm:spPr/>
      <dgm:t>
        <a:bodyPr/>
        <a:lstStyle/>
        <a:p>
          <a:endParaRPr lang="hu-HU"/>
        </a:p>
      </dgm:t>
    </dgm:pt>
    <dgm:pt modelId="{84020F6B-E678-42BF-A43B-976526582671}" type="sibTrans" cxnId="{38C1C661-5B17-4503-9455-C8FE17BA603C}">
      <dgm:prSet/>
      <dgm:spPr/>
      <dgm:t>
        <a:bodyPr/>
        <a:lstStyle/>
        <a:p>
          <a:endParaRPr lang="hu-HU"/>
        </a:p>
      </dgm:t>
    </dgm:pt>
    <dgm:pt modelId="{0F2D4BF1-F555-4303-8609-E7A0EDECE011}">
      <dgm:prSet phldrT="[Szöveg]" custT="1"/>
      <dgm:spPr/>
      <dgm:t>
        <a:bodyPr/>
        <a:lstStyle/>
        <a:p>
          <a:r>
            <a:rPr lang="hu-HU" sz="1800" b="1" i="0" dirty="0" smtClean="0"/>
            <a:t>A támogatási igények</a:t>
          </a:r>
          <a:br>
            <a:rPr lang="hu-HU" sz="1800" b="1" i="0" dirty="0" smtClean="0"/>
          </a:br>
          <a:r>
            <a:rPr lang="hu-HU" sz="1800" b="1" i="0" dirty="0" smtClean="0"/>
            <a:t>befogadása és értékelése folyamatos.</a:t>
          </a:r>
          <a:r>
            <a:rPr lang="hu-HU" sz="1800" dirty="0" smtClean="0"/>
            <a:t/>
          </a:r>
          <a:br>
            <a:rPr lang="hu-HU" sz="1800" dirty="0" smtClean="0"/>
          </a:br>
          <a:endParaRPr lang="hu-HU" sz="1800" dirty="0"/>
        </a:p>
      </dgm:t>
    </dgm:pt>
    <dgm:pt modelId="{9038CDCF-D1B7-414E-A264-9132C4A65F9C}" type="parTrans" cxnId="{3E686578-FB1C-44EC-B96E-57353AA67853}">
      <dgm:prSet/>
      <dgm:spPr/>
      <dgm:t>
        <a:bodyPr/>
        <a:lstStyle/>
        <a:p>
          <a:endParaRPr lang="hu-HU"/>
        </a:p>
      </dgm:t>
    </dgm:pt>
    <dgm:pt modelId="{CAD0B38A-28F1-4C33-8E5B-477B3F1AA450}" type="sibTrans" cxnId="{3E686578-FB1C-44EC-B96E-57353AA67853}">
      <dgm:prSet/>
      <dgm:spPr/>
      <dgm:t>
        <a:bodyPr/>
        <a:lstStyle/>
        <a:p>
          <a:endParaRPr lang="hu-HU"/>
        </a:p>
      </dgm:t>
    </dgm:pt>
    <dgm:pt modelId="{0636E6DF-AB9D-4830-B70C-A71C3A0EF136}" type="pres">
      <dgm:prSet presAssocID="{501BD7EF-85D4-4B83-8652-C717BC8FC92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hu-HU"/>
        </a:p>
      </dgm:t>
    </dgm:pt>
    <dgm:pt modelId="{6B4402FF-DC68-4397-BC16-3205424921DB}" type="pres">
      <dgm:prSet presAssocID="{27F62FD9-1EB3-4DAA-BF93-44C8917D401B}" presName="compNode" presStyleCnt="0"/>
      <dgm:spPr/>
    </dgm:pt>
    <dgm:pt modelId="{74204612-3C96-4703-93C1-275808C98E01}" type="pres">
      <dgm:prSet presAssocID="{27F62FD9-1EB3-4DAA-BF93-44C8917D401B}" presName="dummyConnPt" presStyleCnt="0"/>
      <dgm:spPr/>
    </dgm:pt>
    <dgm:pt modelId="{458E3EA5-CE18-4A5D-82DC-04B7EADA4864}" type="pres">
      <dgm:prSet presAssocID="{27F62FD9-1EB3-4DAA-BF93-44C8917D401B}" presName="node" presStyleLbl="node1" presStyleIdx="0" presStyleCnt="9" custLinFactNeighborX="-445" custLinFactNeighborY="-1859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DC29536-236B-4663-A2B3-37B3710F1711}" type="pres">
      <dgm:prSet presAssocID="{DBFD9636-0E70-4410-A65F-99796D879ECD}" presName="sibTrans" presStyleLbl="bgSibTrans2D1" presStyleIdx="0" presStyleCnt="8"/>
      <dgm:spPr/>
      <dgm:t>
        <a:bodyPr/>
        <a:lstStyle/>
        <a:p>
          <a:endParaRPr lang="hu-HU"/>
        </a:p>
      </dgm:t>
    </dgm:pt>
    <dgm:pt modelId="{9F6ADE92-2DC7-4438-86E0-C076ECE9C60A}" type="pres">
      <dgm:prSet presAssocID="{0D78C9BC-501D-44F7-855B-CE52C539851D}" presName="compNode" presStyleCnt="0"/>
      <dgm:spPr/>
    </dgm:pt>
    <dgm:pt modelId="{9BF026A0-FD81-4A47-AD5E-6EA2912318D7}" type="pres">
      <dgm:prSet presAssocID="{0D78C9BC-501D-44F7-855B-CE52C539851D}" presName="dummyConnPt" presStyleCnt="0"/>
      <dgm:spPr/>
    </dgm:pt>
    <dgm:pt modelId="{C8BC6E0D-149B-4867-949C-9B070EA474AB}" type="pres">
      <dgm:prSet presAssocID="{0D78C9BC-501D-44F7-855B-CE52C539851D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E0BDD8C-B789-418F-87EF-C0FA3711624C}" type="pres">
      <dgm:prSet presAssocID="{42F82BAC-A19F-48ED-B631-60A94D780144}" presName="sibTrans" presStyleLbl="bgSibTrans2D1" presStyleIdx="1" presStyleCnt="8"/>
      <dgm:spPr/>
      <dgm:t>
        <a:bodyPr/>
        <a:lstStyle/>
        <a:p>
          <a:endParaRPr lang="hu-HU"/>
        </a:p>
      </dgm:t>
    </dgm:pt>
    <dgm:pt modelId="{D5356081-51F7-4FCD-9528-A2519CB04A7F}" type="pres">
      <dgm:prSet presAssocID="{B9035C7B-9361-46F3-83FB-34E45F94CCC8}" presName="compNode" presStyleCnt="0"/>
      <dgm:spPr/>
    </dgm:pt>
    <dgm:pt modelId="{C3DE5B74-4F60-4E22-9439-3FEFA265888E}" type="pres">
      <dgm:prSet presAssocID="{B9035C7B-9361-46F3-83FB-34E45F94CCC8}" presName="dummyConnPt" presStyleCnt="0"/>
      <dgm:spPr/>
    </dgm:pt>
    <dgm:pt modelId="{7691B5E7-0D21-4F3D-8E08-6D3E11297AFF}" type="pres">
      <dgm:prSet presAssocID="{B9035C7B-9361-46F3-83FB-34E45F94CCC8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C41DE5D-6455-4D23-B860-14CB382DB515}" type="pres">
      <dgm:prSet presAssocID="{EE7DF3A7-007D-4754-85E7-3B5436A05C8B}" presName="sibTrans" presStyleLbl="bgSibTrans2D1" presStyleIdx="2" presStyleCnt="8"/>
      <dgm:spPr/>
      <dgm:t>
        <a:bodyPr/>
        <a:lstStyle/>
        <a:p>
          <a:endParaRPr lang="hu-HU"/>
        </a:p>
      </dgm:t>
    </dgm:pt>
    <dgm:pt modelId="{56EB93CF-ED79-401A-AB1D-97DD74E33253}" type="pres">
      <dgm:prSet presAssocID="{E011B16E-E6CA-4A4F-BD2F-E947235BF0C5}" presName="compNode" presStyleCnt="0"/>
      <dgm:spPr/>
    </dgm:pt>
    <dgm:pt modelId="{4AB9F770-7164-4C44-8664-CBFB4FBF0EE8}" type="pres">
      <dgm:prSet presAssocID="{E011B16E-E6CA-4A4F-BD2F-E947235BF0C5}" presName="dummyConnPt" presStyleCnt="0"/>
      <dgm:spPr/>
    </dgm:pt>
    <dgm:pt modelId="{1A8FAEED-8234-4EDD-ABC9-5B856BD94B7C}" type="pres">
      <dgm:prSet presAssocID="{E011B16E-E6CA-4A4F-BD2F-E947235BF0C5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6C1A751-1084-4C73-B13A-2D565C5B785C}" type="pres">
      <dgm:prSet presAssocID="{F37D1A73-9A98-4172-B154-9C59C087672E}" presName="sibTrans" presStyleLbl="bgSibTrans2D1" presStyleIdx="3" presStyleCnt="8"/>
      <dgm:spPr/>
      <dgm:t>
        <a:bodyPr/>
        <a:lstStyle/>
        <a:p>
          <a:endParaRPr lang="hu-HU"/>
        </a:p>
      </dgm:t>
    </dgm:pt>
    <dgm:pt modelId="{36EB8C43-2945-4775-A074-CF9A96E0D120}" type="pres">
      <dgm:prSet presAssocID="{FC26312A-43D2-483C-BDEC-DF9F6CE2615F}" presName="compNode" presStyleCnt="0"/>
      <dgm:spPr/>
    </dgm:pt>
    <dgm:pt modelId="{D7E67A3D-76AB-4B90-8C2B-E6161774ACC8}" type="pres">
      <dgm:prSet presAssocID="{FC26312A-43D2-483C-BDEC-DF9F6CE2615F}" presName="dummyConnPt" presStyleCnt="0"/>
      <dgm:spPr/>
    </dgm:pt>
    <dgm:pt modelId="{6032450E-5548-4610-95A0-CA9D65066D88}" type="pres">
      <dgm:prSet presAssocID="{FC26312A-43D2-483C-BDEC-DF9F6CE2615F}" presName="node" presStyleLbl="node1" presStyleIdx="4" presStyleCnt="9" custScaleY="11710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8797744-6415-41B2-A0A4-2FD7401FF7C8}" type="pres">
      <dgm:prSet presAssocID="{C3D5EE3C-ADF8-4C68-828F-5D054EEA5928}" presName="sibTrans" presStyleLbl="bgSibTrans2D1" presStyleIdx="4" presStyleCnt="8"/>
      <dgm:spPr/>
      <dgm:t>
        <a:bodyPr/>
        <a:lstStyle/>
        <a:p>
          <a:endParaRPr lang="hu-HU"/>
        </a:p>
      </dgm:t>
    </dgm:pt>
    <dgm:pt modelId="{454CBF94-FBA0-4A2A-802E-A43814398DB9}" type="pres">
      <dgm:prSet presAssocID="{195257DB-F104-4BBB-8B64-BF4719F47B46}" presName="compNode" presStyleCnt="0"/>
      <dgm:spPr/>
    </dgm:pt>
    <dgm:pt modelId="{77D8F9EE-5185-4EC8-9B25-3F55FDA250E8}" type="pres">
      <dgm:prSet presAssocID="{195257DB-F104-4BBB-8B64-BF4719F47B46}" presName="dummyConnPt" presStyleCnt="0"/>
      <dgm:spPr/>
    </dgm:pt>
    <dgm:pt modelId="{19286DF9-5AB7-4226-81E0-2ADB0A50EC36}" type="pres">
      <dgm:prSet presAssocID="{195257DB-F104-4BBB-8B64-BF4719F47B46}" presName="node" presStyleLbl="node1" presStyleIdx="5" presStyleCnt="9" custScaleX="92490" custScaleY="10175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D27EF6D-7D2B-486B-AED3-D1737450DF64}" type="pres">
      <dgm:prSet presAssocID="{F7FBEAE4-E5AF-4A57-A808-8558FD81BDE2}" presName="sibTrans" presStyleLbl="bgSibTrans2D1" presStyleIdx="5" presStyleCnt="8"/>
      <dgm:spPr/>
      <dgm:t>
        <a:bodyPr/>
        <a:lstStyle/>
        <a:p>
          <a:endParaRPr lang="hu-HU"/>
        </a:p>
      </dgm:t>
    </dgm:pt>
    <dgm:pt modelId="{A503914F-3288-4FD4-AE64-5F9A1E219CAF}" type="pres">
      <dgm:prSet presAssocID="{2B6DE111-E1BB-479F-A30A-0E483BA519C6}" presName="compNode" presStyleCnt="0"/>
      <dgm:spPr/>
    </dgm:pt>
    <dgm:pt modelId="{75427C21-6090-4DDF-8F40-25AC82DC8812}" type="pres">
      <dgm:prSet presAssocID="{2B6DE111-E1BB-479F-A30A-0E483BA519C6}" presName="dummyConnPt" presStyleCnt="0"/>
      <dgm:spPr/>
    </dgm:pt>
    <dgm:pt modelId="{C6A6A1A7-A725-4AFD-B500-F5FCA1811F61}" type="pres">
      <dgm:prSet presAssocID="{2B6DE111-E1BB-479F-A30A-0E483BA519C6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E290DE4-70C4-47DC-BA01-938E6E54EA87}" type="pres">
      <dgm:prSet presAssocID="{29926DFC-00D7-4544-B7A8-A546070A4A21}" presName="sibTrans" presStyleLbl="bgSibTrans2D1" presStyleIdx="6" presStyleCnt="8"/>
      <dgm:spPr/>
      <dgm:t>
        <a:bodyPr/>
        <a:lstStyle/>
        <a:p>
          <a:endParaRPr lang="hu-HU"/>
        </a:p>
      </dgm:t>
    </dgm:pt>
    <dgm:pt modelId="{CDBBD70B-332B-40C1-8D75-EFBFB6AE17EB}" type="pres">
      <dgm:prSet presAssocID="{37235E40-8051-4A21-8F6B-EF31AAAC21E6}" presName="compNode" presStyleCnt="0"/>
      <dgm:spPr/>
    </dgm:pt>
    <dgm:pt modelId="{0BF3E133-7FF6-4530-937E-2ACD68900AA9}" type="pres">
      <dgm:prSet presAssocID="{37235E40-8051-4A21-8F6B-EF31AAAC21E6}" presName="dummyConnPt" presStyleCnt="0"/>
      <dgm:spPr/>
    </dgm:pt>
    <dgm:pt modelId="{EAEB42FF-E996-4110-A3BB-61B6E4C67982}" type="pres">
      <dgm:prSet presAssocID="{37235E40-8051-4A21-8F6B-EF31AAAC21E6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7EF96A0-255F-4147-B1E2-51DB6F425366}" type="pres">
      <dgm:prSet presAssocID="{84020F6B-E678-42BF-A43B-976526582671}" presName="sibTrans" presStyleLbl="bgSibTrans2D1" presStyleIdx="7" presStyleCnt="8"/>
      <dgm:spPr/>
      <dgm:t>
        <a:bodyPr/>
        <a:lstStyle/>
        <a:p>
          <a:endParaRPr lang="hu-HU"/>
        </a:p>
      </dgm:t>
    </dgm:pt>
    <dgm:pt modelId="{84819E1F-449E-4C90-A5B9-8212BBF2D048}" type="pres">
      <dgm:prSet presAssocID="{0F2D4BF1-F555-4303-8609-E7A0EDECE011}" presName="compNode" presStyleCnt="0"/>
      <dgm:spPr/>
    </dgm:pt>
    <dgm:pt modelId="{8835BAF0-EB88-44EA-8C1D-8A6CDDCE5654}" type="pres">
      <dgm:prSet presAssocID="{0F2D4BF1-F555-4303-8609-E7A0EDECE011}" presName="dummyConnPt" presStyleCnt="0"/>
      <dgm:spPr/>
    </dgm:pt>
    <dgm:pt modelId="{F52A409F-419E-47FA-ACD6-E0D9B74A895F}" type="pres">
      <dgm:prSet presAssocID="{0F2D4BF1-F555-4303-8609-E7A0EDECE011}" presName="node" presStyleLbl="node1" presStyleIdx="8" presStyleCnt="9" custLinFactNeighborX="1014" custLinFactNeighborY="1571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A01480E-DC02-4EDA-8A6D-1342B29D595E}" type="presOf" srcId="{0D78C9BC-501D-44F7-855B-CE52C539851D}" destId="{C8BC6E0D-149B-4867-949C-9B070EA474AB}" srcOrd="0" destOrd="0" presId="urn:microsoft.com/office/officeart/2005/8/layout/bProcess4"/>
    <dgm:cxn modelId="{7C097E09-B5C4-46EA-B2BF-536818B143F8}" srcId="{501BD7EF-85D4-4B83-8652-C717BC8FC929}" destId="{FC26312A-43D2-483C-BDEC-DF9F6CE2615F}" srcOrd="4" destOrd="0" parTransId="{C98D0DCF-7474-4531-8D17-FE078C2429AB}" sibTransId="{C3D5EE3C-ADF8-4C68-828F-5D054EEA5928}"/>
    <dgm:cxn modelId="{4F169ED5-E9B1-4E5A-9B66-BFF7B77339A1}" type="presOf" srcId="{37235E40-8051-4A21-8F6B-EF31AAAC21E6}" destId="{EAEB42FF-E996-4110-A3BB-61B6E4C67982}" srcOrd="0" destOrd="0" presId="urn:microsoft.com/office/officeart/2005/8/layout/bProcess4"/>
    <dgm:cxn modelId="{12154B52-7A56-4235-8D6F-F3C4113CF09F}" type="presOf" srcId="{2B6DE111-E1BB-479F-A30A-0E483BA519C6}" destId="{C6A6A1A7-A725-4AFD-B500-F5FCA1811F61}" srcOrd="0" destOrd="0" presId="urn:microsoft.com/office/officeart/2005/8/layout/bProcess4"/>
    <dgm:cxn modelId="{B6BAB23B-9DFA-420F-9427-7D71D2FEFD35}" srcId="{501BD7EF-85D4-4B83-8652-C717BC8FC929}" destId="{B9035C7B-9361-46F3-83FB-34E45F94CCC8}" srcOrd="2" destOrd="0" parTransId="{F547350A-5F05-4E2C-AEE1-6289258C75B7}" sibTransId="{EE7DF3A7-007D-4754-85E7-3B5436A05C8B}"/>
    <dgm:cxn modelId="{38C1C661-5B17-4503-9455-C8FE17BA603C}" srcId="{501BD7EF-85D4-4B83-8652-C717BC8FC929}" destId="{37235E40-8051-4A21-8F6B-EF31AAAC21E6}" srcOrd="7" destOrd="0" parTransId="{5AD19B32-E209-48D6-B4B7-CDFD9515FEE4}" sibTransId="{84020F6B-E678-42BF-A43B-976526582671}"/>
    <dgm:cxn modelId="{4492D141-B69F-4E96-A1A1-3C9AEF2CB0F1}" type="presOf" srcId="{DBFD9636-0E70-4410-A65F-99796D879ECD}" destId="{8DC29536-236B-4663-A2B3-37B3710F1711}" srcOrd="0" destOrd="0" presId="urn:microsoft.com/office/officeart/2005/8/layout/bProcess4"/>
    <dgm:cxn modelId="{D6423831-6CC4-4933-87FB-309AA2F27B1B}" srcId="{501BD7EF-85D4-4B83-8652-C717BC8FC929}" destId="{195257DB-F104-4BBB-8B64-BF4719F47B46}" srcOrd="5" destOrd="0" parTransId="{A00F6CFC-CFAC-4DAE-BE1E-08A7A703621D}" sibTransId="{F7FBEAE4-E5AF-4A57-A808-8558FD81BDE2}"/>
    <dgm:cxn modelId="{611F2B75-CB6F-4E3E-A8F8-480B2AC1A973}" type="presOf" srcId="{195257DB-F104-4BBB-8B64-BF4719F47B46}" destId="{19286DF9-5AB7-4226-81E0-2ADB0A50EC36}" srcOrd="0" destOrd="0" presId="urn:microsoft.com/office/officeart/2005/8/layout/bProcess4"/>
    <dgm:cxn modelId="{DD1EFD14-42A2-465D-98C8-07E6A28CDA92}" type="presOf" srcId="{C3D5EE3C-ADF8-4C68-828F-5D054EEA5928}" destId="{D8797744-6415-41B2-A0A4-2FD7401FF7C8}" srcOrd="0" destOrd="0" presId="urn:microsoft.com/office/officeart/2005/8/layout/bProcess4"/>
    <dgm:cxn modelId="{039EA5E8-F56A-42F9-94A1-35EEEB9F5829}" type="presOf" srcId="{FC26312A-43D2-483C-BDEC-DF9F6CE2615F}" destId="{6032450E-5548-4610-95A0-CA9D65066D88}" srcOrd="0" destOrd="0" presId="urn:microsoft.com/office/officeart/2005/8/layout/bProcess4"/>
    <dgm:cxn modelId="{C396DFBE-9380-445E-9737-563B7EA47DCB}" type="presOf" srcId="{84020F6B-E678-42BF-A43B-976526582671}" destId="{D7EF96A0-255F-4147-B1E2-51DB6F425366}" srcOrd="0" destOrd="0" presId="urn:microsoft.com/office/officeart/2005/8/layout/bProcess4"/>
    <dgm:cxn modelId="{7EEDDBC8-A3B6-4511-9C3B-C790C0416534}" srcId="{501BD7EF-85D4-4B83-8652-C717BC8FC929}" destId="{27F62FD9-1EB3-4DAA-BF93-44C8917D401B}" srcOrd="0" destOrd="0" parTransId="{C655782E-65B0-4464-9C67-58BE4F49AB10}" sibTransId="{DBFD9636-0E70-4410-A65F-99796D879ECD}"/>
    <dgm:cxn modelId="{9BD287E1-C1F4-47EB-AD4F-57D5A453F242}" srcId="{501BD7EF-85D4-4B83-8652-C717BC8FC929}" destId="{E011B16E-E6CA-4A4F-BD2F-E947235BF0C5}" srcOrd="3" destOrd="0" parTransId="{E0457C58-009F-4558-8353-2F36AE78332E}" sibTransId="{F37D1A73-9A98-4172-B154-9C59C087672E}"/>
    <dgm:cxn modelId="{6F89FAFE-B75D-48A4-BB82-615CA08CB966}" type="presOf" srcId="{29926DFC-00D7-4544-B7A8-A546070A4A21}" destId="{6E290DE4-70C4-47DC-BA01-938E6E54EA87}" srcOrd="0" destOrd="0" presId="urn:microsoft.com/office/officeart/2005/8/layout/bProcess4"/>
    <dgm:cxn modelId="{1B3C9A7D-9E1F-48B0-862D-AF45A793FC0D}" type="presOf" srcId="{B9035C7B-9361-46F3-83FB-34E45F94CCC8}" destId="{7691B5E7-0D21-4F3D-8E08-6D3E11297AFF}" srcOrd="0" destOrd="0" presId="urn:microsoft.com/office/officeart/2005/8/layout/bProcess4"/>
    <dgm:cxn modelId="{66EC0DF7-60FF-4EDA-B2D6-715A9ED04C8E}" type="presOf" srcId="{0F2D4BF1-F555-4303-8609-E7A0EDECE011}" destId="{F52A409F-419E-47FA-ACD6-E0D9B74A895F}" srcOrd="0" destOrd="0" presId="urn:microsoft.com/office/officeart/2005/8/layout/bProcess4"/>
    <dgm:cxn modelId="{2DD3A668-79A9-497F-8489-D26573093080}" type="presOf" srcId="{27F62FD9-1EB3-4DAA-BF93-44C8917D401B}" destId="{458E3EA5-CE18-4A5D-82DC-04B7EADA4864}" srcOrd="0" destOrd="0" presId="urn:microsoft.com/office/officeart/2005/8/layout/bProcess4"/>
    <dgm:cxn modelId="{AF124A52-499C-4AD8-AE89-2F46D817C66E}" type="presOf" srcId="{42F82BAC-A19F-48ED-B631-60A94D780144}" destId="{BE0BDD8C-B789-418F-87EF-C0FA3711624C}" srcOrd="0" destOrd="0" presId="urn:microsoft.com/office/officeart/2005/8/layout/bProcess4"/>
    <dgm:cxn modelId="{FC06BD0B-8668-46D0-A493-D596F99BAE1E}" type="presOf" srcId="{E011B16E-E6CA-4A4F-BD2F-E947235BF0C5}" destId="{1A8FAEED-8234-4EDD-ABC9-5B856BD94B7C}" srcOrd="0" destOrd="0" presId="urn:microsoft.com/office/officeart/2005/8/layout/bProcess4"/>
    <dgm:cxn modelId="{7E7018FD-C4B1-4C8A-ACD0-C2221655B052}" type="presOf" srcId="{EE7DF3A7-007D-4754-85E7-3B5436A05C8B}" destId="{7C41DE5D-6455-4D23-B860-14CB382DB515}" srcOrd="0" destOrd="0" presId="urn:microsoft.com/office/officeart/2005/8/layout/bProcess4"/>
    <dgm:cxn modelId="{EB8219E2-B898-4B60-AB4A-43C54395580F}" srcId="{501BD7EF-85D4-4B83-8652-C717BC8FC929}" destId="{0D78C9BC-501D-44F7-855B-CE52C539851D}" srcOrd="1" destOrd="0" parTransId="{17EBC916-0F60-41A6-B241-63A5BB900F9B}" sibTransId="{42F82BAC-A19F-48ED-B631-60A94D780144}"/>
    <dgm:cxn modelId="{CF57922E-9DBC-4FE5-94A2-14333D9CC464}" srcId="{501BD7EF-85D4-4B83-8652-C717BC8FC929}" destId="{2B6DE111-E1BB-479F-A30A-0E483BA519C6}" srcOrd="6" destOrd="0" parTransId="{344CE25B-11CF-4701-80F6-D788D8E26061}" sibTransId="{29926DFC-00D7-4544-B7A8-A546070A4A21}"/>
    <dgm:cxn modelId="{3E686578-FB1C-44EC-B96E-57353AA67853}" srcId="{501BD7EF-85D4-4B83-8652-C717BC8FC929}" destId="{0F2D4BF1-F555-4303-8609-E7A0EDECE011}" srcOrd="8" destOrd="0" parTransId="{9038CDCF-D1B7-414E-A264-9132C4A65F9C}" sibTransId="{CAD0B38A-28F1-4C33-8E5B-477B3F1AA450}"/>
    <dgm:cxn modelId="{930F276F-F21C-449F-8B82-A5C65590E593}" type="presOf" srcId="{501BD7EF-85D4-4B83-8652-C717BC8FC929}" destId="{0636E6DF-AB9D-4830-B70C-A71C3A0EF136}" srcOrd="0" destOrd="0" presId="urn:microsoft.com/office/officeart/2005/8/layout/bProcess4"/>
    <dgm:cxn modelId="{B6D49007-0BC1-4660-8EAF-BC0C31B2B28F}" type="presOf" srcId="{F37D1A73-9A98-4172-B154-9C59C087672E}" destId="{D6C1A751-1084-4C73-B13A-2D565C5B785C}" srcOrd="0" destOrd="0" presId="urn:microsoft.com/office/officeart/2005/8/layout/bProcess4"/>
    <dgm:cxn modelId="{6378F0BD-E8E6-4B1E-9431-6C72A7C5BEF4}" type="presOf" srcId="{F7FBEAE4-E5AF-4A57-A808-8558FD81BDE2}" destId="{ED27EF6D-7D2B-486B-AED3-D1737450DF64}" srcOrd="0" destOrd="0" presId="urn:microsoft.com/office/officeart/2005/8/layout/bProcess4"/>
    <dgm:cxn modelId="{DA28EDDE-8A57-4DAF-8384-28D00D40C97F}" type="presParOf" srcId="{0636E6DF-AB9D-4830-B70C-A71C3A0EF136}" destId="{6B4402FF-DC68-4397-BC16-3205424921DB}" srcOrd="0" destOrd="0" presId="urn:microsoft.com/office/officeart/2005/8/layout/bProcess4"/>
    <dgm:cxn modelId="{239005A8-B0B0-41F3-A2AA-DF69733D5F2E}" type="presParOf" srcId="{6B4402FF-DC68-4397-BC16-3205424921DB}" destId="{74204612-3C96-4703-93C1-275808C98E01}" srcOrd="0" destOrd="0" presId="urn:microsoft.com/office/officeart/2005/8/layout/bProcess4"/>
    <dgm:cxn modelId="{5B8ECEA1-E4EA-4110-A54A-97750A27A247}" type="presParOf" srcId="{6B4402FF-DC68-4397-BC16-3205424921DB}" destId="{458E3EA5-CE18-4A5D-82DC-04B7EADA4864}" srcOrd="1" destOrd="0" presId="urn:microsoft.com/office/officeart/2005/8/layout/bProcess4"/>
    <dgm:cxn modelId="{8AF32FA6-7AC9-4BB1-9815-D40E40794046}" type="presParOf" srcId="{0636E6DF-AB9D-4830-B70C-A71C3A0EF136}" destId="{8DC29536-236B-4663-A2B3-37B3710F1711}" srcOrd="1" destOrd="0" presId="urn:microsoft.com/office/officeart/2005/8/layout/bProcess4"/>
    <dgm:cxn modelId="{EE4DC789-1671-4187-B271-59D6377A28AE}" type="presParOf" srcId="{0636E6DF-AB9D-4830-B70C-A71C3A0EF136}" destId="{9F6ADE92-2DC7-4438-86E0-C076ECE9C60A}" srcOrd="2" destOrd="0" presId="urn:microsoft.com/office/officeart/2005/8/layout/bProcess4"/>
    <dgm:cxn modelId="{4C026FE8-3566-48CB-B39E-1A48DBB9ACD6}" type="presParOf" srcId="{9F6ADE92-2DC7-4438-86E0-C076ECE9C60A}" destId="{9BF026A0-FD81-4A47-AD5E-6EA2912318D7}" srcOrd="0" destOrd="0" presId="urn:microsoft.com/office/officeart/2005/8/layout/bProcess4"/>
    <dgm:cxn modelId="{212F8D02-9BA4-4E3E-9A80-4CFB39E2AA1C}" type="presParOf" srcId="{9F6ADE92-2DC7-4438-86E0-C076ECE9C60A}" destId="{C8BC6E0D-149B-4867-949C-9B070EA474AB}" srcOrd="1" destOrd="0" presId="urn:microsoft.com/office/officeart/2005/8/layout/bProcess4"/>
    <dgm:cxn modelId="{7A2D1178-4456-44C1-B667-653E1097BE40}" type="presParOf" srcId="{0636E6DF-AB9D-4830-B70C-A71C3A0EF136}" destId="{BE0BDD8C-B789-418F-87EF-C0FA3711624C}" srcOrd="3" destOrd="0" presId="urn:microsoft.com/office/officeart/2005/8/layout/bProcess4"/>
    <dgm:cxn modelId="{2968ED33-476B-4C04-8C52-AEBBBA9E8CB1}" type="presParOf" srcId="{0636E6DF-AB9D-4830-B70C-A71C3A0EF136}" destId="{D5356081-51F7-4FCD-9528-A2519CB04A7F}" srcOrd="4" destOrd="0" presId="urn:microsoft.com/office/officeart/2005/8/layout/bProcess4"/>
    <dgm:cxn modelId="{443E2F0E-BFC5-4987-879A-BC519912EB75}" type="presParOf" srcId="{D5356081-51F7-4FCD-9528-A2519CB04A7F}" destId="{C3DE5B74-4F60-4E22-9439-3FEFA265888E}" srcOrd="0" destOrd="0" presId="urn:microsoft.com/office/officeart/2005/8/layout/bProcess4"/>
    <dgm:cxn modelId="{35DCF100-8BFF-4842-BC34-EFBFB69F9920}" type="presParOf" srcId="{D5356081-51F7-4FCD-9528-A2519CB04A7F}" destId="{7691B5E7-0D21-4F3D-8E08-6D3E11297AFF}" srcOrd="1" destOrd="0" presId="urn:microsoft.com/office/officeart/2005/8/layout/bProcess4"/>
    <dgm:cxn modelId="{5D42104B-0376-4D95-AC9A-736ACC719A43}" type="presParOf" srcId="{0636E6DF-AB9D-4830-B70C-A71C3A0EF136}" destId="{7C41DE5D-6455-4D23-B860-14CB382DB515}" srcOrd="5" destOrd="0" presId="urn:microsoft.com/office/officeart/2005/8/layout/bProcess4"/>
    <dgm:cxn modelId="{E968CF97-1E38-4D67-A630-35EB57BFE77C}" type="presParOf" srcId="{0636E6DF-AB9D-4830-B70C-A71C3A0EF136}" destId="{56EB93CF-ED79-401A-AB1D-97DD74E33253}" srcOrd="6" destOrd="0" presId="urn:microsoft.com/office/officeart/2005/8/layout/bProcess4"/>
    <dgm:cxn modelId="{6714C533-7CF6-47BB-BBE5-453D4E19A68D}" type="presParOf" srcId="{56EB93CF-ED79-401A-AB1D-97DD74E33253}" destId="{4AB9F770-7164-4C44-8664-CBFB4FBF0EE8}" srcOrd="0" destOrd="0" presId="urn:microsoft.com/office/officeart/2005/8/layout/bProcess4"/>
    <dgm:cxn modelId="{D612AD77-4546-46E4-B784-C450FF980C1B}" type="presParOf" srcId="{56EB93CF-ED79-401A-AB1D-97DD74E33253}" destId="{1A8FAEED-8234-4EDD-ABC9-5B856BD94B7C}" srcOrd="1" destOrd="0" presId="urn:microsoft.com/office/officeart/2005/8/layout/bProcess4"/>
    <dgm:cxn modelId="{E4A40B71-318E-45CE-AED7-A40BA2379AB5}" type="presParOf" srcId="{0636E6DF-AB9D-4830-B70C-A71C3A0EF136}" destId="{D6C1A751-1084-4C73-B13A-2D565C5B785C}" srcOrd="7" destOrd="0" presId="urn:microsoft.com/office/officeart/2005/8/layout/bProcess4"/>
    <dgm:cxn modelId="{82C495B5-E8C9-447D-AEF3-A68010C9AA55}" type="presParOf" srcId="{0636E6DF-AB9D-4830-B70C-A71C3A0EF136}" destId="{36EB8C43-2945-4775-A074-CF9A96E0D120}" srcOrd="8" destOrd="0" presId="urn:microsoft.com/office/officeart/2005/8/layout/bProcess4"/>
    <dgm:cxn modelId="{9A19357D-A07E-4F93-9FCB-1F6357B4B0F3}" type="presParOf" srcId="{36EB8C43-2945-4775-A074-CF9A96E0D120}" destId="{D7E67A3D-76AB-4B90-8C2B-E6161774ACC8}" srcOrd="0" destOrd="0" presId="urn:microsoft.com/office/officeart/2005/8/layout/bProcess4"/>
    <dgm:cxn modelId="{2CB7CDC8-21DB-4143-8181-44E1D136F93F}" type="presParOf" srcId="{36EB8C43-2945-4775-A074-CF9A96E0D120}" destId="{6032450E-5548-4610-95A0-CA9D65066D88}" srcOrd="1" destOrd="0" presId="urn:microsoft.com/office/officeart/2005/8/layout/bProcess4"/>
    <dgm:cxn modelId="{38AD09A9-0BF6-4C8E-9D9B-D4295EF0C60D}" type="presParOf" srcId="{0636E6DF-AB9D-4830-B70C-A71C3A0EF136}" destId="{D8797744-6415-41B2-A0A4-2FD7401FF7C8}" srcOrd="9" destOrd="0" presId="urn:microsoft.com/office/officeart/2005/8/layout/bProcess4"/>
    <dgm:cxn modelId="{91C1E9A4-8647-44F3-A0A4-6D840144883B}" type="presParOf" srcId="{0636E6DF-AB9D-4830-B70C-A71C3A0EF136}" destId="{454CBF94-FBA0-4A2A-802E-A43814398DB9}" srcOrd="10" destOrd="0" presId="urn:microsoft.com/office/officeart/2005/8/layout/bProcess4"/>
    <dgm:cxn modelId="{2AFF498A-D759-44A7-AC04-99D78B75D324}" type="presParOf" srcId="{454CBF94-FBA0-4A2A-802E-A43814398DB9}" destId="{77D8F9EE-5185-4EC8-9B25-3F55FDA250E8}" srcOrd="0" destOrd="0" presId="urn:microsoft.com/office/officeart/2005/8/layout/bProcess4"/>
    <dgm:cxn modelId="{5A8A8272-513C-4D44-B58B-29BBBC716EC8}" type="presParOf" srcId="{454CBF94-FBA0-4A2A-802E-A43814398DB9}" destId="{19286DF9-5AB7-4226-81E0-2ADB0A50EC36}" srcOrd="1" destOrd="0" presId="urn:microsoft.com/office/officeart/2005/8/layout/bProcess4"/>
    <dgm:cxn modelId="{81A8E23A-CA3D-4EB4-9190-96F14ACD7534}" type="presParOf" srcId="{0636E6DF-AB9D-4830-B70C-A71C3A0EF136}" destId="{ED27EF6D-7D2B-486B-AED3-D1737450DF64}" srcOrd="11" destOrd="0" presId="urn:microsoft.com/office/officeart/2005/8/layout/bProcess4"/>
    <dgm:cxn modelId="{0A687916-C3A8-46B0-8155-C54FD458379E}" type="presParOf" srcId="{0636E6DF-AB9D-4830-B70C-A71C3A0EF136}" destId="{A503914F-3288-4FD4-AE64-5F9A1E219CAF}" srcOrd="12" destOrd="0" presId="urn:microsoft.com/office/officeart/2005/8/layout/bProcess4"/>
    <dgm:cxn modelId="{0E5F8703-D02E-46CE-A233-C9E7D77C0E94}" type="presParOf" srcId="{A503914F-3288-4FD4-AE64-5F9A1E219CAF}" destId="{75427C21-6090-4DDF-8F40-25AC82DC8812}" srcOrd="0" destOrd="0" presId="urn:microsoft.com/office/officeart/2005/8/layout/bProcess4"/>
    <dgm:cxn modelId="{7E5A7F5F-4600-49ED-80E5-FC6622277AC6}" type="presParOf" srcId="{A503914F-3288-4FD4-AE64-5F9A1E219CAF}" destId="{C6A6A1A7-A725-4AFD-B500-F5FCA1811F61}" srcOrd="1" destOrd="0" presId="urn:microsoft.com/office/officeart/2005/8/layout/bProcess4"/>
    <dgm:cxn modelId="{6104CEF8-4B5E-4721-9C3C-81F8CCF96711}" type="presParOf" srcId="{0636E6DF-AB9D-4830-B70C-A71C3A0EF136}" destId="{6E290DE4-70C4-47DC-BA01-938E6E54EA87}" srcOrd="13" destOrd="0" presId="urn:microsoft.com/office/officeart/2005/8/layout/bProcess4"/>
    <dgm:cxn modelId="{157DB210-8BC7-4C17-8DA6-754F90AEDC07}" type="presParOf" srcId="{0636E6DF-AB9D-4830-B70C-A71C3A0EF136}" destId="{CDBBD70B-332B-40C1-8D75-EFBFB6AE17EB}" srcOrd="14" destOrd="0" presId="urn:microsoft.com/office/officeart/2005/8/layout/bProcess4"/>
    <dgm:cxn modelId="{FD061EA1-E084-4D73-9DB8-42C43CADE039}" type="presParOf" srcId="{CDBBD70B-332B-40C1-8D75-EFBFB6AE17EB}" destId="{0BF3E133-7FF6-4530-937E-2ACD68900AA9}" srcOrd="0" destOrd="0" presId="urn:microsoft.com/office/officeart/2005/8/layout/bProcess4"/>
    <dgm:cxn modelId="{A752313D-BE0A-4036-B18A-E4A9CF0E3A4A}" type="presParOf" srcId="{CDBBD70B-332B-40C1-8D75-EFBFB6AE17EB}" destId="{EAEB42FF-E996-4110-A3BB-61B6E4C67982}" srcOrd="1" destOrd="0" presId="urn:microsoft.com/office/officeart/2005/8/layout/bProcess4"/>
    <dgm:cxn modelId="{D2CB2B75-2931-4B6A-B734-7447259EABC4}" type="presParOf" srcId="{0636E6DF-AB9D-4830-B70C-A71C3A0EF136}" destId="{D7EF96A0-255F-4147-B1E2-51DB6F425366}" srcOrd="15" destOrd="0" presId="urn:microsoft.com/office/officeart/2005/8/layout/bProcess4"/>
    <dgm:cxn modelId="{FB1AE618-736E-4BFC-9483-1849361C1BA4}" type="presParOf" srcId="{0636E6DF-AB9D-4830-B70C-A71C3A0EF136}" destId="{84819E1F-449E-4C90-A5B9-8212BBF2D048}" srcOrd="16" destOrd="0" presId="urn:microsoft.com/office/officeart/2005/8/layout/bProcess4"/>
    <dgm:cxn modelId="{7CCF5CB4-464C-480D-8A4F-B781A628F89D}" type="presParOf" srcId="{84819E1F-449E-4C90-A5B9-8212BBF2D048}" destId="{8835BAF0-EB88-44EA-8C1D-8A6CDDCE5654}" srcOrd="0" destOrd="0" presId="urn:microsoft.com/office/officeart/2005/8/layout/bProcess4"/>
    <dgm:cxn modelId="{62727953-9DD9-4B43-A2EC-951C372F82A6}" type="presParOf" srcId="{84819E1F-449E-4C90-A5B9-8212BBF2D048}" destId="{F52A409F-419E-47FA-ACD6-E0D9B74A895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0A6A0B-54EB-4F5A-8286-E5B4404A2C89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212E0799-6BC8-4AD9-8E28-3BEC72F615EA}">
      <dgm:prSet phldrT="[Szöveg]" custT="1"/>
      <dgm:spPr/>
      <dgm:t>
        <a:bodyPr/>
        <a:lstStyle/>
        <a:p>
          <a:r>
            <a:rPr lang="hu-HU" sz="1800" b="0" dirty="0" err="1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www.szpi.hu</a:t>
          </a:r>
          <a:r>
            <a:rPr lang="hu-HU" sz="1800" b="0" dirty="0" smtClean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rPr>
            <a:t>  </a:t>
          </a:r>
          <a:endParaRPr lang="hu-HU" sz="1800" b="0" dirty="0">
            <a:solidFill>
              <a:schemeClr val="accent6">
                <a:lumMod val="50000"/>
              </a:schemeClr>
            </a:solidFill>
            <a:latin typeface="Cambria" panose="02040503050406030204" pitchFamily="18" charset="0"/>
          </a:endParaRPr>
        </a:p>
      </dgm:t>
    </dgm:pt>
    <dgm:pt modelId="{E34764E1-F0A0-4EE7-B4E4-6817DBC21D56}" type="sibTrans" cxnId="{7FA4616D-00DA-4AAD-A9FC-9E083935DCDC}">
      <dgm:prSet/>
      <dgm:spPr/>
      <dgm:t>
        <a:bodyPr/>
        <a:lstStyle/>
        <a:p>
          <a:endParaRPr lang="hu-HU"/>
        </a:p>
      </dgm:t>
    </dgm:pt>
    <dgm:pt modelId="{0E9918F7-1DB1-4C20-A699-C3C0FD445B7C}" type="parTrans" cxnId="{7FA4616D-00DA-4AAD-A9FC-9E083935DCDC}">
      <dgm:prSet/>
      <dgm:spPr/>
      <dgm:t>
        <a:bodyPr/>
        <a:lstStyle/>
        <a:p>
          <a:endParaRPr lang="hu-HU"/>
        </a:p>
      </dgm:t>
    </dgm:pt>
    <dgm:pt modelId="{64FC6463-9856-4601-A970-1446D494B3A6}">
      <dgm:prSet phldrT="[Szöveg]" custT="1"/>
      <dgm:spPr/>
      <dgm:t>
        <a:bodyPr/>
        <a:lstStyle/>
        <a:p>
          <a:r>
            <a:rPr lang="hu-HU" sz="1800" dirty="0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www.palyazat.gov.hu</a:t>
          </a:r>
          <a:r>
            <a:rPr lang="hu-HU" sz="1800" dirty="0" smtClean="0">
              <a:latin typeface="Cambria" panose="02040503050406030204" pitchFamily="18" charset="0"/>
            </a:rPr>
            <a:t>  </a:t>
          </a:r>
          <a:endParaRPr lang="hu-HU" sz="1800" dirty="0">
            <a:latin typeface="Cambria" panose="02040503050406030204" pitchFamily="18" charset="0"/>
          </a:endParaRPr>
        </a:p>
      </dgm:t>
    </dgm:pt>
    <dgm:pt modelId="{F9807249-E117-44B8-84B5-0D9F6A37A1BD}" type="sibTrans" cxnId="{1AFD9533-308E-4BB8-B0C5-CE533A59F27B}">
      <dgm:prSet/>
      <dgm:spPr/>
      <dgm:t>
        <a:bodyPr/>
        <a:lstStyle/>
        <a:p>
          <a:endParaRPr lang="hu-HU"/>
        </a:p>
      </dgm:t>
    </dgm:pt>
    <dgm:pt modelId="{B8B165FA-BBDE-4077-AD2D-0EE226BA54BF}" type="parTrans" cxnId="{1AFD9533-308E-4BB8-B0C5-CE533A59F27B}">
      <dgm:prSet/>
      <dgm:spPr/>
      <dgm:t>
        <a:bodyPr/>
        <a:lstStyle/>
        <a:p>
          <a:endParaRPr lang="hu-HU"/>
        </a:p>
      </dgm:t>
    </dgm:pt>
    <dgm:pt modelId="{CD1DC386-2F27-4C97-8534-DA35BDD77C18}">
      <dgm:prSet phldrT="[Szöveg]" custT="1"/>
      <dgm:spPr/>
      <dgm:t>
        <a:bodyPr/>
        <a:lstStyle/>
        <a:p>
          <a:r>
            <a:rPr lang="hu-HU" sz="1800" b="0" dirty="0" err="1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www.mnvh.eu</a:t>
          </a:r>
          <a:r>
            <a:rPr lang="hu-HU" sz="2200" b="0" dirty="0" smtClean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rPr>
            <a:t>  </a:t>
          </a:r>
          <a:endParaRPr lang="hu-HU" sz="2200" b="0" dirty="0">
            <a:solidFill>
              <a:schemeClr val="accent6">
                <a:lumMod val="50000"/>
              </a:schemeClr>
            </a:solidFill>
            <a:latin typeface="Cambria" panose="02040503050406030204" pitchFamily="18" charset="0"/>
          </a:endParaRPr>
        </a:p>
      </dgm:t>
    </dgm:pt>
    <dgm:pt modelId="{CE728238-A05A-4ED7-B88F-EF5872789F99}" type="parTrans" cxnId="{AAFE60DF-EF8B-4780-90D2-28A91DACEF57}">
      <dgm:prSet/>
      <dgm:spPr/>
      <dgm:t>
        <a:bodyPr/>
        <a:lstStyle/>
        <a:p>
          <a:endParaRPr lang="hu-HU"/>
        </a:p>
      </dgm:t>
    </dgm:pt>
    <dgm:pt modelId="{A689B798-EF66-433F-B7F7-479C8B31CB62}" type="sibTrans" cxnId="{AAFE60DF-EF8B-4780-90D2-28A91DACEF57}">
      <dgm:prSet/>
      <dgm:spPr/>
      <dgm:t>
        <a:bodyPr/>
        <a:lstStyle/>
        <a:p>
          <a:endParaRPr lang="hu-HU"/>
        </a:p>
      </dgm:t>
    </dgm:pt>
    <dgm:pt modelId="{D44DFECD-9FC6-4C3D-A042-B40AA80A983F}" type="pres">
      <dgm:prSet presAssocID="{440A6A0B-54EB-4F5A-8286-E5B4404A2C8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84032506-8CE5-4807-BFD1-42257F7BBA7E}" type="pres">
      <dgm:prSet presAssocID="{64FC6463-9856-4601-A970-1446D494B3A6}" presName="Accent1" presStyleCnt="0"/>
      <dgm:spPr/>
    </dgm:pt>
    <dgm:pt modelId="{72EA5842-1F38-4183-B56E-0214166748B5}" type="pres">
      <dgm:prSet presAssocID="{64FC6463-9856-4601-A970-1446D494B3A6}" presName="Accent" presStyleLbl="node1" presStyleIdx="0" presStyleCnt="3" custLinFactNeighborX="26976" custLinFactNeighborY="-219"/>
      <dgm:spPr/>
      <dgm:t>
        <a:bodyPr/>
        <a:lstStyle/>
        <a:p>
          <a:endParaRPr lang="hu-HU"/>
        </a:p>
      </dgm:t>
    </dgm:pt>
    <dgm:pt modelId="{BEE33738-10AF-4E7F-8E5F-7614834FF675}" type="pres">
      <dgm:prSet presAssocID="{64FC6463-9856-4601-A970-1446D494B3A6}" presName="Parent1" presStyleLbl="revTx" presStyleIdx="0" presStyleCnt="3" custScaleX="228410" custLinFactNeighborX="15563" custLinFactNeighborY="277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54DA548-047A-4B7A-B107-E779AD0C465B}" type="pres">
      <dgm:prSet presAssocID="{212E0799-6BC8-4AD9-8E28-3BEC72F615EA}" presName="Accent2" presStyleCnt="0"/>
      <dgm:spPr/>
    </dgm:pt>
    <dgm:pt modelId="{B8298679-449D-4269-8C81-99DA76DCFC88}" type="pres">
      <dgm:prSet presAssocID="{212E0799-6BC8-4AD9-8E28-3BEC72F615EA}" presName="Accent" presStyleLbl="node1" presStyleIdx="1" presStyleCnt="3" custLinFactNeighborX="28487" custLinFactNeighborY="-883"/>
      <dgm:spPr/>
      <dgm:t>
        <a:bodyPr/>
        <a:lstStyle/>
        <a:p>
          <a:endParaRPr lang="hu-HU"/>
        </a:p>
      </dgm:t>
    </dgm:pt>
    <dgm:pt modelId="{15594D27-4986-48B6-9933-E3904F863E7B}" type="pres">
      <dgm:prSet presAssocID="{212E0799-6BC8-4AD9-8E28-3BEC72F615EA}" presName="Parent2" presStyleLbl="revTx" presStyleIdx="1" presStyleCnt="3" custScaleX="178806" custLinFactNeighborX="63190" custLinFactNeighborY="945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FD77879-0D87-444F-9A09-95AC5B98D089}" type="pres">
      <dgm:prSet presAssocID="{CD1DC386-2F27-4C97-8534-DA35BDD77C18}" presName="Accent3" presStyleCnt="0"/>
      <dgm:spPr/>
    </dgm:pt>
    <dgm:pt modelId="{5F1B5E0D-8B60-4AE0-8734-C6CCA207B1FD}" type="pres">
      <dgm:prSet presAssocID="{CD1DC386-2F27-4C97-8534-DA35BDD77C18}" presName="Accent" presStyleLbl="node1" presStyleIdx="2" presStyleCnt="3"/>
      <dgm:spPr/>
    </dgm:pt>
    <dgm:pt modelId="{E732374F-F587-46C1-B96D-28BE2DC66307}" type="pres">
      <dgm:prSet presAssocID="{CD1DC386-2F27-4C97-8534-DA35BDD77C18}" presName="Parent3" presStyleLbl="revTx" presStyleIdx="2" presStyleCnt="3" custScaleX="121248" custScaleY="159071" custLinFactNeighborX="-3690" custLinFactNeighborY="-1073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FA4616D-00DA-4AAD-A9FC-9E083935DCDC}" srcId="{440A6A0B-54EB-4F5A-8286-E5B4404A2C89}" destId="{212E0799-6BC8-4AD9-8E28-3BEC72F615EA}" srcOrd="1" destOrd="0" parTransId="{0E9918F7-1DB1-4C20-A699-C3C0FD445B7C}" sibTransId="{E34764E1-F0A0-4EE7-B4E4-6817DBC21D56}"/>
    <dgm:cxn modelId="{1AFD9533-308E-4BB8-B0C5-CE533A59F27B}" srcId="{440A6A0B-54EB-4F5A-8286-E5B4404A2C89}" destId="{64FC6463-9856-4601-A970-1446D494B3A6}" srcOrd="0" destOrd="0" parTransId="{B8B165FA-BBDE-4077-AD2D-0EE226BA54BF}" sibTransId="{F9807249-E117-44B8-84B5-0D9F6A37A1BD}"/>
    <dgm:cxn modelId="{05F99A88-5310-42D2-BF7D-B01D214B4BB6}" type="presOf" srcId="{64FC6463-9856-4601-A970-1446D494B3A6}" destId="{BEE33738-10AF-4E7F-8E5F-7614834FF675}" srcOrd="0" destOrd="0" presId="urn:microsoft.com/office/officeart/2009/layout/CircleArrowProcess"/>
    <dgm:cxn modelId="{06E09DCE-48B6-4FEF-9A6C-B5F82767A237}" type="presOf" srcId="{440A6A0B-54EB-4F5A-8286-E5B4404A2C89}" destId="{D44DFECD-9FC6-4C3D-A042-B40AA80A983F}" srcOrd="0" destOrd="0" presId="urn:microsoft.com/office/officeart/2009/layout/CircleArrowProcess"/>
    <dgm:cxn modelId="{AAFE60DF-EF8B-4780-90D2-28A91DACEF57}" srcId="{440A6A0B-54EB-4F5A-8286-E5B4404A2C89}" destId="{CD1DC386-2F27-4C97-8534-DA35BDD77C18}" srcOrd="2" destOrd="0" parTransId="{CE728238-A05A-4ED7-B88F-EF5872789F99}" sibTransId="{A689B798-EF66-433F-B7F7-479C8B31CB62}"/>
    <dgm:cxn modelId="{9B823826-C558-47DD-9CD7-2FEA6A681D44}" type="presOf" srcId="{CD1DC386-2F27-4C97-8534-DA35BDD77C18}" destId="{E732374F-F587-46C1-B96D-28BE2DC66307}" srcOrd="0" destOrd="0" presId="urn:microsoft.com/office/officeart/2009/layout/CircleArrowProcess"/>
    <dgm:cxn modelId="{29F9071C-C8BA-4568-864B-4219E8E2E343}" type="presOf" srcId="{212E0799-6BC8-4AD9-8E28-3BEC72F615EA}" destId="{15594D27-4986-48B6-9933-E3904F863E7B}" srcOrd="0" destOrd="0" presId="urn:microsoft.com/office/officeart/2009/layout/CircleArrowProcess"/>
    <dgm:cxn modelId="{6B03C5D9-2593-4738-96B7-44F7FD85382D}" type="presParOf" srcId="{D44DFECD-9FC6-4C3D-A042-B40AA80A983F}" destId="{84032506-8CE5-4807-BFD1-42257F7BBA7E}" srcOrd="0" destOrd="0" presId="urn:microsoft.com/office/officeart/2009/layout/CircleArrowProcess"/>
    <dgm:cxn modelId="{584764F3-6586-429E-89E8-F49A38CEED90}" type="presParOf" srcId="{84032506-8CE5-4807-BFD1-42257F7BBA7E}" destId="{72EA5842-1F38-4183-B56E-0214166748B5}" srcOrd="0" destOrd="0" presId="urn:microsoft.com/office/officeart/2009/layout/CircleArrowProcess"/>
    <dgm:cxn modelId="{24210366-82D3-4C0C-ADCF-7C7A6AEB7EDB}" type="presParOf" srcId="{D44DFECD-9FC6-4C3D-A042-B40AA80A983F}" destId="{BEE33738-10AF-4E7F-8E5F-7614834FF675}" srcOrd="1" destOrd="0" presId="urn:microsoft.com/office/officeart/2009/layout/CircleArrowProcess"/>
    <dgm:cxn modelId="{29FF3E2B-6A7A-4643-B7A9-31457F8A9A91}" type="presParOf" srcId="{D44DFECD-9FC6-4C3D-A042-B40AA80A983F}" destId="{154DA548-047A-4B7A-B107-E779AD0C465B}" srcOrd="2" destOrd="0" presId="urn:microsoft.com/office/officeart/2009/layout/CircleArrowProcess"/>
    <dgm:cxn modelId="{516D6CB6-470A-41C9-922D-A512DE90056D}" type="presParOf" srcId="{154DA548-047A-4B7A-B107-E779AD0C465B}" destId="{B8298679-449D-4269-8C81-99DA76DCFC88}" srcOrd="0" destOrd="0" presId="urn:microsoft.com/office/officeart/2009/layout/CircleArrowProcess"/>
    <dgm:cxn modelId="{3FA4AF60-0DF1-4A48-B3D5-FCEC1CECDB97}" type="presParOf" srcId="{D44DFECD-9FC6-4C3D-A042-B40AA80A983F}" destId="{15594D27-4986-48B6-9933-E3904F863E7B}" srcOrd="3" destOrd="0" presId="urn:microsoft.com/office/officeart/2009/layout/CircleArrowProcess"/>
    <dgm:cxn modelId="{857E42E5-9EB2-4104-8FDB-1142EA978729}" type="presParOf" srcId="{D44DFECD-9FC6-4C3D-A042-B40AA80A983F}" destId="{4FD77879-0D87-444F-9A09-95AC5B98D089}" srcOrd="4" destOrd="0" presId="urn:microsoft.com/office/officeart/2009/layout/CircleArrowProcess"/>
    <dgm:cxn modelId="{B9868F17-F158-4E11-A15B-FAD3DA1FF465}" type="presParOf" srcId="{4FD77879-0D87-444F-9A09-95AC5B98D089}" destId="{5F1B5E0D-8B60-4AE0-8734-C6CCA207B1FD}" srcOrd="0" destOrd="0" presId="urn:microsoft.com/office/officeart/2009/layout/CircleArrowProcess"/>
    <dgm:cxn modelId="{B2D26722-8A21-4B87-B78A-827BF6D0A1D7}" type="presParOf" srcId="{D44DFECD-9FC6-4C3D-A042-B40AA80A983F}" destId="{E732374F-F587-46C1-B96D-28BE2DC66307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FFF40D-C937-4DF5-831E-EE5A7570435C}">
      <dsp:nvSpPr>
        <dsp:cNvPr id="0" name=""/>
        <dsp:cNvSpPr/>
      </dsp:nvSpPr>
      <dsp:spPr>
        <a:xfrm>
          <a:off x="3888442" y="2340521"/>
          <a:ext cx="2732703" cy="2732703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i="0" kern="1200" dirty="0" smtClean="0"/>
            <a:t>Szálláshelyek létesítése –</a:t>
          </a:r>
          <a:br>
            <a:rPr lang="hu-HU" sz="1600" b="1" i="0" kern="1200" dirty="0" smtClean="0"/>
          </a:br>
          <a:r>
            <a:rPr lang="hu-HU" sz="1600" b="1" i="0" kern="1200" dirty="0" smtClean="0"/>
            <a:t>Tokaj, Felső-Tisza és Nyírség kiemelt</a:t>
          </a:r>
          <a:br>
            <a:rPr lang="hu-HU" sz="1600" b="1" i="0" kern="1200" dirty="0" smtClean="0"/>
          </a:br>
          <a:r>
            <a:rPr lang="hu-HU" sz="1600" b="1" i="0" kern="1200" dirty="0" smtClean="0"/>
            <a:t>turisztikai fejlesztési térségben</a:t>
          </a:r>
          <a:r>
            <a:rPr lang="hu-HU" sz="1600" kern="1200" dirty="0" smtClean="0"/>
            <a:t/>
          </a:r>
          <a:br>
            <a:rPr lang="hu-HU" sz="1600" kern="1200" dirty="0" smtClean="0"/>
          </a:br>
          <a:endParaRPr lang="hu-HU" sz="1600" kern="1200" dirty="0"/>
        </a:p>
      </dsp:txBody>
      <dsp:txXfrm>
        <a:off x="4437837" y="2980644"/>
        <a:ext cx="1633913" cy="1404665"/>
      </dsp:txXfrm>
    </dsp:sp>
    <dsp:sp modelId="{DC435656-F5FC-48EC-A6E1-ECC44E978C7B}">
      <dsp:nvSpPr>
        <dsp:cNvPr id="0" name=""/>
        <dsp:cNvSpPr/>
      </dsp:nvSpPr>
      <dsp:spPr>
        <a:xfrm>
          <a:off x="2016224" y="2088238"/>
          <a:ext cx="1987420" cy="198742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i="0" kern="1200" dirty="0" smtClean="0"/>
            <a:t>Panziók fejlesztése</a:t>
          </a:r>
          <a:r>
            <a:rPr lang="hu-HU" sz="1600" kern="1200" dirty="0" smtClean="0"/>
            <a:t/>
          </a:r>
          <a:br>
            <a:rPr lang="hu-HU" sz="1600" kern="1200" dirty="0" smtClean="0"/>
          </a:br>
          <a:endParaRPr lang="hu-HU" sz="1600" kern="1200" dirty="0"/>
        </a:p>
      </dsp:txBody>
      <dsp:txXfrm>
        <a:off x="2516563" y="2591601"/>
        <a:ext cx="986742" cy="980694"/>
      </dsp:txXfrm>
    </dsp:sp>
    <dsp:sp modelId="{BB28F1C1-C744-4092-B404-0AAF268B467E}">
      <dsp:nvSpPr>
        <dsp:cNvPr id="0" name=""/>
        <dsp:cNvSpPr/>
      </dsp:nvSpPr>
      <dsp:spPr>
        <a:xfrm rot="20700000">
          <a:off x="2933498" y="123334"/>
          <a:ext cx="3163784" cy="264684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i="0" kern="1200" dirty="0" smtClean="0"/>
            <a:t>Szállodafejlesztés – Tokaj,</a:t>
          </a:r>
          <a:br>
            <a:rPr lang="hu-HU" sz="1400" b="1" i="0" kern="1200" dirty="0" smtClean="0"/>
          </a:br>
          <a:r>
            <a:rPr lang="hu-HU" sz="1400" b="1" i="0" kern="1200" dirty="0" smtClean="0"/>
            <a:t>Felső-Tisza és Nyírség kiemelt turisztikai</a:t>
          </a:r>
          <a:br>
            <a:rPr lang="hu-HU" sz="1400" b="1" i="0" kern="1200" dirty="0" smtClean="0"/>
          </a:br>
          <a:r>
            <a:rPr lang="hu-HU" sz="1400" b="1" i="0" kern="1200" dirty="0" smtClean="0"/>
            <a:t>fejlesztési térségben</a:t>
          </a:r>
          <a:r>
            <a:rPr lang="hu-HU" sz="1400" kern="1200" dirty="0" smtClean="0"/>
            <a:t/>
          </a:r>
          <a:br>
            <a:rPr lang="hu-HU" sz="1400" kern="1200" dirty="0" smtClean="0"/>
          </a:br>
          <a:endParaRPr lang="hu-HU" sz="1400" kern="1200" dirty="0"/>
        </a:p>
      </dsp:txBody>
      <dsp:txXfrm rot="-20700000">
        <a:off x="3658070" y="673203"/>
        <a:ext cx="1714640" cy="1547103"/>
      </dsp:txXfrm>
    </dsp:sp>
    <dsp:sp modelId="{8DD35D04-A24B-4CC2-8F8B-75258F334FC3}">
      <dsp:nvSpPr>
        <dsp:cNvPr id="0" name=""/>
        <dsp:cNvSpPr/>
      </dsp:nvSpPr>
      <dsp:spPr>
        <a:xfrm>
          <a:off x="3794019" y="1913481"/>
          <a:ext cx="3497860" cy="3497860"/>
        </a:xfrm>
        <a:prstGeom prst="circularArrow">
          <a:avLst>
            <a:gd name="adj1" fmla="val 4687"/>
            <a:gd name="adj2" fmla="val 299029"/>
            <a:gd name="adj3" fmla="val 2531995"/>
            <a:gd name="adj4" fmla="val 15827588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BA291-6B9B-4F5D-BC91-69A433FCCE5E}">
      <dsp:nvSpPr>
        <dsp:cNvPr id="0" name=""/>
        <dsp:cNvSpPr/>
      </dsp:nvSpPr>
      <dsp:spPr>
        <a:xfrm rot="20040000">
          <a:off x="1724588" y="1292534"/>
          <a:ext cx="2541414" cy="254141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2EEB6-42BF-4B81-9226-E9C3C77604CE}">
      <dsp:nvSpPr>
        <dsp:cNvPr id="0" name=""/>
        <dsp:cNvSpPr/>
      </dsp:nvSpPr>
      <dsp:spPr>
        <a:xfrm rot="1680000">
          <a:off x="2864642" y="-53311"/>
          <a:ext cx="2740156" cy="274015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29536-236B-4663-A2B3-37B3710F1711}">
      <dsp:nvSpPr>
        <dsp:cNvPr id="0" name=""/>
        <dsp:cNvSpPr/>
      </dsp:nvSpPr>
      <dsp:spPr>
        <a:xfrm rot="5392613">
          <a:off x="-540991" y="1348792"/>
          <a:ext cx="2054682" cy="21565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8E3EA5-CE18-4A5D-82DC-04B7EADA4864}">
      <dsp:nvSpPr>
        <dsp:cNvPr id="0" name=""/>
        <dsp:cNvSpPr/>
      </dsp:nvSpPr>
      <dsp:spPr>
        <a:xfrm>
          <a:off x="0" y="72012"/>
          <a:ext cx="2396145" cy="1437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200 000 € maximális támogatás</a:t>
          </a:r>
          <a:endParaRPr lang="hu-HU" sz="2000" b="1" kern="1200" dirty="0"/>
        </a:p>
      </dsp:txBody>
      <dsp:txXfrm>
        <a:off x="42108" y="114120"/>
        <a:ext cx="2311929" cy="1353471"/>
      </dsp:txXfrm>
    </dsp:sp>
    <dsp:sp modelId="{BE0BDD8C-B789-418F-87EF-C0FA3711624C}">
      <dsp:nvSpPr>
        <dsp:cNvPr id="0" name=""/>
        <dsp:cNvSpPr/>
      </dsp:nvSpPr>
      <dsp:spPr>
        <a:xfrm rot="5400000">
          <a:off x="-405084" y="3279598"/>
          <a:ext cx="1787282" cy="21565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BC6E0D-149B-4867-949C-9B070EA474AB}">
      <dsp:nvSpPr>
        <dsp:cNvPr id="0" name=""/>
        <dsp:cNvSpPr/>
      </dsp:nvSpPr>
      <dsp:spPr>
        <a:xfrm>
          <a:off x="4415" y="2136516"/>
          <a:ext cx="2396145" cy="1437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70%-os támogatási intenzitás</a:t>
          </a:r>
          <a:endParaRPr lang="hu-HU" sz="2000" b="1" kern="1200" dirty="0"/>
        </a:p>
      </dsp:txBody>
      <dsp:txXfrm>
        <a:off x="46523" y="2178624"/>
        <a:ext cx="2311929" cy="1353471"/>
      </dsp:txXfrm>
    </dsp:sp>
    <dsp:sp modelId="{7C41DE5D-6455-4D23-B860-14CB382DB515}">
      <dsp:nvSpPr>
        <dsp:cNvPr id="0" name=""/>
        <dsp:cNvSpPr/>
      </dsp:nvSpPr>
      <dsp:spPr>
        <a:xfrm>
          <a:off x="493470" y="4178153"/>
          <a:ext cx="3177047" cy="21565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91B5E7-0D21-4F3D-8E08-6D3E11297AFF}">
      <dsp:nvSpPr>
        <dsp:cNvPr id="0" name=""/>
        <dsp:cNvSpPr/>
      </dsp:nvSpPr>
      <dsp:spPr>
        <a:xfrm>
          <a:off x="4415" y="3933625"/>
          <a:ext cx="2396145" cy="1437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Pályázhat ingatlan tulajdonosa és a szálláshely üzemeltetője</a:t>
          </a:r>
          <a:endParaRPr lang="hu-HU" sz="2000" b="1" kern="1200" dirty="0"/>
        </a:p>
      </dsp:txBody>
      <dsp:txXfrm>
        <a:off x="46523" y="3975733"/>
        <a:ext cx="2311929" cy="1353471"/>
      </dsp:txXfrm>
    </dsp:sp>
    <dsp:sp modelId="{D6C1A751-1084-4C73-B13A-2D565C5B785C}">
      <dsp:nvSpPr>
        <dsp:cNvPr id="0" name=""/>
        <dsp:cNvSpPr/>
      </dsp:nvSpPr>
      <dsp:spPr>
        <a:xfrm rot="16200000">
          <a:off x="2720733" y="3218543"/>
          <a:ext cx="1909393" cy="21565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8FAEED-8234-4EDD-ABC9-5B856BD94B7C}">
      <dsp:nvSpPr>
        <dsp:cNvPr id="0" name=""/>
        <dsp:cNvSpPr/>
      </dsp:nvSpPr>
      <dsp:spPr>
        <a:xfrm>
          <a:off x="3191288" y="3933625"/>
          <a:ext cx="2396145" cy="1437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dirty="0" smtClean="0"/>
            <a:t>Támogatható kapacitásbővítés, belső megjelenés változtatása, panzióban működő vendéglátó egység fejlesztése</a:t>
          </a:r>
          <a:endParaRPr lang="hu-HU" sz="1600" b="1" kern="1200" dirty="0"/>
        </a:p>
      </dsp:txBody>
      <dsp:txXfrm>
        <a:off x="3233396" y="3975733"/>
        <a:ext cx="2311929" cy="1353471"/>
      </dsp:txXfrm>
    </dsp:sp>
    <dsp:sp modelId="{D8797744-6415-41B2-A0A4-2FD7401FF7C8}">
      <dsp:nvSpPr>
        <dsp:cNvPr id="0" name=""/>
        <dsp:cNvSpPr/>
      </dsp:nvSpPr>
      <dsp:spPr>
        <a:xfrm rot="16200000">
          <a:off x="2714465" y="1291374"/>
          <a:ext cx="1921930" cy="21565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32450E-5548-4610-95A0-CA9D65066D88}">
      <dsp:nvSpPr>
        <dsp:cNvPr id="0" name=""/>
        <dsp:cNvSpPr/>
      </dsp:nvSpPr>
      <dsp:spPr>
        <a:xfrm>
          <a:off x="3191288" y="1890614"/>
          <a:ext cx="2396145" cy="1683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i="0" kern="1200" dirty="0" smtClean="0"/>
            <a:t>Támogatást igénylő a támogatási igény</a:t>
          </a:r>
          <a:br>
            <a:rPr lang="hu-HU" sz="1400" b="1" i="0" kern="1200" dirty="0" smtClean="0"/>
          </a:br>
          <a:r>
            <a:rPr lang="hu-HU" sz="1400" b="1" i="0" kern="1200" dirty="0" smtClean="0"/>
            <a:t>benyújtásakor panzió besorolású működési engedéllyel rendelkezik</a:t>
          </a:r>
          <a:r>
            <a:rPr lang="hu-HU" sz="1400" b="1" kern="1200" dirty="0" smtClean="0"/>
            <a:t/>
          </a:r>
          <a:br>
            <a:rPr lang="hu-HU" sz="1400" b="1" kern="1200" dirty="0" smtClean="0"/>
          </a:br>
          <a:r>
            <a:rPr lang="hu-HU" sz="1400" b="1" kern="1200" dirty="0" smtClean="0"/>
            <a:t>a </a:t>
          </a:r>
          <a:r>
            <a:rPr lang="hu-HU" sz="1400" b="1" i="0" kern="1200" dirty="0" smtClean="0"/>
            <a:t>239/2009. (X. 20.) Korm. rendelet” alapján</a:t>
          </a:r>
          <a:r>
            <a:rPr lang="hu-HU" sz="1400" b="1" kern="1200" dirty="0" smtClean="0"/>
            <a:t/>
          </a:r>
          <a:br>
            <a:rPr lang="hu-HU" sz="1400" b="1" kern="1200" dirty="0" smtClean="0"/>
          </a:br>
          <a:endParaRPr lang="hu-HU" sz="1400" b="1" kern="1200" dirty="0"/>
        </a:p>
      </dsp:txBody>
      <dsp:txXfrm>
        <a:off x="3240599" y="1939925"/>
        <a:ext cx="2297523" cy="1584967"/>
      </dsp:txXfrm>
    </dsp:sp>
    <dsp:sp modelId="{ED27EF6D-7D2B-486B-AED3-D1737450DF64}">
      <dsp:nvSpPr>
        <dsp:cNvPr id="0" name=""/>
        <dsp:cNvSpPr/>
      </dsp:nvSpPr>
      <dsp:spPr>
        <a:xfrm rot="21597076">
          <a:off x="3675429" y="319055"/>
          <a:ext cx="3186874" cy="21565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286DF9-5AB7-4226-81E0-2ADB0A50EC36}">
      <dsp:nvSpPr>
        <dsp:cNvPr id="0" name=""/>
        <dsp:cNvSpPr/>
      </dsp:nvSpPr>
      <dsp:spPr>
        <a:xfrm>
          <a:off x="3281263" y="68260"/>
          <a:ext cx="2216194" cy="1462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i="0" kern="1200" dirty="0" smtClean="0"/>
            <a:t>Magyarország területén, Budapest közigazgatási határán kívül</a:t>
          </a:r>
          <a:br>
            <a:rPr lang="hu-HU" sz="1400" b="1" i="0" kern="1200" dirty="0" smtClean="0"/>
          </a:br>
          <a:r>
            <a:rPr lang="hu-HU" sz="1400" b="1" i="0" kern="1200" dirty="0" smtClean="0"/>
            <a:t>működő panziók fejlesztéséhez kapcsolódó projektjavaslatok támogathatók</a:t>
          </a:r>
          <a:endParaRPr lang="hu-HU" sz="1400" b="1" kern="1200" dirty="0"/>
        </a:p>
      </dsp:txBody>
      <dsp:txXfrm>
        <a:off x="3324111" y="111108"/>
        <a:ext cx="2130498" cy="1377236"/>
      </dsp:txXfrm>
    </dsp:sp>
    <dsp:sp modelId="{6E290DE4-70C4-47DC-BA01-938E6E54EA87}">
      <dsp:nvSpPr>
        <dsp:cNvPr id="0" name=""/>
        <dsp:cNvSpPr/>
      </dsp:nvSpPr>
      <dsp:spPr>
        <a:xfrm rot="5400000">
          <a:off x="5968662" y="1211342"/>
          <a:ext cx="1787282" cy="21565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A6A1A7-A725-4AFD-B500-F5FCA1811F61}">
      <dsp:nvSpPr>
        <dsp:cNvPr id="0" name=""/>
        <dsp:cNvSpPr/>
      </dsp:nvSpPr>
      <dsp:spPr>
        <a:xfrm>
          <a:off x="6378161" y="68260"/>
          <a:ext cx="2396145" cy="1437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i="0" kern="1200" dirty="0" smtClean="0"/>
            <a:t>A támogatási igények benyújtása 2017. 10.</a:t>
          </a:r>
          <a:br>
            <a:rPr lang="hu-HU" sz="1600" b="1" i="0" kern="1200" dirty="0" smtClean="0"/>
          </a:br>
          <a:r>
            <a:rPr lang="hu-HU" sz="1600" b="1" i="0" kern="1200" dirty="0" smtClean="0"/>
            <a:t>19. és </a:t>
          </a:r>
          <a:r>
            <a:rPr lang="hu-HU" sz="1600" b="1" i="0" kern="1200" dirty="0" smtClean="0"/>
            <a:t>2018. 01.15. </a:t>
          </a:r>
          <a:r>
            <a:rPr lang="hu-HU" sz="1600" b="1" i="0" kern="1200" dirty="0" smtClean="0"/>
            <a:t>közötti időszakban lehetséges</a:t>
          </a:r>
          <a:r>
            <a:rPr lang="hu-HU" sz="1600" kern="1200" dirty="0" smtClean="0"/>
            <a:t/>
          </a:r>
          <a:br>
            <a:rPr lang="hu-HU" sz="1600" kern="1200" dirty="0" smtClean="0"/>
          </a:br>
          <a:endParaRPr lang="hu-HU" sz="1600" kern="1200" dirty="0"/>
        </a:p>
      </dsp:txBody>
      <dsp:txXfrm>
        <a:off x="6420269" y="110368"/>
        <a:ext cx="2311929" cy="1353471"/>
      </dsp:txXfrm>
    </dsp:sp>
    <dsp:sp modelId="{D7EF96A0-255F-4147-B1E2-51DB6F425366}">
      <dsp:nvSpPr>
        <dsp:cNvPr id="0" name=""/>
        <dsp:cNvSpPr/>
      </dsp:nvSpPr>
      <dsp:spPr>
        <a:xfrm rot="5392461">
          <a:off x="5857886" y="3121431"/>
          <a:ext cx="2013248" cy="21565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EB42FF-E996-4110-A3BB-61B6E4C67982}">
      <dsp:nvSpPr>
        <dsp:cNvPr id="0" name=""/>
        <dsp:cNvSpPr/>
      </dsp:nvSpPr>
      <dsp:spPr>
        <a:xfrm>
          <a:off x="6378161" y="1865369"/>
          <a:ext cx="2396145" cy="1437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400" b="1" i="0" kern="1200" dirty="0" smtClean="0"/>
            <a:t>A támogatási igény magyar nyelven, kizárólag a https://eptk.fair.gov.hu felületen</a:t>
          </a:r>
          <a:br>
            <a:rPr lang="hu-HU" sz="1400" b="1" i="0" kern="1200" dirty="0" smtClean="0"/>
          </a:br>
          <a:r>
            <a:rPr lang="hu-HU" sz="1400" b="1" i="0" kern="1200" dirty="0" smtClean="0"/>
            <a:t>keresztül nyújtható be elektronikus formában.</a:t>
          </a:r>
          <a:r>
            <a:rPr lang="hu-HU" sz="1400" b="1" kern="1200" dirty="0" smtClean="0"/>
            <a:t/>
          </a:r>
          <a:br>
            <a:rPr lang="hu-HU" sz="1400" b="1" kern="1200" dirty="0" smtClean="0"/>
          </a:br>
          <a:endParaRPr lang="hu-HU" sz="1400" b="1" kern="1200" dirty="0"/>
        </a:p>
      </dsp:txBody>
      <dsp:txXfrm>
        <a:off x="6420269" y="1907477"/>
        <a:ext cx="2311929" cy="1353471"/>
      </dsp:txXfrm>
    </dsp:sp>
    <dsp:sp modelId="{F52A409F-419E-47FA-ACD6-E0D9B74A895F}">
      <dsp:nvSpPr>
        <dsp:cNvPr id="0" name=""/>
        <dsp:cNvSpPr/>
      </dsp:nvSpPr>
      <dsp:spPr>
        <a:xfrm>
          <a:off x="6382576" y="3888439"/>
          <a:ext cx="2396145" cy="1437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i="0" kern="1200" dirty="0" smtClean="0"/>
            <a:t>A támogatási igények</a:t>
          </a:r>
          <a:br>
            <a:rPr lang="hu-HU" sz="1800" b="1" i="0" kern="1200" dirty="0" smtClean="0"/>
          </a:br>
          <a:r>
            <a:rPr lang="hu-HU" sz="1800" b="1" i="0" kern="1200" dirty="0" smtClean="0"/>
            <a:t>befogadása és értékelése folyamatos.</a:t>
          </a:r>
          <a:r>
            <a:rPr lang="hu-HU" sz="1800" kern="1200" dirty="0" smtClean="0"/>
            <a:t/>
          </a:r>
          <a:br>
            <a:rPr lang="hu-HU" sz="1800" kern="1200" dirty="0" smtClean="0"/>
          </a:br>
          <a:endParaRPr lang="hu-HU" sz="1800" kern="1200" dirty="0"/>
        </a:p>
      </dsp:txBody>
      <dsp:txXfrm>
        <a:off x="6424684" y="3930547"/>
        <a:ext cx="2311929" cy="13534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A5842-1F38-4183-B56E-0214166748B5}">
      <dsp:nvSpPr>
        <dsp:cNvPr id="0" name=""/>
        <dsp:cNvSpPr/>
      </dsp:nvSpPr>
      <dsp:spPr>
        <a:xfrm>
          <a:off x="2633511" y="-5010"/>
          <a:ext cx="2287518" cy="228786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33738-10AF-4E7F-8E5F-7614834FF675}">
      <dsp:nvSpPr>
        <dsp:cNvPr id="0" name=""/>
        <dsp:cNvSpPr/>
      </dsp:nvSpPr>
      <dsp:spPr>
        <a:xfrm>
          <a:off x="1903743" y="1002062"/>
          <a:ext cx="2903388" cy="635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dirty="0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www.palyazat.gov.hu</a:t>
          </a:r>
          <a:r>
            <a:rPr lang="hu-HU" sz="1800" kern="1200" dirty="0" smtClean="0">
              <a:latin typeface="Cambria" panose="02040503050406030204" pitchFamily="18" charset="0"/>
            </a:rPr>
            <a:t>  </a:t>
          </a:r>
          <a:endParaRPr lang="hu-HU" sz="1800" kern="1200" dirty="0">
            <a:latin typeface="Cambria" panose="02040503050406030204" pitchFamily="18" charset="0"/>
          </a:endParaRPr>
        </a:p>
      </dsp:txBody>
      <dsp:txXfrm>
        <a:off x="1903743" y="1002062"/>
        <a:ext cx="2903388" cy="635412"/>
      </dsp:txXfrm>
    </dsp:sp>
    <dsp:sp modelId="{B8298679-449D-4269-8C81-99DA76DCFC88}">
      <dsp:nvSpPr>
        <dsp:cNvPr id="0" name=""/>
        <dsp:cNvSpPr/>
      </dsp:nvSpPr>
      <dsp:spPr>
        <a:xfrm>
          <a:off x="2032725" y="1294347"/>
          <a:ext cx="2287518" cy="228786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594D27-4986-48B6-9933-E3904F863E7B}">
      <dsp:nvSpPr>
        <dsp:cNvPr id="0" name=""/>
        <dsp:cNvSpPr/>
      </dsp:nvSpPr>
      <dsp:spPr>
        <a:xfrm>
          <a:off x="2191637" y="2208220"/>
          <a:ext cx="2272857" cy="635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dirty="0" err="1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www.szpi.hu</a:t>
          </a:r>
          <a:r>
            <a:rPr lang="hu-HU" sz="1800" b="0" kern="1200" dirty="0" smtClean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rPr>
            <a:t>  </a:t>
          </a:r>
          <a:endParaRPr lang="hu-HU" sz="1800" b="0" kern="1200" dirty="0">
            <a:solidFill>
              <a:schemeClr val="accent6">
                <a:lumMod val="50000"/>
              </a:schemeClr>
            </a:solidFill>
            <a:latin typeface="Cambria" panose="02040503050406030204" pitchFamily="18" charset="0"/>
          </a:endParaRPr>
        </a:p>
      </dsp:txBody>
      <dsp:txXfrm>
        <a:off x="2191637" y="2208220"/>
        <a:ext cx="2272857" cy="635412"/>
      </dsp:txXfrm>
    </dsp:sp>
    <dsp:sp modelId="{5F1B5E0D-8B60-4AE0-8734-C6CCA207B1FD}">
      <dsp:nvSpPr>
        <dsp:cNvPr id="0" name=""/>
        <dsp:cNvSpPr/>
      </dsp:nvSpPr>
      <dsp:spPr>
        <a:xfrm>
          <a:off x="2179241" y="2786407"/>
          <a:ext cx="1965333" cy="196612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32374F-F587-46C1-B96D-28BE2DC66307}">
      <dsp:nvSpPr>
        <dsp:cNvPr id="0" name=""/>
        <dsp:cNvSpPr/>
      </dsp:nvSpPr>
      <dsp:spPr>
        <a:xfrm>
          <a:off x="2343104" y="3216338"/>
          <a:ext cx="1541219" cy="10107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0" kern="1200" dirty="0" err="1" smtClean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www.mnvh.eu</a:t>
          </a:r>
          <a:r>
            <a:rPr lang="hu-HU" sz="2200" b="0" kern="1200" dirty="0" smtClean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rPr>
            <a:t>  </a:t>
          </a:r>
          <a:endParaRPr lang="hu-HU" sz="2200" b="0" kern="1200" dirty="0">
            <a:solidFill>
              <a:schemeClr val="accent6">
                <a:lumMod val="50000"/>
              </a:schemeClr>
            </a:solidFill>
            <a:latin typeface="Cambria" panose="02040503050406030204" pitchFamily="18" charset="0"/>
          </a:endParaRPr>
        </a:p>
      </dsp:txBody>
      <dsp:txXfrm>
        <a:off x="2343104" y="3216338"/>
        <a:ext cx="1541219" cy="10107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4F6AE-7190-494E-A5B5-5ABD5B0A39B5}" type="datetimeFigureOut">
              <a:rPr lang="hu-HU" smtClean="0"/>
              <a:t>2017. 11. 22.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31573-3FD4-4783-8A1B-5A854AA40FC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0303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4CE61-8F64-42B5-A2C8-F0326D88DACC}" type="datetimeFigureOut">
              <a:rPr lang="hu-HU" smtClean="0"/>
              <a:t>2017. 11. 22.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E036A-CCE2-451A-95E8-14E4F39387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144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036A-CCE2-451A-95E8-14E4F39387BC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4688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036A-CCE2-451A-95E8-14E4F39387BC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0704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036A-CCE2-451A-95E8-14E4F39387BC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0702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036A-CCE2-451A-95E8-14E4F39387BC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3447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Dec. 2-ig pályázható!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4F8C0B-69E9-4D14-AFE1-91966D9014E2}" type="slidenum">
              <a:rPr lang="hu-HU" smtClean="0"/>
              <a:pPr/>
              <a:t>24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06330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Dec. 2-ig pályázható!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4F8C0B-69E9-4D14-AFE1-91966D9014E2}" type="slidenum">
              <a:rPr lang="hu-HU" smtClean="0"/>
              <a:pPr/>
              <a:t>25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26913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Dec. 2-ig pályázható!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4F8C0B-69E9-4D14-AFE1-91966D9014E2}" type="slidenum">
              <a:rPr lang="hu-HU" smtClean="0"/>
              <a:pPr/>
              <a:t>26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62130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lang="hu-HU" sz="3600" b="1">
                <a:solidFill>
                  <a:srgbClr val="009999"/>
                </a:solidFill>
              </a:defRPr>
            </a:lvl1pPr>
          </a:lstStyle>
          <a:p>
            <a:pPr marL="0" lvl="0" eaLnBrk="0" fontAlgn="base" hangingPunct="0">
              <a:spcAft>
                <a:spcPct val="0"/>
              </a:spcAft>
            </a:pPr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4E36-9F3D-4C3C-8F8A-D3C3C9F04CC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436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400"/>
            </a:lvl1pPr>
            <a:lvl5pPr>
              <a:defRPr sz="1600"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9EE0-A209-43BD-93D2-9F384FA79BE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513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268760"/>
            <a:ext cx="2057400" cy="4857403"/>
          </a:xfrm>
        </p:spPr>
        <p:txBody>
          <a:bodyPr vert="eaVert"/>
          <a:lstStyle>
            <a:lvl1pPr>
              <a:defRPr lang="hu-HU" sz="3200" b="1" kern="1200" dirty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68760"/>
            <a:ext cx="6019800" cy="4857403"/>
          </a:xfrm>
        </p:spPr>
        <p:txBody>
          <a:bodyPr vert="vert" lIns="91440" tIns="45720" rIns="91440" bIns="45720" rtlCol="0">
            <a:normAutofit/>
          </a:bodyPr>
          <a:lstStyle>
            <a:lvl1pPr>
              <a:defRPr lang="hu-HU" sz="2400" smtClean="0"/>
            </a:lvl1pPr>
            <a:lvl2pPr>
              <a:defRPr lang="hu-HU" sz="2400" smtClean="0"/>
            </a:lvl2pPr>
            <a:lvl3pPr>
              <a:defRPr lang="hu-HU" sz="2000" smtClean="0"/>
            </a:lvl3pPr>
            <a:lvl4pPr>
              <a:defRPr lang="hu-HU" smtClean="0"/>
            </a:lvl4pPr>
            <a:lvl5pPr>
              <a:defRPr lang="hu-HU"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3E6B-F64E-4916-90B6-96AF967D5FA3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484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4E36-9F3D-4C3C-8F8A-D3C3C9F04CC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396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0E18-E975-4860-B6FA-C600022330E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025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619B-54B5-4718-B2EA-D551D297FBC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92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A66C-DA17-46C1-8C0A-A22ABC222F7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88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76A9-6483-40E5-A459-99C33BBEE93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232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8CC1-7704-41B7-8106-79D341C3909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4712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D0F63-E912-4487-9D62-8742843A75F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117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3664-D0C4-4259-A79C-54EA7EFD7A2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4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hu-HU" sz="2000" smtClean="0">
                <a:solidFill>
                  <a:srgbClr val="0F5494"/>
                </a:solidFill>
              </a:defRPr>
            </a:lvl1pPr>
            <a:lvl2pPr>
              <a:defRPr lang="hu-HU" sz="1800" smtClean="0"/>
            </a:lvl2pPr>
            <a:lvl3pPr>
              <a:defRPr lang="hu-HU" sz="1600" smtClean="0"/>
            </a:lvl3pPr>
            <a:lvl4pPr>
              <a:defRPr lang="hu-HU" sz="1400" smtClean="0">
                <a:latin typeface="Arial" pitchFamily="34" charset="0"/>
              </a:defRPr>
            </a:lvl4pPr>
            <a:lvl5pPr>
              <a:defRPr lang="hu-HU" sz="1200">
                <a:latin typeface="Arial" pitchFamily="34" charset="0"/>
              </a:defRPr>
            </a:lvl5pPr>
          </a:lstStyle>
          <a:p>
            <a:pPr marL="0" lvl="0" eaLnBrk="0" fontAlgn="base" hangingPunct="0">
              <a:spcAft>
                <a:spcPct val="0"/>
              </a:spcAft>
              <a:buClr>
                <a:srgbClr val="0F5494"/>
              </a:buClr>
              <a:buSzPct val="120000"/>
            </a:pPr>
            <a:r>
              <a:rPr lang="hu-HU" dirty="0" smtClean="0"/>
              <a:t>Mintaszöveg szerkesztése</a:t>
            </a:r>
          </a:p>
          <a:p>
            <a:pPr marL="830263" lvl="1" indent="-293688" eaLnBrk="0" fontAlgn="base" hangingPunct="0">
              <a:spcAft>
                <a:spcPct val="0"/>
              </a:spcAft>
              <a:buClr>
                <a:srgbClr val="42A62A"/>
              </a:buClr>
              <a:buFont typeface="Symbol" pitchFamily="18" charset="2"/>
              <a:buChar char="-"/>
            </a:pPr>
            <a:r>
              <a:rPr lang="hu-HU" dirty="0" smtClean="0"/>
              <a:t>Második szint</a:t>
            </a:r>
          </a:p>
          <a:p>
            <a:pPr marL="1238250" lvl="2" eaLnBrk="0" fontAlgn="base" hangingPunct="0">
              <a:spcAft>
                <a:spcPct val="0"/>
              </a:spcAft>
              <a:buClr>
                <a:srgbClr val="0F5494"/>
              </a:buClr>
              <a:buFontTx/>
              <a:buChar char="-"/>
            </a:pPr>
            <a:r>
              <a:rPr lang="hu-HU" dirty="0" smtClean="0"/>
              <a:t>Harmadik szint</a:t>
            </a:r>
          </a:p>
          <a:p>
            <a:pPr lvl="3" eaLnBrk="0" fontAlgn="base" hangingPunct="0">
              <a:spcAft>
                <a:spcPct val="0"/>
              </a:spcAft>
            </a:pPr>
            <a:r>
              <a:rPr lang="hu-HU" dirty="0" smtClean="0"/>
              <a:t>Negyedik szint</a:t>
            </a:r>
          </a:p>
          <a:p>
            <a:pPr lvl="4" eaLnBrk="0" fontAlgn="base" hangingPunct="0">
              <a:spcAft>
                <a:spcPct val="0"/>
              </a:spcAft>
            </a:pPr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0E18-E975-4860-B6FA-C600022330E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97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8947-C156-45AB-AA13-4DC3ACD3151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3862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9EE0-A209-43BD-93D2-9F384FA79BE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190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3E6B-F64E-4916-90B6-96AF967D5FA3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1670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06BB-324F-4DBA-837D-A97DB8B4A59D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2017. 11. 22.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03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hu-HU" sz="3600" b="1">
                <a:solidFill>
                  <a:srgbClr val="009999"/>
                </a:solidFill>
              </a:defRPr>
            </a:lvl1pPr>
          </a:lstStyle>
          <a:p>
            <a:pPr marL="0" lvl="0" eaLnBrk="0" fontAlgn="base" hangingPunct="0">
              <a:spcAft>
                <a:spcPct val="0"/>
              </a:spcAft>
            </a:pPr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619B-54B5-4718-B2EA-D551D297FBC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226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 sz="3600" b="1" kern="1200" smtClean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038600" cy="384929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hu-HU" sz="2400" dirty="0" smtClean="0"/>
            </a:lvl1pPr>
            <a:lvl2pPr>
              <a:defRPr lang="hu-HU" sz="2400" dirty="0" smtClean="0"/>
            </a:lvl2pPr>
            <a:lvl3pPr>
              <a:defRPr lang="hu-HU" sz="2000" dirty="0" smtClean="0"/>
            </a:lvl3pPr>
            <a:lvl4pPr>
              <a:defRPr lang="hu-HU" sz="1800" dirty="0" smtClean="0"/>
            </a:lvl4pPr>
            <a:lvl5pPr>
              <a:defRPr lang="hu-HU" sz="1600" dirty="0"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038600" cy="384929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hu-HU" sz="2400" dirty="0" smtClean="0"/>
            </a:lvl1pPr>
            <a:lvl2pPr>
              <a:defRPr lang="hu-HU" sz="2400" dirty="0" smtClean="0"/>
            </a:lvl2pPr>
            <a:lvl3pPr>
              <a:defRPr lang="hu-HU" sz="2000" dirty="0" smtClean="0"/>
            </a:lvl3pPr>
            <a:lvl4pPr>
              <a:defRPr lang="hu-HU" dirty="0" smtClean="0"/>
            </a:lvl4pPr>
            <a:lvl5pPr>
              <a:defRPr lang="hu-HU" sz="1600" dirty="0"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A66C-DA17-46C1-8C0A-A22ABC222F7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439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67544" y="213285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780927"/>
            <a:ext cx="4040188" cy="33452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4008" y="213285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780927"/>
            <a:ext cx="4041775" cy="33452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76A9-6483-40E5-A459-99C33BBEE93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085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 sz="3600" b="1" kern="1200" smtClean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8CC1-7704-41B7-8106-79D341C3909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43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D0F63-E912-4487-9D62-8742843A75F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699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3008313" cy="1080120"/>
          </a:xfrm>
        </p:spPr>
        <p:txBody>
          <a:bodyPr anchor="b"/>
          <a:lstStyle>
            <a:lvl1pPr algn="l">
              <a:defRPr lang="hu-HU" sz="3200" b="1" kern="1200" dirty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268760"/>
            <a:ext cx="5111750" cy="4857403"/>
          </a:xfrm>
        </p:spPr>
        <p:txBody>
          <a:bodyPr/>
          <a:lstStyle>
            <a:lvl1pPr>
              <a:defRPr lang="hu-HU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3664-D0C4-4259-A79C-54EA7EFD7A2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275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8947-C156-45AB-AA13-4DC3ACD3151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96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2266583" cy="198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1137882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lvl="0" eaLnBrk="0" fontAlgn="base" hangingPunct="0">
              <a:spcAft>
                <a:spcPct val="0"/>
              </a:spcAft>
            </a:pPr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2420888"/>
            <a:ext cx="8229600" cy="37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FF7C-A80E-4633-B2CE-AAFB79E522F7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87339"/>
            <a:ext cx="991092" cy="677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http://www.umvp.eu/sites/default/files/eu_zaszlo.gi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897" y="92606"/>
            <a:ext cx="1006440" cy="67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39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spcBef>
          <a:spcPct val="0"/>
        </a:spcBef>
        <a:buNone/>
        <a:defRPr lang="hu-HU" sz="3600" b="1" kern="1200">
          <a:solidFill>
            <a:srgbClr val="002060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FF7C-A80E-4633-B2CE-AAFB79E522F7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2017. 11. 22.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2266583" cy="198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87339"/>
            <a:ext cx="991092" cy="677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http://www.umvp.eu/sites/default/files/eu_zaszlo.gif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897" y="92606"/>
            <a:ext cx="1006440" cy="67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89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mnvh.eu/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3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microsoft.com/office/2007/relationships/diagramDrawing" Target="../diagrams/drawing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3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5.png"/><Relationship Id="rId9" Type="http://schemas.microsoft.com/office/2007/relationships/diagramDrawing" Target="../diagrams/drawing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86417" y="1700808"/>
            <a:ext cx="8778071" cy="2592288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hu-HU" sz="4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Magyar Nemzeti Vidéki Hálózat bemutatása, és a</a:t>
            </a:r>
            <a:br>
              <a:rPr lang="hu-HU" sz="4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sz="4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Vidékfejlesztési </a:t>
            </a:r>
            <a:r>
              <a:rPr lang="hu-HU" sz="4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</a:t>
            </a:r>
            <a:r>
              <a:rPr lang="hu-HU" sz="4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aktuális kérdései</a:t>
            </a:r>
            <a:endParaRPr lang="hu-HU" sz="4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993524" y="5517232"/>
            <a:ext cx="596285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hu-HU" sz="2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hu-HU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2017</a:t>
            </a:r>
            <a:r>
              <a:rPr lang="hu-HU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. </a:t>
            </a:r>
            <a:r>
              <a:rPr lang="hu-HU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november 21. </a:t>
            </a:r>
          </a:p>
          <a:p>
            <a:pPr algn="ctr"/>
            <a:r>
              <a:rPr lang="hu-HU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Sásd</a:t>
            </a:r>
            <a:endParaRPr lang="hu-HU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</p:txBody>
      </p:sp>
      <p:sp>
        <p:nvSpPr>
          <p:cNvPr id="6" name="Alcím 2"/>
          <p:cNvSpPr txBox="1">
            <a:spLocks/>
          </p:cNvSpPr>
          <p:nvPr/>
        </p:nvSpPr>
        <p:spPr>
          <a:xfrm>
            <a:off x="1450513" y="3861048"/>
            <a:ext cx="6400800" cy="16561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2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endParaRPr lang="hu-HU" sz="2200" dirty="0" smtClean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r>
              <a:rPr lang="hu-HU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Vanyúr Arnold</a:t>
            </a:r>
          </a:p>
          <a:p>
            <a:r>
              <a:rPr lang="hu-HU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Területi felelős</a:t>
            </a:r>
          </a:p>
          <a:p>
            <a:r>
              <a:rPr lang="hu-HU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Magyar Nemzeti Vidéki Hálózat</a:t>
            </a:r>
            <a:endParaRPr lang="hu-HU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73152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pic>
        <p:nvPicPr>
          <p:cNvPr id="8" name="Picture 6" descr="Kapcsolódó ké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75" y="5517232"/>
            <a:ext cx="3522129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54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658972"/>
          </a:xfrm>
          <a:prstGeom prst="rect">
            <a:avLst/>
          </a:prstGeom>
        </p:spPr>
      </p:pic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-1" y="548680"/>
            <a:ext cx="5373967" cy="576064"/>
          </a:xfrm>
          <a:solidFill>
            <a:schemeClr val="accent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u-HU" sz="2100" b="1" dirty="0" smtClean="0">
                <a:latin typeface="Franklin Gothic Medium (Szövegtörzs)"/>
              </a:rPr>
              <a:t>2017. </a:t>
            </a:r>
            <a:r>
              <a:rPr lang="hu-HU" sz="2100" b="1" dirty="0">
                <a:latin typeface="Franklin Gothic Medium (Szövegtörzs)"/>
              </a:rPr>
              <a:t>é</a:t>
            </a:r>
            <a:r>
              <a:rPr lang="hu-HU" sz="2100" b="1" dirty="0" smtClean="0">
                <a:latin typeface="Franklin Gothic Medium (Szövegtörzs)"/>
              </a:rPr>
              <a:t>v nyarán hozott döntések</a:t>
            </a:r>
            <a:endParaRPr lang="hu-HU" sz="2100" b="1" dirty="0">
              <a:latin typeface="Franklin Gothic Medium (Szövegtörzs)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0" y="1243407"/>
            <a:ext cx="5620884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2200" b="1" dirty="0" smtClean="0"/>
              <a:t>Agrár-környezetgazdálkodási kifizetés – 2016.</a:t>
            </a:r>
            <a:endParaRPr lang="hu-HU" sz="2200" b="1" dirty="0"/>
          </a:p>
        </p:txBody>
      </p:sp>
      <p:sp>
        <p:nvSpPr>
          <p:cNvPr id="14" name="Ellipszis 13"/>
          <p:cNvSpPr/>
          <p:nvPr/>
        </p:nvSpPr>
        <p:spPr>
          <a:xfrm>
            <a:off x="5762899" y="786979"/>
            <a:ext cx="2434774" cy="876837"/>
          </a:xfrm>
          <a:prstGeom prst="ellips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5854594" y="923365"/>
            <a:ext cx="2352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/>
              <a:t>Megemelt keretösszeg:</a:t>
            </a:r>
          </a:p>
          <a:p>
            <a:pPr algn="ctr"/>
            <a:r>
              <a:rPr lang="hu-HU" b="1" dirty="0" smtClean="0"/>
              <a:t>68 Mrd Ft</a:t>
            </a:r>
            <a:endParaRPr lang="hu-HU" b="1" dirty="0"/>
          </a:p>
        </p:txBody>
      </p:sp>
      <p:sp>
        <p:nvSpPr>
          <p:cNvPr id="20" name="Ellipszis 19"/>
          <p:cNvSpPr/>
          <p:nvPr/>
        </p:nvSpPr>
        <p:spPr>
          <a:xfrm>
            <a:off x="4718782" y="1719885"/>
            <a:ext cx="2088233" cy="808359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Szövegdoboz 20"/>
          <p:cNvSpPr txBox="1"/>
          <p:nvPr/>
        </p:nvSpPr>
        <p:spPr>
          <a:xfrm>
            <a:off x="4733481" y="1795821"/>
            <a:ext cx="2058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/>
              <a:t>Eredeti keretösszeg:</a:t>
            </a:r>
          </a:p>
          <a:p>
            <a:pPr algn="ctr"/>
            <a:r>
              <a:rPr lang="hu-HU" b="1" dirty="0" smtClean="0"/>
              <a:t>40 Mrd Ft</a:t>
            </a:r>
            <a:endParaRPr lang="hu-HU" b="1" dirty="0"/>
          </a:p>
        </p:txBody>
      </p:sp>
      <p:sp>
        <p:nvSpPr>
          <p:cNvPr id="22" name="Kanyar felfelé 21"/>
          <p:cNvSpPr/>
          <p:nvPr/>
        </p:nvSpPr>
        <p:spPr>
          <a:xfrm>
            <a:off x="6893287" y="1719885"/>
            <a:ext cx="724044" cy="433918"/>
          </a:xfrm>
          <a:prstGeom prst="bentUp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Téglalap 22"/>
          <p:cNvSpPr/>
          <p:nvPr/>
        </p:nvSpPr>
        <p:spPr>
          <a:xfrm>
            <a:off x="26812" y="2158267"/>
            <a:ext cx="6561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Megjelenés: 2016</a:t>
            </a:r>
            <a:r>
              <a:rPr lang="hu-HU" dirty="0"/>
              <a:t>. február </a:t>
            </a:r>
            <a:r>
              <a:rPr lang="hu-HU" dirty="0" smtClean="0"/>
              <a:t>9.</a:t>
            </a:r>
          </a:p>
          <a:p>
            <a:r>
              <a:rPr lang="hu-HU" dirty="0" smtClean="0"/>
              <a:t>Támogatási kérelmek benyújtása: </a:t>
            </a:r>
            <a:r>
              <a:rPr lang="da-DK" dirty="0"/>
              <a:t>2016. november 2. – december 2. </a:t>
            </a:r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153044" y="2804598"/>
            <a:ext cx="4366957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Több mint 4400 db kérelem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Közel 80 Mrd Ft forrásigény</a:t>
            </a:r>
          </a:p>
        </p:txBody>
      </p:sp>
      <p:sp>
        <p:nvSpPr>
          <p:cNvPr id="26" name="Téglalap 25"/>
          <p:cNvSpPr/>
          <p:nvPr/>
        </p:nvSpPr>
        <p:spPr>
          <a:xfrm>
            <a:off x="153044" y="3717032"/>
            <a:ext cx="4738461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/>
              <a:t>3900 db nyertes pályázat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/>
              <a:t>A jogosult kérelmek 92%-a nyertes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/>
              <a:t>68 Mrd Ft megítélt </a:t>
            </a:r>
            <a:r>
              <a:rPr lang="hu-HU" b="1" dirty="0" smtClean="0"/>
              <a:t>támogatás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Több mint 180 ezer hektár támogatott terület</a:t>
            </a:r>
            <a:endParaRPr lang="hu-HU" dirty="0"/>
          </a:p>
        </p:txBody>
      </p:sp>
      <p:graphicFrame>
        <p:nvGraphicFramePr>
          <p:cNvPr id="27" name="Táblázat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194373"/>
              </p:ext>
            </p:extLst>
          </p:nvPr>
        </p:nvGraphicFramePr>
        <p:xfrm>
          <a:off x="153043" y="5183463"/>
          <a:ext cx="7826956" cy="153588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136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6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4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46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8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Támogatott terület (hektár)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Támogatott gazdák száma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(db)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szántó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bg1"/>
                          </a:solidFill>
                          <a:effectLst/>
                        </a:rPr>
                        <a:t>             156 292,37    </a:t>
                      </a:r>
                      <a:endParaRPr lang="hu-H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bg1"/>
                          </a:solidFill>
                          <a:effectLst/>
                        </a:rPr>
                        <a:t>1365</a:t>
                      </a:r>
                      <a:endParaRPr lang="hu-H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ültetvény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bg1"/>
                          </a:solidFill>
                          <a:effectLst/>
                        </a:rPr>
                        <a:t>               26 974,54    </a:t>
                      </a:r>
                      <a:endParaRPr lang="hu-H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bg1"/>
                          </a:solidFill>
                          <a:effectLst/>
                        </a:rPr>
                        <a:t>2601</a:t>
                      </a:r>
                      <a:endParaRPr lang="hu-H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összesen</a:t>
                      </a:r>
                      <a:endParaRPr lang="hu-H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bg1"/>
                          </a:solidFill>
                          <a:effectLst/>
                        </a:rPr>
                        <a:t>             183 266,91    </a:t>
                      </a:r>
                      <a:endParaRPr lang="hu-H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bg1"/>
                          </a:solidFill>
                          <a:effectLst/>
                        </a:rPr>
                        <a:t>3966</a:t>
                      </a:r>
                      <a:endParaRPr lang="hu-HU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Lekerekített téglalap 1"/>
          <p:cNvSpPr/>
          <p:nvPr/>
        </p:nvSpPr>
        <p:spPr>
          <a:xfrm>
            <a:off x="5639854" y="3614876"/>
            <a:ext cx="3343605" cy="1404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/>
              <a:t>Baranya megye</a:t>
            </a:r>
          </a:p>
          <a:p>
            <a:pPr algn="ctr"/>
            <a:r>
              <a:rPr lang="hu-HU" b="1" dirty="0" smtClean="0"/>
              <a:t>293 db nyertes kérelem</a:t>
            </a:r>
          </a:p>
          <a:p>
            <a:pPr algn="ctr"/>
            <a:r>
              <a:rPr lang="hu-HU" b="1" dirty="0" smtClean="0"/>
              <a:t>9 872 103 211 Ft megítélt támogatás</a:t>
            </a:r>
            <a:endParaRPr lang="hu-HU" b="1" dirty="0"/>
          </a:p>
        </p:txBody>
      </p:sp>
      <p:sp>
        <p:nvSpPr>
          <p:cNvPr id="3" name="Jobbra nyíl 2"/>
          <p:cNvSpPr/>
          <p:nvPr/>
        </p:nvSpPr>
        <p:spPr>
          <a:xfrm>
            <a:off x="4891505" y="3932370"/>
            <a:ext cx="729378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223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658972"/>
          </a:xfrm>
          <a:prstGeom prst="rect">
            <a:avLst/>
          </a:prstGeom>
        </p:spPr>
      </p:pic>
      <p:sp>
        <p:nvSpPr>
          <p:cNvPr id="12" name="Szövegdoboz 11"/>
          <p:cNvSpPr txBox="1"/>
          <p:nvPr/>
        </p:nvSpPr>
        <p:spPr>
          <a:xfrm>
            <a:off x="101372" y="842849"/>
            <a:ext cx="5606484" cy="923330"/>
          </a:xfrm>
          <a:prstGeom prst="rect">
            <a:avLst/>
          </a:prstGeom>
          <a:gradFill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b="1" dirty="0">
                <a:solidFill>
                  <a:schemeClr val="tx1"/>
                </a:solidFill>
              </a:rPr>
              <a:t>Településképet meghatározó épületek külső rekonstrukciója, többfunkciós közösségi tér létrehozása, fejlesztése, energetikai korszerűsítés </a:t>
            </a:r>
          </a:p>
        </p:txBody>
      </p:sp>
      <p:sp>
        <p:nvSpPr>
          <p:cNvPr id="14" name="Ellipszis 13"/>
          <p:cNvSpPr/>
          <p:nvPr/>
        </p:nvSpPr>
        <p:spPr>
          <a:xfrm>
            <a:off x="5762899" y="786979"/>
            <a:ext cx="2434774" cy="876837"/>
          </a:xfrm>
          <a:prstGeom prst="ellips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6353736" y="923365"/>
            <a:ext cx="1354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/>
              <a:t>K</a:t>
            </a:r>
            <a:r>
              <a:rPr lang="hu-HU" dirty="0" smtClean="0"/>
              <a:t>eretösszeg:</a:t>
            </a:r>
          </a:p>
          <a:p>
            <a:pPr algn="ctr"/>
            <a:r>
              <a:rPr lang="hu-HU" b="1" dirty="0" smtClean="0"/>
              <a:t>27 Mrd Ft</a:t>
            </a:r>
            <a:endParaRPr lang="hu-HU" b="1" dirty="0"/>
          </a:p>
        </p:txBody>
      </p:sp>
      <p:sp>
        <p:nvSpPr>
          <p:cNvPr id="23" name="Téglalap 22"/>
          <p:cNvSpPr/>
          <p:nvPr/>
        </p:nvSpPr>
        <p:spPr>
          <a:xfrm>
            <a:off x="9629" y="1825870"/>
            <a:ext cx="6561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Megjelenés: 2016. február 9.</a:t>
            </a:r>
          </a:p>
          <a:p>
            <a:r>
              <a:rPr lang="hu-HU" dirty="0"/>
              <a:t>Támogatási kérelmek benyújtása: </a:t>
            </a:r>
            <a:r>
              <a:rPr lang="sv-SE" dirty="0"/>
              <a:t>2016. május 2. – 2016. május 26.</a:t>
            </a:r>
            <a:r>
              <a:rPr lang="hu-HU" dirty="0"/>
              <a:t> </a:t>
            </a:r>
          </a:p>
        </p:txBody>
      </p:sp>
      <p:sp>
        <p:nvSpPr>
          <p:cNvPr id="24" name="Szövegdoboz 23"/>
          <p:cNvSpPr txBox="1"/>
          <p:nvPr/>
        </p:nvSpPr>
        <p:spPr>
          <a:xfrm>
            <a:off x="101372" y="2472201"/>
            <a:ext cx="830738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Összesen 2200 db beérkezett kérelem, több mint 76 Mrd Ft forrásigény</a:t>
            </a:r>
          </a:p>
        </p:txBody>
      </p:sp>
      <p:sp>
        <p:nvSpPr>
          <p:cNvPr id="26" name="Téglalap 25"/>
          <p:cNvSpPr/>
          <p:nvPr/>
        </p:nvSpPr>
        <p:spPr>
          <a:xfrm>
            <a:off x="101372" y="3063301"/>
            <a:ext cx="360653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/>
              <a:t>Eddig 863 db nyertes pályázat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/>
              <a:t>26,9 Mrd Ft megítélt támogatás</a:t>
            </a:r>
            <a:endParaRPr lang="hu-HU" dirty="0"/>
          </a:p>
        </p:txBody>
      </p:sp>
      <p:sp>
        <p:nvSpPr>
          <p:cNvPr id="16" name="Téglalap 15"/>
          <p:cNvSpPr/>
          <p:nvPr/>
        </p:nvSpPr>
        <p:spPr>
          <a:xfrm>
            <a:off x="101372" y="3933056"/>
            <a:ext cx="8547188" cy="269304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1600" b="1" dirty="0" smtClean="0">
                <a:solidFill>
                  <a:schemeClr val="bg1"/>
                </a:solidFill>
              </a:rPr>
              <a:t>14,8 Mrd Ft - </a:t>
            </a:r>
            <a:r>
              <a:rPr lang="hu-HU" sz="1600" b="1" dirty="0">
                <a:solidFill>
                  <a:schemeClr val="bg1"/>
                </a:solidFill>
              </a:rPr>
              <a:t>önkormányzatok </a:t>
            </a:r>
            <a:endParaRPr lang="hu-HU" sz="1600" b="1" dirty="0" smtClean="0">
              <a:solidFill>
                <a:schemeClr val="bg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hu-HU" sz="1600" dirty="0" smtClean="0">
                <a:solidFill>
                  <a:schemeClr val="bg1"/>
                </a:solidFill>
              </a:rPr>
              <a:t>(önkormányzati </a:t>
            </a:r>
            <a:r>
              <a:rPr lang="hu-HU" sz="1600" dirty="0">
                <a:solidFill>
                  <a:schemeClr val="bg1"/>
                </a:solidFill>
              </a:rPr>
              <a:t>fenntartású épületek energetikai korszerűsítésére és külső rekonstrukcióra, valamint többfunkciós közösségi terek, szolgáltató központok </a:t>
            </a:r>
            <a:r>
              <a:rPr lang="hu-HU" sz="1600" dirty="0" smtClean="0">
                <a:solidFill>
                  <a:schemeClr val="bg1"/>
                </a:solidFill>
              </a:rPr>
              <a:t>létrehozására)</a:t>
            </a:r>
            <a:endParaRPr lang="hu-HU" sz="1600" dirty="0">
              <a:solidFill>
                <a:schemeClr val="bg1"/>
              </a:solidFill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1600" b="1" dirty="0" smtClean="0">
                <a:solidFill>
                  <a:schemeClr val="bg1"/>
                </a:solidFill>
              </a:rPr>
              <a:t>10,2 Mrd </a:t>
            </a:r>
            <a:r>
              <a:rPr lang="hu-HU" sz="1600" b="1" dirty="0">
                <a:solidFill>
                  <a:schemeClr val="bg1"/>
                </a:solidFill>
              </a:rPr>
              <a:t>Ft </a:t>
            </a:r>
            <a:r>
              <a:rPr lang="hu-HU" sz="1600" b="1" dirty="0" smtClean="0">
                <a:solidFill>
                  <a:schemeClr val="bg1"/>
                </a:solidFill>
              </a:rPr>
              <a:t>- egyházi </a:t>
            </a:r>
            <a:r>
              <a:rPr lang="hu-HU" sz="1600" b="1" dirty="0">
                <a:solidFill>
                  <a:schemeClr val="bg1"/>
                </a:solidFill>
              </a:rPr>
              <a:t>jogi szervezetek </a:t>
            </a:r>
            <a:endParaRPr lang="hu-HU" sz="1600" b="1" dirty="0" smtClean="0">
              <a:solidFill>
                <a:schemeClr val="bg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hu-HU" sz="1600" dirty="0" smtClean="0">
                <a:solidFill>
                  <a:schemeClr val="bg1"/>
                </a:solidFill>
              </a:rPr>
              <a:t>(templomok</a:t>
            </a:r>
            <a:r>
              <a:rPr lang="hu-HU" sz="1600" dirty="0">
                <a:solidFill>
                  <a:schemeClr val="bg1"/>
                </a:solidFill>
              </a:rPr>
              <a:t>, plébániák és egyéb hitéleti és egyház által ellátott szeretetszolgálati tevékenységhez kapcsolódó épületek külső rekonstrukciójára és energetikai </a:t>
            </a:r>
            <a:r>
              <a:rPr lang="hu-HU" sz="1600" dirty="0" smtClean="0">
                <a:solidFill>
                  <a:schemeClr val="bg1"/>
                </a:solidFill>
              </a:rPr>
              <a:t>korszerűsítésére)</a:t>
            </a:r>
            <a:endParaRPr lang="hu-HU" sz="1600" dirty="0">
              <a:solidFill>
                <a:schemeClr val="bg1"/>
              </a:solidFill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1600" b="1" dirty="0" smtClean="0">
                <a:solidFill>
                  <a:schemeClr val="bg1"/>
                </a:solidFill>
              </a:rPr>
              <a:t>2 Mrd </a:t>
            </a:r>
            <a:r>
              <a:rPr lang="hu-HU" sz="1600" b="1" dirty="0">
                <a:solidFill>
                  <a:schemeClr val="bg1"/>
                </a:solidFill>
              </a:rPr>
              <a:t>Ft </a:t>
            </a:r>
            <a:r>
              <a:rPr lang="hu-HU" sz="1600" b="1" dirty="0" smtClean="0">
                <a:solidFill>
                  <a:schemeClr val="bg1"/>
                </a:solidFill>
              </a:rPr>
              <a:t>- civil </a:t>
            </a:r>
            <a:r>
              <a:rPr lang="hu-HU" sz="1600" b="1" dirty="0">
                <a:solidFill>
                  <a:schemeClr val="bg1"/>
                </a:solidFill>
              </a:rPr>
              <a:t>szervezetek </a:t>
            </a:r>
            <a:endParaRPr lang="hu-HU" sz="1600" b="1" dirty="0" smtClean="0">
              <a:solidFill>
                <a:schemeClr val="bg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hu-HU" sz="1600" dirty="0" smtClean="0">
                <a:solidFill>
                  <a:schemeClr val="bg1"/>
                </a:solidFill>
              </a:rPr>
              <a:t>(egyéb </a:t>
            </a:r>
            <a:r>
              <a:rPr lang="hu-HU" sz="1600" dirty="0">
                <a:solidFill>
                  <a:schemeClr val="bg1"/>
                </a:solidFill>
              </a:rPr>
              <a:t>településképet meghatározó épületek külső rekonstrukciójára és energetikai korszerűsítésére, illetve többfunkciós közösségi terek, szolgáltató központok </a:t>
            </a:r>
            <a:r>
              <a:rPr lang="hu-HU" sz="1600" dirty="0" smtClean="0">
                <a:solidFill>
                  <a:schemeClr val="bg1"/>
                </a:solidFill>
              </a:rPr>
              <a:t>létrehozására)</a:t>
            </a:r>
            <a:endParaRPr lang="hu-HU" sz="1600" dirty="0">
              <a:solidFill>
                <a:schemeClr val="bg1"/>
              </a:solidFill>
            </a:endParaRPr>
          </a:p>
        </p:txBody>
      </p:sp>
      <p:sp>
        <p:nvSpPr>
          <p:cNvPr id="11" name="Lekerekített téglalap 10"/>
          <p:cNvSpPr/>
          <p:nvPr/>
        </p:nvSpPr>
        <p:spPr>
          <a:xfrm>
            <a:off x="5065155" y="2917468"/>
            <a:ext cx="3343605" cy="9396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Baranya megye</a:t>
            </a:r>
          </a:p>
          <a:p>
            <a:pPr algn="ctr"/>
            <a:r>
              <a:rPr lang="hu-HU" sz="1600" b="1" dirty="0"/>
              <a:t>7</a:t>
            </a:r>
            <a:r>
              <a:rPr lang="hu-HU" sz="1600" b="1" dirty="0" smtClean="0"/>
              <a:t>3 db nyertes kérelem</a:t>
            </a:r>
          </a:p>
          <a:p>
            <a:pPr algn="ctr"/>
            <a:r>
              <a:rPr lang="hu-HU" sz="1600" b="1" dirty="0" smtClean="0"/>
              <a:t>2 246 094 151 Ft megítélt támogatás</a:t>
            </a:r>
            <a:endParaRPr lang="hu-HU" sz="1600" b="1" dirty="0"/>
          </a:p>
        </p:txBody>
      </p:sp>
      <p:sp>
        <p:nvSpPr>
          <p:cNvPr id="13" name="Jobbra nyíl 12"/>
          <p:cNvSpPr/>
          <p:nvPr/>
        </p:nvSpPr>
        <p:spPr>
          <a:xfrm>
            <a:off x="3707904" y="3142219"/>
            <a:ext cx="1357251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748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658972"/>
          </a:xfrm>
          <a:prstGeom prst="rect">
            <a:avLst/>
          </a:prstGeom>
        </p:spPr>
      </p:pic>
      <p:sp>
        <p:nvSpPr>
          <p:cNvPr id="14" name="Ellipszis 13"/>
          <p:cNvSpPr/>
          <p:nvPr/>
        </p:nvSpPr>
        <p:spPr>
          <a:xfrm>
            <a:off x="6093681" y="394039"/>
            <a:ext cx="2434774" cy="876837"/>
          </a:xfrm>
          <a:prstGeom prst="ellips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1" name="Téglalap 10"/>
          <p:cNvSpPr/>
          <p:nvPr/>
        </p:nvSpPr>
        <p:spPr>
          <a:xfrm>
            <a:off x="101785" y="70873"/>
            <a:ext cx="529208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b="1" dirty="0"/>
              <a:t>Mezőgazdasági termékek értéknövelése és erőforrás-hatékonyság elősegítése a </a:t>
            </a:r>
            <a:r>
              <a:rPr lang="hu-HU" b="1" dirty="0" smtClean="0"/>
              <a:t>feldolgozásban (ÉLIP)</a:t>
            </a:r>
            <a:endParaRPr lang="hu-HU" b="1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6450983" y="558742"/>
            <a:ext cx="1354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/>
              <a:t>Keretösszeg:</a:t>
            </a:r>
          </a:p>
          <a:p>
            <a:pPr algn="ctr"/>
            <a:r>
              <a:rPr lang="hu-HU" b="1" dirty="0" smtClean="0"/>
              <a:t>167 Mrd Ft</a:t>
            </a:r>
            <a:endParaRPr lang="hu-HU" b="1" dirty="0"/>
          </a:p>
        </p:txBody>
      </p:sp>
      <p:sp>
        <p:nvSpPr>
          <p:cNvPr id="19" name="Téglalap 18"/>
          <p:cNvSpPr/>
          <p:nvPr/>
        </p:nvSpPr>
        <p:spPr>
          <a:xfrm>
            <a:off x="0" y="881908"/>
            <a:ext cx="71295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Megjelenés: 2015. december 28.</a:t>
            </a:r>
          </a:p>
          <a:p>
            <a:r>
              <a:rPr lang="hu-HU" dirty="0" smtClean="0"/>
              <a:t>Támogatási kérelmek benyújtása: </a:t>
            </a:r>
            <a:r>
              <a:rPr lang="sv-SE" dirty="0"/>
              <a:t>2016. február 25. - 2016. november 30</a:t>
            </a:r>
            <a:r>
              <a:rPr lang="sv-SE" dirty="0" smtClean="0"/>
              <a:t>.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101372" y="1840125"/>
            <a:ext cx="815791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Összesen 1400 db beérkezett kérelem, több mint 274 Mrd Ft forrásigény</a:t>
            </a:r>
          </a:p>
        </p:txBody>
      </p:sp>
      <p:sp>
        <p:nvSpPr>
          <p:cNvPr id="22" name="Téglalap 21"/>
          <p:cNvSpPr/>
          <p:nvPr/>
        </p:nvSpPr>
        <p:spPr>
          <a:xfrm>
            <a:off x="101373" y="2592632"/>
            <a:ext cx="3462515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b="1" dirty="0" smtClean="0">
                <a:solidFill>
                  <a:schemeClr val="tx1"/>
                </a:solidFill>
              </a:rPr>
              <a:t>1-4 szakasz: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/>
                </a:solidFill>
              </a:rPr>
              <a:t>608 db </a:t>
            </a:r>
            <a:r>
              <a:rPr lang="hu-HU" b="1" dirty="0">
                <a:solidFill>
                  <a:schemeClr val="tx1"/>
                </a:solidFill>
              </a:rPr>
              <a:t>nyertes </a:t>
            </a:r>
            <a:r>
              <a:rPr lang="hu-HU" b="1" dirty="0" smtClean="0">
                <a:solidFill>
                  <a:schemeClr val="tx1"/>
                </a:solidFill>
              </a:rPr>
              <a:t>kérelem,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tx1"/>
                </a:solidFill>
              </a:rPr>
              <a:t>101,7 Mrd megítélt támogatás</a:t>
            </a:r>
          </a:p>
        </p:txBody>
      </p:sp>
      <p:graphicFrame>
        <p:nvGraphicFramePr>
          <p:cNvPr id="25" name="Táblázat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410388"/>
              </p:ext>
            </p:extLst>
          </p:nvPr>
        </p:nvGraphicFramePr>
        <p:xfrm>
          <a:off x="27709" y="3863784"/>
          <a:ext cx="9036496" cy="2736304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471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3409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Élelmiszeripari tevékenység </a:t>
                      </a:r>
                      <a:endParaRPr lang="hu-HU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Támogatott kérelmek </a:t>
                      </a:r>
                      <a:r>
                        <a:rPr lang="hu-HU" sz="15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száma (db)</a:t>
                      </a:r>
                      <a:endParaRPr lang="hu-HU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Megítélt támogatási </a:t>
                      </a:r>
                      <a:r>
                        <a:rPr lang="hu-HU" sz="15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összeg </a:t>
                      </a:r>
                    </a:p>
                    <a:p>
                      <a:pPr algn="ctr" fontAlgn="ctr"/>
                      <a:r>
                        <a:rPr lang="hu-HU" sz="15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(Ft)</a:t>
                      </a:r>
                      <a:endParaRPr lang="hu-HU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82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Gyümölcs-, zöldségfeldolgozás, </a:t>
                      </a:r>
                      <a:r>
                        <a:rPr kumimoji="0" lang="hu-HU" sz="15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-tartósítás</a:t>
                      </a:r>
                      <a:r>
                        <a:rPr kumimoji="0" lang="hu-H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    43 376 198 </a:t>
                      </a:r>
                      <a:r>
                        <a:rPr lang="hu-HU" sz="15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979</a:t>
                      </a:r>
                      <a:endParaRPr lang="hu-HU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96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Húsfeldolgozás, </a:t>
                      </a:r>
                      <a:r>
                        <a:rPr kumimoji="0" lang="hu-HU" sz="15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-tartósítás</a:t>
                      </a:r>
                      <a:r>
                        <a:rPr kumimoji="0" lang="hu-H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húskészítmény gyártása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    26 033 701 </a:t>
                      </a:r>
                      <a:r>
                        <a:rPr lang="hu-HU" sz="15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774</a:t>
                      </a:r>
                      <a:endParaRPr lang="hu-HU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113">
                <a:tc>
                  <a:txBody>
                    <a:bodyPr/>
                    <a:lstStyle/>
                    <a:p>
                      <a:pPr algn="l" fontAlgn="b"/>
                      <a:r>
                        <a:rPr lang="hu-HU" sz="15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Tejfeldolgozás</a:t>
                      </a:r>
                      <a:endParaRPr lang="hu-HU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      9 206 393 </a:t>
                      </a:r>
                      <a:r>
                        <a:rPr lang="hu-HU" sz="15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  <a:endParaRPr lang="hu-HU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hu-HU" sz="15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Italgyártás</a:t>
                      </a:r>
                      <a:endParaRPr lang="hu-HU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      7 232 010 </a:t>
                      </a:r>
                      <a:r>
                        <a:rPr lang="hu-HU" sz="15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  <a:endParaRPr lang="hu-HU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hu-HU" sz="1500" u="none" strike="noStrike" dirty="0">
                          <a:solidFill>
                            <a:schemeClr val="bg1"/>
                          </a:solidFill>
                          <a:effectLst/>
                        </a:rPr>
                        <a:t>Egyéb élelmiszer </a:t>
                      </a:r>
                      <a:r>
                        <a:rPr lang="hu-HU" sz="15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gyártása</a:t>
                      </a:r>
                      <a:endParaRPr lang="hu-HU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      6 048 322 </a:t>
                      </a:r>
                      <a:r>
                        <a:rPr lang="hu-HU" sz="15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  <a:endParaRPr lang="hu-HU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Növényi, állati olaj gyártása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      5 020 763 </a:t>
                      </a:r>
                      <a:r>
                        <a:rPr lang="hu-HU" sz="15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011</a:t>
                      </a:r>
                      <a:endParaRPr lang="hu-HU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163">
                <a:tc>
                  <a:txBody>
                    <a:bodyPr/>
                    <a:lstStyle/>
                    <a:p>
                      <a:pPr algn="l" fontAlgn="b"/>
                      <a:r>
                        <a:rPr lang="hu-HU" sz="15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Malomipari termék, keményítő </a:t>
                      </a:r>
                      <a:r>
                        <a:rPr lang="hu-HU" sz="15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gyártása</a:t>
                      </a:r>
                      <a:endParaRPr lang="hu-HU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      4 586 673 </a:t>
                      </a:r>
                      <a:r>
                        <a:rPr lang="hu-HU" sz="15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623 </a:t>
                      </a:r>
                      <a:endParaRPr lang="hu-HU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302">
                <a:tc>
                  <a:txBody>
                    <a:bodyPr/>
                    <a:lstStyle/>
                    <a:p>
                      <a:pPr algn="l" fontAlgn="b"/>
                      <a:r>
                        <a:rPr lang="hu-HU" sz="15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Pékáru, tésztafélék </a:t>
                      </a:r>
                      <a:r>
                        <a:rPr lang="hu-HU" sz="15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gyártása</a:t>
                      </a:r>
                      <a:endParaRPr lang="hu-HU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221 701 </a:t>
                      </a:r>
                      <a:r>
                        <a:rPr lang="hu-HU" sz="15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862 </a:t>
                      </a:r>
                      <a:endParaRPr lang="hu-HU" sz="15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591">
                <a:tc>
                  <a:txBody>
                    <a:bodyPr/>
                    <a:lstStyle/>
                    <a:p>
                      <a:pPr algn="l" fontAlgn="b"/>
                      <a:r>
                        <a:rPr lang="hu-HU" sz="15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Összesen:</a:t>
                      </a:r>
                      <a:endParaRPr lang="hu-HU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608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       101 725 765 </a:t>
                      </a:r>
                      <a:r>
                        <a:rPr lang="hu-HU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  <a:endParaRPr lang="hu-HU" sz="15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" name="Lekerekített téglalap 11"/>
          <p:cNvSpPr/>
          <p:nvPr/>
        </p:nvSpPr>
        <p:spPr>
          <a:xfrm>
            <a:off x="4915681" y="2566794"/>
            <a:ext cx="3343605" cy="949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Baranya megye</a:t>
            </a:r>
          </a:p>
          <a:p>
            <a:pPr algn="ctr"/>
            <a:r>
              <a:rPr lang="hu-HU" sz="1600" b="1" dirty="0"/>
              <a:t>4</a:t>
            </a:r>
            <a:r>
              <a:rPr lang="hu-HU" sz="1600" b="1" dirty="0" smtClean="0"/>
              <a:t> db nyertes kérelem</a:t>
            </a:r>
          </a:p>
          <a:p>
            <a:pPr algn="ctr"/>
            <a:r>
              <a:rPr lang="hu-HU" sz="1600" b="1" dirty="0" smtClean="0"/>
              <a:t>1 150 810 075 Ft megítélt támogatás</a:t>
            </a:r>
            <a:endParaRPr lang="hu-HU" sz="1600" b="1" dirty="0"/>
          </a:p>
        </p:txBody>
      </p:sp>
      <p:sp>
        <p:nvSpPr>
          <p:cNvPr id="15" name="Jobbra nyíl 14"/>
          <p:cNvSpPr/>
          <p:nvPr/>
        </p:nvSpPr>
        <p:spPr>
          <a:xfrm>
            <a:off x="3565839" y="2801715"/>
            <a:ext cx="1357251" cy="48463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198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658972"/>
          </a:xfrm>
          <a:prstGeom prst="rect">
            <a:avLst/>
          </a:prstGeom>
        </p:spPr>
      </p:pic>
      <p:sp>
        <p:nvSpPr>
          <p:cNvPr id="14" name="Ellipszis 13"/>
          <p:cNvSpPr/>
          <p:nvPr/>
        </p:nvSpPr>
        <p:spPr>
          <a:xfrm>
            <a:off x="6093681" y="394039"/>
            <a:ext cx="2434774" cy="876837"/>
          </a:xfrm>
          <a:prstGeom prst="ellips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1" name="Téglalap 10"/>
          <p:cNvSpPr/>
          <p:nvPr/>
        </p:nvSpPr>
        <p:spPr>
          <a:xfrm>
            <a:off x="32650" y="72421"/>
            <a:ext cx="5292080" cy="646331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b="1" dirty="0"/>
              <a:t>A tejágazat szerkezetátalakítását kísérő állatjóléti támogatás 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6067629" y="586004"/>
            <a:ext cx="2352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/>
              <a:t>Megemelt keretösszeg:</a:t>
            </a:r>
          </a:p>
          <a:p>
            <a:pPr algn="ctr"/>
            <a:r>
              <a:rPr lang="hu-HU" b="1" dirty="0" smtClean="0"/>
              <a:t>55 Mrd Ft</a:t>
            </a:r>
            <a:endParaRPr lang="hu-HU" b="1" dirty="0"/>
          </a:p>
        </p:txBody>
      </p:sp>
      <p:sp>
        <p:nvSpPr>
          <p:cNvPr id="12" name="Ellipszis 11"/>
          <p:cNvSpPr/>
          <p:nvPr/>
        </p:nvSpPr>
        <p:spPr>
          <a:xfrm>
            <a:off x="3883954" y="797504"/>
            <a:ext cx="2304257" cy="100408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Szövegdoboz 14"/>
          <p:cNvSpPr txBox="1"/>
          <p:nvPr/>
        </p:nvSpPr>
        <p:spPr>
          <a:xfrm>
            <a:off x="3739938" y="1019883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Eredeti keretösszeg:</a:t>
            </a:r>
          </a:p>
          <a:p>
            <a:pPr algn="ctr"/>
            <a:r>
              <a:rPr lang="hu-HU" b="1" dirty="0" smtClean="0"/>
              <a:t>36,5 Mrd Ft</a:t>
            </a:r>
            <a:endParaRPr lang="hu-HU" b="1" dirty="0"/>
          </a:p>
        </p:txBody>
      </p:sp>
      <p:sp>
        <p:nvSpPr>
          <p:cNvPr id="16" name="Kanyar felfelé 15"/>
          <p:cNvSpPr/>
          <p:nvPr/>
        </p:nvSpPr>
        <p:spPr>
          <a:xfrm>
            <a:off x="6766262" y="1309417"/>
            <a:ext cx="724044" cy="433918"/>
          </a:xfrm>
          <a:prstGeom prst="bentUp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Téglalap 16"/>
          <p:cNvSpPr/>
          <p:nvPr/>
        </p:nvSpPr>
        <p:spPr>
          <a:xfrm>
            <a:off x="0" y="1888593"/>
            <a:ext cx="94005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Megjelenés: 2016. március 30.</a:t>
            </a:r>
          </a:p>
          <a:p>
            <a:r>
              <a:rPr lang="hu-HU" dirty="0" smtClean="0"/>
              <a:t>Támogatási kérelmek benyújtása: </a:t>
            </a:r>
            <a:r>
              <a:rPr lang="sv-SE" dirty="0"/>
              <a:t>2016. május 1. </a:t>
            </a:r>
            <a:r>
              <a:rPr lang="hu-HU" dirty="0" smtClean="0"/>
              <a:t>– </a:t>
            </a:r>
            <a:r>
              <a:rPr lang="sv-SE" dirty="0" smtClean="0"/>
              <a:t>június </a:t>
            </a:r>
            <a:r>
              <a:rPr lang="sv-SE" dirty="0"/>
              <a:t>2</a:t>
            </a:r>
            <a:r>
              <a:rPr lang="sv-SE" dirty="0" smtClean="0"/>
              <a:t>.</a:t>
            </a:r>
            <a:r>
              <a:rPr lang="hu-HU" dirty="0" smtClean="0"/>
              <a:t>; </a:t>
            </a:r>
            <a:r>
              <a:rPr lang="sv-SE" dirty="0" smtClean="0"/>
              <a:t>2017</a:t>
            </a:r>
            <a:r>
              <a:rPr lang="sv-SE" dirty="0"/>
              <a:t>. május 2. </a:t>
            </a:r>
            <a:r>
              <a:rPr lang="hu-HU" dirty="0" smtClean="0"/>
              <a:t>– </a:t>
            </a:r>
            <a:r>
              <a:rPr lang="sv-SE" dirty="0" smtClean="0"/>
              <a:t>június </a:t>
            </a:r>
            <a:r>
              <a:rPr lang="sv-SE" dirty="0"/>
              <a:t>2. </a:t>
            </a:r>
            <a:endParaRPr lang="hu-HU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107504" y="2517677"/>
            <a:ext cx="567522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Ö</a:t>
            </a:r>
            <a:r>
              <a:rPr lang="hu-HU" dirty="0" smtClean="0"/>
              <a:t>sszesen 676 db jogosult kérelem (2017-ben 104 db)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55,4 Mrd Ft forrásigény</a:t>
            </a:r>
          </a:p>
        </p:txBody>
      </p:sp>
      <p:sp>
        <p:nvSpPr>
          <p:cNvPr id="21" name="Szövegdoboz 20"/>
          <p:cNvSpPr txBox="1"/>
          <p:nvPr/>
        </p:nvSpPr>
        <p:spPr>
          <a:xfrm>
            <a:off x="107504" y="3392967"/>
            <a:ext cx="8234671" cy="1477328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Az 506 nyertes kérelmező között </a:t>
            </a:r>
            <a:r>
              <a:rPr lang="hu-HU" b="1" dirty="0" smtClean="0"/>
              <a:t>61 </a:t>
            </a:r>
            <a:r>
              <a:rPr lang="hu-HU" b="1" dirty="0"/>
              <a:t>olyan ügyfél van</a:t>
            </a:r>
            <a:r>
              <a:rPr lang="hu-HU" b="1" dirty="0" smtClean="0"/>
              <a:t>, (853 millió Ft) </a:t>
            </a:r>
            <a:r>
              <a:rPr lang="hu-HU" dirty="0" smtClean="0"/>
              <a:t>akik nem nyújtottak </a:t>
            </a:r>
            <a:r>
              <a:rPr lang="hu-HU" dirty="0"/>
              <a:t>be kifizetési </a:t>
            </a:r>
            <a:r>
              <a:rPr lang="hu-HU" dirty="0" smtClean="0"/>
              <a:t>kérelmet az idei EK időszakban. </a:t>
            </a:r>
            <a:r>
              <a:rPr lang="hu-HU" b="1" dirty="0" smtClean="0"/>
              <a:t>Egyeztetés folyik a Bizottsággal a megoldásról!</a:t>
            </a:r>
          </a:p>
          <a:p>
            <a:endParaRPr lang="hu-H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A 2017-ben benyújtott kérelmek elbírálása még folyamatban.</a:t>
            </a:r>
          </a:p>
        </p:txBody>
      </p:sp>
      <p:pic>
        <p:nvPicPr>
          <p:cNvPr id="23" name="Picture 6" descr="Kapcsolódó ké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75" y="5517232"/>
            <a:ext cx="3522129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56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658972"/>
          </a:xfrm>
          <a:prstGeom prst="rect">
            <a:avLst/>
          </a:prstGeom>
        </p:spPr>
      </p:pic>
      <p:sp>
        <p:nvSpPr>
          <p:cNvPr id="32" name="Téglalap 31"/>
          <p:cNvSpPr/>
          <p:nvPr/>
        </p:nvSpPr>
        <p:spPr>
          <a:xfrm>
            <a:off x="2179502" y="895172"/>
            <a:ext cx="4366159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hu-HU" sz="2400" b="1" dirty="0" smtClean="0"/>
              <a:t>Kertészetek korszerűsítése</a:t>
            </a:r>
            <a:endParaRPr lang="hu-HU" sz="2400" b="1" dirty="0"/>
          </a:p>
        </p:txBody>
      </p:sp>
      <p:sp>
        <p:nvSpPr>
          <p:cNvPr id="33" name="Téglalap 32"/>
          <p:cNvSpPr/>
          <p:nvPr/>
        </p:nvSpPr>
        <p:spPr>
          <a:xfrm>
            <a:off x="2210467" y="1348462"/>
            <a:ext cx="43973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 smtClean="0"/>
              <a:t>Pályázatok megjelenése: 2016. február 1.</a:t>
            </a:r>
          </a:p>
        </p:txBody>
      </p:sp>
      <p:cxnSp>
        <p:nvCxnSpPr>
          <p:cNvPr id="34" name="Egyenes összekötő nyíllal 33"/>
          <p:cNvCxnSpPr/>
          <p:nvPr/>
        </p:nvCxnSpPr>
        <p:spPr>
          <a:xfrm>
            <a:off x="5659191" y="1346245"/>
            <a:ext cx="568993" cy="36004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Egyenes összekötő nyíllal 34"/>
          <p:cNvCxnSpPr/>
          <p:nvPr/>
        </p:nvCxnSpPr>
        <p:spPr>
          <a:xfrm>
            <a:off x="4362582" y="1346245"/>
            <a:ext cx="0" cy="72008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Egyenes összekötő nyíllal 35"/>
          <p:cNvCxnSpPr/>
          <p:nvPr/>
        </p:nvCxnSpPr>
        <p:spPr>
          <a:xfrm flipH="1">
            <a:off x="2641166" y="1346245"/>
            <a:ext cx="506225" cy="36004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Téglalap 36"/>
          <p:cNvSpPr/>
          <p:nvPr/>
        </p:nvSpPr>
        <p:spPr>
          <a:xfrm>
            <a:off x="220227" y="1844824"/>
            <a:ext cx="2595454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hu-HU" b="1" dirty="0" smtClean="0"/>
              <a:t>Üveg- és fóliaházak</a:t>
            </a:r>
          </a:p>
          <a:p>
            <a:pPr algn="ctr"/>
            <a:r>
              <a:rPr lang="hu-HU" b="1" dirty="0" smtClean="0"/>
              <a:t>építése és korszerűsítése</a:t>
            </a:r>
            <a:endParaRPr lang="hu-HU" b="1" dirty="0"/>
          </a:p>
        </p:txBody>
      </p:sp>
      <p:sp>
        <p:nvSpPr>
          <p:cNvPr id="38" name="Szövegdoboz 37"/>
          <p:cNvSpPr txBox="1"/>
          <p:nvPr/>
        </p:nvSpPr>
        <p:spPr>
          <a:xfrm>
            <a:off x="220227" y="2508013"/>
            <a:ext cx="1408142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u-HU" dirty="0" smtClean="0"/>
              <a:t>Keretösszeg:</a:t>
            </a:r>
          </a:p>
          <a:p>
            <a:pPr algn="ctr"/>
            <a:r>
              <a:rPr lang="hu-HU" b="1" dirty="0" smtClean="0"/>
              <a:t>23,31 Mrd Ft</a:t>
            </a:r>
            <a:endParaRPr lang="hu-HU" b="1" dirty="0"/>
          </a:p>
        </p:txBody>
      </p:sp>
      <p:sp>
        <p:nvSpPr>
          <p:cNvPr id="39" name="Szövegdoboz 38"/>
          <p:cNvSpPr txBox="1"/>
          <p:nvPr/>
        </p:nvSpPr>
        <p:spPr>
          <a:xfrm>
            <a:off x="3649972" y="2831179"/>
            <a:ext cx="1408142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u-HU" dirty="0" smtClean="0"/>
              <a:t>Keretösszeg:</a:t>
            </a:r>
          </a:p>
          <a:p>
            <a:pPr algn="ctr"/>
            <a:r>
              <a:rPr lang="hu-HU" b="1" dirty="0" smtClean="0"/>
              <a:t>22,33 Mrd Ft</a:t>
            </a:r>
            <a:endParaRPr lang="hu-HU" b="1" dirty="0"/>
          </a:p>
        </p:txBody>
      </p:sp>
      <p:sp>
        <p:nvSpPr>
          <p:cNvPr id="40" name="Téglalap 39"/>
          <p:cNvSpPr/>
          <p:nvPr/>
        </p:nvSpPr>
        <p:spPr>
          <a:xfrm>
            <a:off x="3068825" y="2184848"/>
            <a:ext cx="2595454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hu-HU" b="1" dirty="0" smtClean="0"/>
              <a:t>Gomba- és hűtőházak</a:t>
            </a:r>
          </a:p>
          <a:p>
            <a:pPr algn="ctr"/>
            <a:r>
              <a:rPr lang="hu-HU" b="1" dirty="0" smtClean="0"/>
              <a:t>építése és korszerűsítése</a:t>
            </a:r>
            <a:endParaRPr lang="hu-HU" b="1" dirty="0"/>
          </a:p>
        </p:txBody>
      </p:sp>
      <p:sp>
        <p:nvSpPr>
          <p:cNvPr id="41" name="Szövegdoboz 40"/>
          <p:cNvSpPr txBox="1"/>
          <p:nvPr/>
        </p:nvSpPr>
        <p:spPr>
          <a:xfrm>
            <a:off x="7295320" y="2491155"/>
            <a:ext cx="1408142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hu-HU" dirty="0" smtClean="0"/>
              <a:t>Keretösszeg:</a:t>
            </a:r>
          </a:p>
          <a:p>
            <a:pPr algn="ctr"/>
            <a:r>
              <a:rPr lang="hu-HU" b="1" dirty="0" smtClean="0"/>
              <a:t>19,33 Mrd Ft</a:t>
            </a:r>
            <a:endParaRPr lang="hu-HU" b="1" dirty="0"/>
          </a:p>
        </p:txBody>
      </p:sp>
      <p:sp>
        <p:nvSpPr>
          <p:cNvPr id="42" name="Téglalap 41"/>
          <p:cNvSpPr/>
          <p:nvPr/>
        </p:nvSpPr>
        <p:spPr>
          <a:xfrm>
            <a:off x="6085981" y="1844824"/>
            <a:ext cx="2617481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hu-HU" b="1" dirty="0" smtClean="0"/>
              <a:t>Ültetvénytelepítés </a:t>
            </a:r>
          </a:p>
          <a:p>
            <a:pPr algn="ctr"/>
            <a:r>
              <a:rPr lang="hu-HU" b="1" dirty="0" smtClean="0"/>
              <a:t>öntözés kialakításával</a:t>
            </a:r>
            <a:endParaRPr lang="hu-HU" b="1" dirty="0"/>
          </a:p>
        </p:txBody>
      </p:sp>
      <p:sp>
        <p:nvSpPr>
          <p:cNvPr id="43" name="Szövegdoboz 42"/>
          <p:cNvSpPr txBox="1"/>
          <p:nvPr/>
        </p:nvSpPr>
        <p:spPr>
          <a:xfrm>
            <a:off x="130662" y="3933056"/>
            <a:ext cx="4927452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dirty="0" smtClean="0"/>
              <a:t>Ez idáig összesen </a:t>
            </a:r>
            <a:r>
              <a:rPr lang="hu-HU" b="1" dirty="0" smtClean="0"/>
              <a:t>1103 db </a:t>
            </a:r>
            <a:r>
              <a:rPr lang="hu-HU" dirty="0" smtClean="0"/>
              <a:t>beérkezett kérelem</a:t>
            </a:r>
          </a:p>
          <a:p>
            <a:r>
              <a:rPr lang="hu-HU" dirty="0" smtClean="0"/>
              <a:t>Több mint </a:t>
            </a:r>
            <a:r>
              <a:rPr lang="hu-HU" b="1" dirty="0" smtClean="0"/>
              <a:t>87,9 Mrd Ft </a:t>
            </a:r>
            <a:r>
              <a:rPr lang="hu-HU" dirty="0" smtClean="0"/>
              <a:t>forrásigény</a:t>
            </a:r>
          </a:p>
        </p:txBody>
      </p:sp>
      <p:sp>
        <p:nvSpPr>
          <p:cNvPr id="44" name="Téglalap 43"/>
          <p:cNvSpPr/>
          <p:nvPr/>
        </p:nvSpPr>
        <p:spPr>
          <a:xfrm>
            <a:off x="3707904" y="4824267"/>
            <a:ext cx="4995558" cy="769441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2200" b="1" dirty="0" smtClean="0"/>
              <a:t>Első körben 366 db </a:t>
            </a:r>
            <a:r>
              <a:rPr lang="hu-HU" sz="2200" b="1" dirty="0"/>
              <a:t>nyertes </a:t>
            </a:r>
            <a:r>
              <a:rPr lang="hu-HU" sz="2200" b="1" dirty="0" smtClean="0"/>
              <a:t>pályázat, </a:t>
            </a:r>
            <a:endParaRPr lang="hu-HU" sz="2200" b="1" dirty="0"/>
          </a:p>
          <a:p>
            <a:r>
              <a:rPr lang="hu-HU" sz="2200" b="1" dirty="0" smtClean="0"/>
              <a:t>27,66 </a:t>
            </a:r>
            <a:r>
              <a:rPr lang="hu-HU" sz="2200" b="1" dirty="0"/>
              <a:t>Mrd Ft megítélt </a:t>
            </a:r>
            <a:r>
              <a:rPr lang="hu-HU" sz="2200" b="1" dirty="0" smtClean="0"/>
              <a:t>támogatás.</a:t>
            </a:r>
            <a:endParaRPr lang="hu-HU" sz="2200" b="1" dirty="0"/>
          </a:p>
        </p:txBody>
      </p:sp>
      <p:pic>
        <p:nvPicPr>
          <p:cNvPr id="46" name="Picture 6" descr="Kapcsolódó ké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75" y="5517232"/>
            <a:ext cx="3522129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35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658972"/>
          </a:xfrm>
          <a:prstGeom prst="rect">
            <a:avLst/>
          </a:prstGeom>
        </p:spPr>
      </p:pic>
      <p:sp>
        <p:nvSpPr>
          <p:cNvPr id="21" name="Téglalap 20"/>
          <p:cNvSpPr/>
          <p:nvPr/>
        </p:nvSpPr>
        <p:spPr>
          <a:xfrm>
            <a:off x="-13659" y="548680"/>
            <a:ext cx="44945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hu-HU" b="1" dirty="0" smtClean="0"/>
              <a:t>Üveg- és fóliaházak építése és korszerűsítése</a:t>
            </a:r>
            <a:endParaRPr lang="hu-HU" b="1" dirty="0"/>
          </a:p>
        </p:txBody>
      </p:sp>
      <p:sp>
        <p:nvSpPr>
          <p:cNvPr id="23" name="Téglalap 22"/>
          <p:cNvSpPr/>
          <p:nvPr/>
        </p:nvSpPr>
        <p:spPr>
          <a:xfrm>
            <a:off x="-30404" y="927992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1400" dirty="0" smtClean="0"/>
              <a:t>Kérelmek </a:t>
            </a:r>
            <a:r>
              <a:rPr lang="hu-HU" sz="1400" dirty="0"/>
              <a:t>benyújtása: </a:t>
            </a:r>
            <a:r>
              <a:rPr lang="sv-SE" sz="1400" dirty="0"/>
              <a:t>2016.</a:t>
            </a:r>
            <a:r>
              <a:rPr lang="hu-HU" sz="1400" dirty="0"/>
              <a:t> március </a:t>
            </a:r>
            <a:r>
              <a:rPr lang="hu-HU" sz="1400" dirty="0" smtClean="0"/>
              <a:t>7. </a:t>
            </a:r>
            <a:r>
              <a:rPr lang="hu-HU" sz="1400" dirty="0"/>
              <a:t>– </a:t>
            </a:r>
            <a:r>
              <a:rPr lang="hu-HU" sz="1400" dirty="0" smtClean="0"/>
              <a:t>2017. január 31. </a:t>
            </a:r>
            <a:r>
              <a:rPr lang="sv-SE" sz="1400" dirty="0" smtClean="0"/>
              <a:t> </a:t>
            </a:r>
            <a:endParaRPr lang="hu-HU" sz="1400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-11225" y="1412775"/>
            <a:ext cx="4647003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Összesen </a:t>
            </a:r>
            <a:r>
              <a:rPr lang="hu-HU" b="1" dirty="0" smtClean="0"/>
              <a:t>274 db </a:t>
            </a:r>
            <a:r>
              <a:rPr lang="hu-HU" dirty="0" smtClean="0"/>
              <a:t>beérkezett kérelem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Több mint </a:t>
            </a:r>
            <a:r>
              <a:rPr lang="hu-HU" b="1" dirty="0" smtClean="0"/>
              <a:t>35,6 Mrd Ft </a:t>
            </a:r>
            <a:r>
              <a:rPr lang="hu-HU" dirty="0" smtClean="0"/>
              <a:t>forrásigény</a:t>
            </a:r>
          </a:p>
        </p:txBody>
      </p:sp>
      <p:sp>
        <p:nvSpPr>
          <p:cNvPr id="25" name="Téglalap 24"/>
          <p:cNvSpPr/>
          <p:nvPr/>
        </p:nvSpPr>
        <p:spPr>
          <a:xfrm>
            <a:off x="-11225" y="2514962"/>
            <a:ext cx="467256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hu-HU" b="1" dirty="0" smtClean="0"/>
              <a:t>Gomba- és hűtőházak építése és korszerűsítése</a:t>
            </a:r>
            <a:endParaRPr lang="hu-HU" b="1" dirty="0"/>
          </a:p>
        </p:txBody>
      </p:sp>
      <p:sp>
        <p:nvSpPr>
          <p:cNvPr id="26" name="Téglalap 25"/>
          <p:cNvSpPr/>
          <p:nvPr/>
        </p:nvSpPr>
        <p:spPr>
          <a:xfrm>
            <a:off x="0" y="288429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1400" dirty="0" smtClean="0"/>
              <a:t>Kérelmek </a:t>
            </a:r>
            <a:r>
              <a:rPr lang="hu-HU" sz="1400" dirty="0"/>
              <a:t>benyújtása: </a:t>
            </a:r>
            <a:r>
              <a:rPr lang="sv-SE" sz="1400" dirty="0"/>
              <a:t>2016.</a:t>
            </a:r>
            <a:r>
              <a:rPr lang="hu-HU" sz="1400" dirty="0"/>
              <a:t> március 4</a:t>
            </a:r>
            <a:r>
              <a:rPr lang="hu-HU" sz="1400" dirty="0" smtClean="0"/>
              <a:t>. </a:t>
            </a:r>
            <a:r>
              <a:rPr lang="hu-HU" sz="1400" dirty="0"/>
              <a:t>– </a:t>
            </a:r>
            <a:r>
              <a:rPr lang="hu-HU" sz="1400" dirty="0" smtClean="0"/>
              <a:t>2017. január 16. </a:t>
            </a:r>
            <a:r>
              <a:rPr lang="sv-SE" sz="1400" dirty="0" smtClean="0"/>
              <a:t> </a:t>
            </a:r>
            <a:endParaRPr lang="hu-HU" sz="1400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-11225" y="3429000"/>
            <a:ext cx="4647003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Összesen </a:t>
            </a:r>
            <a:r>
              <a:rPr lang="hu-HU" b="1" dirty="0" smtClean="0"/>
              <a:t>269 db </a:t>
            </a:r>
            <a:r>
              <a:rPr lang="hu-HU" dirty="0" smtClean="0"/>
              <a:t>beérkezett kérelem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Több mint </a:t>
            </a:r>
            <a:r>
              <a:rPr lang="hu-HU" b="1" dirty="0" smtClean="0"/>
              <a:t>38,1 Mrd Ft</a:t>
            </a:r>
            <a:r>
              <a:rPr lang="hu-HU" dirty="0" smtClean="0"/>
              <a:t> forrásigény</a:t>
            </a:r>
          </a:p>
        </p:txBody>
      </p:sp>
      <p:sp>
        <p:nvSpPr>
          <p:cNvPr id="28" name="Téglalap 27"/>
          <p:cNvSpPr/>
          <p:nvPr/>
        </p:nvSpPr>
        <p:spPr>
          <a:xfrm>
            <a:off x="0" y="4509120"/>
            <a:ext cx="466133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b="1" dirty="0" smtClean="0"/>
              <a:t>Ültetvénytelepítés támogatása öntözés kialakításának lehetőségével</a:t>
            </a:r>
            <a:endParaRPr lang="hu-HU" b="1" dirty="0"/>
          </a:p>
        </p:txBody>
      </p:sp>
      <p:sp>
        <p:nvSpPr>
          <p:cNvPr id="29" name="Téglalap 28"/>
          <p:cNvSpPr/>
          <p:nvPr/>
        </p:nvSpPr>
        <p:spPr>
          <a:xfrm>
            <a:off x="-13659" y="5155451"/>
            <a:ext cx="6142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400" dirty="0" smtClean="0"/>
              <a:t>Kérelmek </a:t>
            </a:r>
            <a:r>
              <a:rPr lang="hu-HU" sz="1400" dirty="0"/>
              <a:t>benyújtása: </a:t>
            </a:r>
            <a:r>
              <a:rPr lang="hu-HU" sz="1400" dirty="0" smtClean="0"/>
              <a:t>2016</a:t>
            </a:r>
            <a:r>
              <a:rPr lang="hu-HU" sz="1400" dirty="0"/>
              <a:t>. március 9. </a:t>
            </a:r>
            <a:r>
              <a:rPr lang="hu-HU" sz="1400" dirty="0" smtClean="0"/>
              <a:t>– </a:t>
            </a:r>
            <a:r>
              <a:rPr lang="hu-HU" sz="1400" dirty="0"/>
              <a:t>2018. március 8</a:t>
            </a:r>
            <a:r>
              <a:rPr lang="hu-HU" sz="1400" dirty="0" smtClean="0"/>
              <a:t>. </a:t>
            </a:r>
            <a:r>
              <a:rPr lang="hu-HU" sz="1400" b="1" dirty="0" smtClean="0">
                <a:solidFill>
                  <a:srgbClr val="FF0000"/>
                </a:solidFill>
              </a:rPr>
              <a:t>(Jelenleg is pályázható!)</a:t>
            </a:r>
            <a:endParaRPr lang="hu-HU" sz="1400" b="1" dirty="0">
              <a:solidFill>
                <a:srgbClr val="FF0000"/>
              </a:solidFill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14333" y="5801782"/>
            <a:ext cx="4647003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Ez idáig összesen </a:t>
            </a:r>
            <a:r>
              <a:rPr lang="hu-HU" b="1" dirty="0" smtClean="0"/>
              <a:t>561 db </a:t>
            </a:r>
            <a:r>
              <a:rPr lang="hu-HU" dirty="0" smtClean="0"/>
              <a:t>beérkezett kérelem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Több mint </a:t>
            </a:r>
            <a:r>
              <a:rPr lang="hu-HU" b="1" dirty="0" smtClean="0"/>
              <a:t>14 Mrd Ft</a:t>
            </a:r>
            <a:r>
              <a:rPr lang="hu-HU" dirty="0" smtClean="0"/>
              <a:t> forrásigény</a:t>
            </a:r>
          </a:p>
        </p:txBody>
      </p:sp>
      <p:sp>
        <p:nvSpPr>
          <p:cNvPr id="31" name="Téglalap 30"/>
          <p:cNvSpPr/>
          <p:nvPr/>
        </p:nvSpPr>
        <p:spPr>
          <a:xfrm>
            <a:off x="4067944" y="1628800"/>
            <a:ext cx="4572000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bg1"/>
                </a:solidFill>
              </a:rPr>
              <a:t>Első körben 114 db </a:t>
            </a:r>
            <a:r>
              <a:rPr lang="hu-HU" b="1" dirty="0">
                <a:solidFill>
                  <a:schemeClr val="bg1"/>
                </a:solidFill>
              </a:rPr>
              <a:t>nyertes pályázat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bg1"/>
                </a:solidFill>
              </a:rPr>
              <a:t>15,66 </a:t>
            </a:r>
            <a:r>
              <a:rPr lang="hu-HU" b="1" dirty="0">
                <a:solidFill>
                  <a:schemeClr val="bg1"/>
                </a:solidFill>
              </a:rPr>
              <a:t>Mrd Ft megítélt támogatás</a:t>
            </a:r>
          </a:p>
        </p:txBody>
      </p:sp>
      <p:sp>
        <p:nvSpPr>
          <p:cNvPr id="45" name="Téglalap 44"/>
          <p:cNvSpPr/>
          <p:nvPr/>
        </p:nvSpPr>
        <p:spPr>
          <a:xfrm>
            <a:off x="4067944" y="3736475"/>
            <a:ext cx="4572000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bg1"/>
                </a:solidFill>
              </a:rPr>
              <a:t>Első körben 98 db </a:t>
            </a:r>
            <a:r>
              <a:rPr lang="hu-HU" b="1" dirty="0">
                <a:solidFill>
                  <a:schemeClr val="bg1"/>
                </a:solidFill>
              </a:rPr>
              <a:t>nyertes pályázat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bg1"/>
                </a:solidFill>
              </a:rPr>
              <a:t>7,76 </a:t>
            </a:r>
            <a:r>
              <a:rPr lang="hu-HU" b="1" dirty="0">
                <a:solidFill>
                  <a:schemeClr val="bg1"/>
                </a:solidFill>
              </a:rPr>
              <a:t>Mrd Ft megítélt támogatás</a:t>
            </a:r>
          </a:p>
        </p:txBody>
      </p:sp>
      <p:sp>
        <p:nvSpPr>
          <p:cNvPr id="46" name="Téglalap 45"/>
          <p:cNvSpPr/>
          <p:nvPr/>
        </p:nvSpPr>
        <p:spPr>
          <a:xfrm>
            <a:off x="4182379" y="6095037"/>
            <a:ext cx="4572000" cy="646331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bg1"/>
                </a:solidFill>
              </a:rPr>
              <a:t>Első körben 154 db </a:t>
            </a:r>
            <a:r>
              <a:rPr lang="hu-HU" b="1" dirty="0">
                <a:solidFill>
                  <a:schemeClr val="bg1"/>
                </a:solidFill>
              </a:rPr>
              <a:t>nyertes pályázat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 smtClean="0">
                <a:solidFill>
                  <a:schemeClr val="bg1"/>
                </a:solidFill>
              </a:rPr>
              <a:t>4,24 </a:t>
            </a:r>
            <a:r>
              <a:rPr lang="hu-HU" b="1" dirty="0">
                <a:solidFill>
                  <a:schemeClr val="bg1"/>
                </a:solidFill>
              </a:rPr>
              <a:t>Mrd Ft megítélt támogatás</a:t>
            </a:r>
          </a:p>
        </p:txBody>
      </p:sp>
      <p:sp>
        <p:nvSpPr>
          <p:cNvPr id="2" name="Ellipszis 1"/>
          <p:cNvSpPr/>
          <p:nvPr/>
        </p:nvSpPr>
        <p:spPr>
          <a:xfrm>
            <a:off x="5796136" y="84783"/>
            <a:ext cx="2843808" cy="1304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Baranya megye</a:t>
            </a:r>
          </a:p>
          <a:p>
            <a:pPr algn="ctr"/>
            <a:r>
              <a:rPr lang="hu-HU" sz="1600" b="1" dirty="0" smtClean="0"/>
              <a:t>2 db nyertes kérelem</a:t>
            </a:r>
          </a:p>
          <a:p>
            <a:pPr algn="ctr"/>
            <a:r>
              <a:rPr lang="hu-HU" sz="1600" b="1" dirty="0" smtClean="0"/>
              <a:t>523 414 015 Ft megítélt támogatás</a:t>
            </a:r>
            <a:endParaRPr lang="hu-HU" sz="1600" b="1" dirty="0"/>
          </a:p>
        </p:txBody>
      </p:sp>
      <p:cxnSp>
        <p:nvCxnSpPr>
          <p:cNvPr id="4" name="Szögletes összekötő 3"/>
          <p:cNvCxnSpPr/>
          <p:nvPr/>
        </p:nvCxnSpPr>
        <p:spPr>
          <a:xfrm>
            <a:off x="4545883" y="662320"/>
            <a:ext cx="1344435" cy="41956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zis 19"/>
          <p:cNvSpPr/>
          <p:nvPr/>
        </p:nvSpPr>
        <p:spPr>
          <a:xfrm>
            <a:off x="5910571" y="2353710"/>
            <a:ext cx="2843808" cy="1304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Baranya megye</a:t>
            </a:r>
          </a:p>
          <a:p>
            <a:pPr algn="ctr"/>
            <a:r>
              <a:rPr lang="hu-HU" sz="1600" b="1" dirty="0" smtClean="0"/>
              <a:t>Jelenleg nincsen támogatott kérelem</a:t>
            </a:r>
            <a:endParaRPr lang="hu-HU" sz="1600" b="1" dirty="0"/>
          </a:p>
        </p:txBody>
      </p:sp>
      <p:cxnSp>
        <p:nvCxnSpPr>
          <p:cNvPr id="22" name="Szögletes összekötő 21"/>
          <p:cNvCxnSpPr/>
          <p:nvPr/>
        </p:nvCxnSpPr>
        <p:spPr>
          <a:xfrm>
            <a:off x="4545883" y="2614508"/>
            <a:ext cx="1344435" cy="41956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zis 31"/>
          <p:cNvSpPr/>
          <p:nvPr/>
        </p:nvSpPr>
        <p:spPr>
          <a:xfrm>
            <a:off x="6012160" y="4509120"/>
            <a:ext cx="2742219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Baranya megye</a:t>
            </a:r>
          </a:p>
          <a:p>
            <a:pPr algn="ctr"/>
            <a:r>
              <a:rPr lang="hu-HU" sz="1600" b="1" dirty="0"/>
              <a:t>2 db nyertes kérelem</a:t>
            </a:r>
          </a:p>
          <a:p>
            <a:pPr algn="ctr"/>
            <a:r>
              <a:rPr lang="hu-HU" sz="1600" b="1" dirty="0" smtClean="0"/>
              <a:t>47 996 519 </a:t>
            </a:r>
            <a:r>
              <a:rPr lang="hu-HU" sz="1600" b="1" dirty="0"/>
              <a:t>Ft megítélt támogatás</a:t>
            </a:r>
          </a:p>
        </p:txBody>
      </p:sp>
      <p:cxnSp>
        <p:nvCxnSpPr>
          <p:cNvPr id="33" name="Szögletes összekötő 32"/>
          <p:cNvCxnSpPr/>
          <p:nvPr/>
        </p:nvCxnSpPr>
        <p:spPr>
          <a:xfrm>
            <a:off x="4632218" y="4609577"/>
            <a:ext cx="1344435" cy="41956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5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658972"/>
          </a:xfrm>
          <a:prstGeom prst="rect">
            <a:avLst/>
          </a:prstGeom>
        </p:spPr>
      </p:pic>
      <p:sp>
        <p:nvSpPr>
          <p:cNvPr id="16" name="Ellipszis 15"/>
          <p:cNvSpPr/>
          <p:nvPr/>
        </p:nvSpPr>
        <p:spPr>
          <a:xfrm>
            <a:off x="5096915" y="1114081"/>
            <a:ext cx="1663301" cy="865129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Title 3"/>
          <p:cNvSpPr txBox="1">
            <a:spLocks/>
          </p:cNvSpPr>
          <p:nvPr/>
        </p:nvSpPr>
        <p:spPr>
          <a:xfrm>
            <a:off x="1809" y="1027847"/>
            <a:ext cx="4573038" cy="5254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hu-HU" sz="3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hu-HU" sz="2200" dirty="0">
                <a:solidFill>
                  <a:schemeClr val="tx1"/>
                </a:solidFill>
                <a:cs typeface="Times New Roman" pitchFamily="18" charset="0"/>
              </a:rPr>
              <a:t>Mezőgazdasági kisüzemek fejlesztése</a:t>
            </a:r>
          </a:p>
        </p:txBody>
      </p:sp>
      <p:sp>
        <p:nvSpPr>
          <p:cNvPr id="18" name="Szövegdoboz 17"/>
          <p:cNvSpPr txBox="1"/>
          <p:nvPr/>
        </p:nvSpPr>
        <p:spPr>
          <a:xfrm>
            <a:off x="5318718" y="1255830"/>
            <a:ext cx="1354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Keretösszeg:</a:t>
            </a:r>
          </a:p>
          <a:p>
            <a:pPr algn="ctr"/>
            <a:r>
              <a:rPr lang="hu-HU" b="1" dirty="0" smtClean="0"/>
              <a:t>5 Mrd Ft</a:t>
            </a:r>
            <a:endParaRPr lang="hu-HU" b="1" dirty="0"/>
          </a:p>
        </p:txBody>
      </p:sp>
      <p:sp>
        <p:nvSpPr>
          <p:cNvPr id="19" name="Téglalap 18"/>
          <p:cNvSpPr/>
          <p:nvPr/>
        </p:nvSpPr>
        <p:spPr>
          <a:xfrm>
            <a:off x="0" y="1792223"/>
            <a:ext cx="2567562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hu-HU" sz="2000" b="1" dirty="0"/>
              <a:t>Jelenleg is pályázható!</a:t>
            </a:r>
          </a:p>
        </p:txBody>
      </p:sp>
      <p:sp>
        <p:nvSpPr>
          <p:cNvPr id="20" name="Szövegdoboz 19"/>
          <p:cNvSpPr txBox="1"/>
          <p:nvPr/>
        </p:nvSpPr>
        <p:spPr>
          <a:xfrm>
            <a:off x="72479" y="2555505"/>
            <a:ext cx="5328592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/>
              <a:t>Ez idáig összesen </a:t>
            </a:r>
            <a:r>
              <a:rPr lang="hu-HU" sz="2000" b="1" dirty="0" smtClean="0"/>
              <a:t>1 341 db </a:t>
            </a:r>
            <a:r>
              <a:rPr lang="hu-HU" sz="2000" dirty="0" smtClean="0"/>
              <a:t>beérkezett kérelem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/>
              <a:t>Több mint </a:t>
            </a:r>
            <a:r>
              <a:rPr lang="hu-HU" sz="2000" b="1" dirty="0" smtClean="0"/>
              <a:t>6,3 Mrd Ft</a:t>
            </a:r>
            <a:r>
              <a:rPr lang="hu-HU" sz="2000" dirty="0" smtClean="0"/>
              <a:t> forrásigény</a:t>
            </a:r>
          </a:p>
        </p:txBody>
      </p:sp>
      <p:sp>
        <p:nvSpPr>
          <p:cNvPr id="22" name="Téglalap 21"/>
          <p:cNvSpPr/>
          <p:nvPr/>
        </p:nvSpPr>
        <p:spPr>
          <a:xfrm>
            <a:off x="42752" y="3499021"/>
            <a:ext cx="5328593" cy="707886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chemeClr val="bg1"/>
                </a:solidFill>
              </a:rPr>
              <a:t>Első körben 234 db </a:t>
            </a:r>
            <a:r>
              <a:rPr lang="hu-HU" sz="2000" b="1" dirty="0">
                <a:solidFill>
                  <a:schemeClr val="bg1"/>
                </a:solidFill>
              </a:rPr>
              <a:t>nyertes pályázat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chemeClr val="bg1"/>
                </a:solidFill>
              </a:rPr>
              <a:t>1,09 </a:t>
            </a:r>
            <a:r>
              <a:rPr lang="hu-HU" sz="2000" b="1" dirty="0">
                <a:solidFill>
                  <a:schemeClr val="bg1"/>
                </a:solidFill>
              </a:rPr>
              <a:t>Mrd Ft megítélt támogatás</a:t>
            </a:r>
          </a:p>
        </p:txBody>
      </p:sp>
      <p:sp>
        <p:nvSpPr>
          <p:cNvPr id="33" name="Lekerekített téglalap 32"/>
          <p:cNvSpPr/>
          <p:nvPr/>
        </p:nvSpPr>
        <p:spPr>
          <a:xfrm>
            <a:off x="72479" y="4509120"/>
            <a:ext cx="5400144" cy="22322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altLang="hu-HU" b="1" u="sng" dirty="0" smtClean="0">
                <a:solidFill>
                  <a:prstClr val="black"/>
                </a:solidFill>
                <a:cs typeface="Times New Roman" pitchFamily="18" charset="0"/>
              </a:rPr>
              <a:t>Jogosultak:</a:t>
            </a:r>
            <a:endParaRPr lang="hu-HU" dirty="0">
              <a:solidFill>
                <a:prstClr val="black"/>
              </a:solidFill>
            </a:endParaRPr>
          </a:p>
          <a:p>
            <a:pPr algn="ctr"/>
            <a:r>
              <a:rPr lang="hu-HU" dirty="0">
                <a:solidFill>
                  <a:prstClr val="black"/>
                </a:solidFill>
              </a:rPr>
              <a:t>főállású őstermelő, vagy mikro-vállalkozásnak és mezőgazdasági termelőnek minősülő főállású egyéni vállalkozó, vagy szociális szövetkezet. A kérelem benyújtását megelőző naptári évben a mezőgazdasági tevékenységből származó mezőgazdasági termelés értéke eléri a 3000 euro STÉ értéket, de nem haladja meg a 6000 euro STÉ értéket.</a:t>
            </a:r>
          </a:p>
        </p:txBody>
      </p:sp>
      <p:sp>
        <p:nvSpPr>
          <p:cNvPr id="34" name="Lekerekített téglalap 33"/>
          <p:cNvSpPr/>
          <p:nvPr/>
        </p:nvSpPr>
        <p:spPr>
          <a:xfrm>
            <a:off x="5401071" y="4509120"/>
            <a:ext cx="3635425" cy="223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u="sng" dirty="0" smtClean="0"/>
              <a:t>Maximum </a:t>
            </a:r>
            <a:r>
              <a:rPr lang="hu-HU" b="1" u="sng" dirty="0"/>
              <a:t>támogatási </a:t>
            </a:r>
            <a:r>
              <a:rPr lang="hu-HU" b="1" u="sng" dirty="0" smtClean="0"/>
              <a:t>összeg:</a:t>
            </a:r>
            <a:endParaRPr lang="hu-HU" b="1" u="sng" dirty="0"/>
          </a:p>
          <a:p>
            <a:pPr algn="ctr"/>
            <a:r>
              <a:rPr lang="hu-HU" dirty="0" smtClean="0"/>
              <a:t>a </a:t>
            </a:r>
            <a:r>
              <a:rPr lang="hu-HU" dirty="0"/>
              <a:t>pályázó egyösszegű átalány formájában, két részletben nyerhet 15.000 eurónak megfelelő támogatást</a:t>
            </a:r>
          </a:p>
        </p:txBody>
      </p:sp>
      <p:sp>
        <p:nvSpPr>
          <p:cNvPr id="12" name="Ellipszis 11"/>
          <p:cNvSpPr/>
          <p:nvPr/>
        </p:nvSpPr>
        <p:spPr>
          <a:xfrm>
            <a:off x="6246440" y="2180150"/>
            <a:ext cx="2843808" cy="1304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Baranya megye</a:t>
            </a:r>
          </a:p>
          <a:p>
            <a:pPr algn="ctr"/>
            <a:r>
              <a:rPr lang="hu-HU" sz="1600" b="1" dirty="0" smtClean="0"/>
              <a:t>6 db nyertes pályázat</a:t>
            </a:r>
          </a:p>
          <a:p>
            <a:pPr algn="ctr"/>
            <a:r>
              <a:rPr lang="hu-HU" sz="1600" b="1" dirty="0" smtClean="0"/>
              <a:t>27 810 000 Ft megítélt támogatás </a:t>
            </a:r>
            <a:endParaRPr lang="hu-HU" sz="1600" b="1" dirty="0"/>
          </a:p>
        </p:txBody>
      </p:sp>
      <p:cxnSp>
        <p:nvCxnSpPr>
          <p:cNvPr id="3" name="Egyenes összekötő nyíllal 2"/>
          <p:cNvCxnSpPr/>
          <p:nvPr/>
        </p:nvCxnSpPr>
        <p:spPr>
          <a:xfrm rot="17100000">
            <a:off x="5538818" y="3165632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25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lipszis 11"/>
          <p:cNvSpPr/>
          <p:nvPr/>
        </p:nvSpPr>
        <p:spPr>
          <a:xfrm>
            <a:off x="4204987" y="4146253"/>
            <a:ext cx="1663301" cy="865129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Ellipszis 3"/>
          <p:cNvSpPr/>
          <p:nvPr/>
        </p:nvSpPr>
        <p:spPr>
          <a:xfrm>
            <a:off x="4111950" y="806150"/>
            <a:ext cx="1663301" cy="865129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itle 3"/>
          <p:cNvSpPr txBox="1">
            <a:spLocks/>
          </p:cNvSpPr>
          <p:nvPr/>
        </p:nvSpPr>
        <p:spPr>
          <a:xfrm>
            <a:off x="-13997" y="461948"/>
            <a:ext cx="4573038" cy="5254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hu-HU" sz="3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altLang="hu-HU" sz="2200" dirty="0" smtClean="0">
                <a:solidFill>
                  <a:schemeClr val="tx1"/>
                </a:solidFill>
                <a:cs typeface="Times New Roman" pitchFamily="18" charset="0"/>
              </a:rPr>
              <a:t>Sertéstartó telepek korszerűsítése</a:t>
            </a:r>
            <a:endParaRPr altLang="hu-HU" sz="22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299976" y="947014"/>
            <a:ext cx="1408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Keretösszeg:</a:t>
            </a:r>
          </a:p>
          <a:p>
            <a:pPr algn="ctr"/>
            <a:r>
              <a:rPr lang="hu-HU" b="1" dirty="0" smtClean="0"/>
              <a:t>19,86 Mrd Ft</a:t>
            </a:r>
            <a:endParaRPr lang="hu-HU" b="1" dirty="0"/>
          </a:p>
        </p:txBody>
      </p:sp>
      <p:sp>
        <p:nvSpPr>
          <p:cNvPr id="6" name="Téglalap 5"/>
          <p:cNvSpPr/>
          <p:nvPr/>
        </p:nvSpPr>
        <p:spPr>
          <a:xfrm>
            <a:off x="-79001" y="1008570"/>
            <a:ext cx="4265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400" dirty="0" smtClean="0"/>
              <a:t>Megjelenés: 2016</a:t>
            </a:r>
            <a:r>
              <a:rPr lang="hu-HU" sz="1400" dirty="0"/>
              <a:t>. </a:t>
            </a:r>
            <a:r>
              <a:rPr lang="hu-HU" sz="1400" dirty="0" smtClean="0"/>
              <a:t>március 25.</a:t>
            </a:r>
          </a:p>
          <a:p>
            <a:r>
              <a:rPr lang="hu-HU" sz="1400" dirty="0" smtClean="0"/>
              <a:t>Kérelmek benyújtása: </a:t>
            </a:r>
            <a:r>
              <a:rPr lang="da-DK" sz="1400" dirty="0"/>
              <a:t>2016. </a:t>
            </a:r>
            <a:r>
              <a:rPr lang="hu-HU" sz="1400" dirty="0" smtClean="0"/>
              <a:t>május 18</a:t>
            </a:r>
            <a:r>
              <a:rPr lang="da-DK" sz="1400" dirty="0" smtClean="0"/>
              <a:t>. </a:t>
            </a:r>
            <a:r>
              <a:rPr lang="da-DK" sz="1400" dirty="0"/>
              <a:t>– </a:t>
            </a:r>
            <a:r>
              <a:rPr lang="hu-HU" sz="1400" dirty="0" smtClean="0"/>
              <a:t>2016. július 23</a:t>
            </a:r>
            <a:r>
              <a:rPr lang="da-DK" sz="1400" dirty="0" smtClean="0"/>
              <a:t>. </a:t>
            </a:r>
            <a:endParaRPr lang="hu-HU" sz="14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-25740" y="1821712"/>
            <a:ext cx="5328592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/>
              <a:t>Összesen </a:t>
            </a:r>
            <a:r>
              <a:rPr lang="hu-HU" sz="2000" b="1" dirty="0" smtClean="0"/>
              <a:t>320 db </a:t>
            </a:r>
            <a:r>
              <a:rPr lang="hu-HU" sz="2000" dirty="0" smtClean="0"/>
              <a:t>beérkezett kérelem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/>
              <a:t>Több mint </a:t>
            </a:r>
            <a:r>
              <a:rPr lang="hu-HU" sz="2000" b="1" dirty="0" smtClean="0"/>
              <a:t>49 Mrd Ft</a:t>
            </a:r>
            <a:r>
              <a:rPr lang="hu-HU" sz="2000" dirty="0" smtClean="0"/>
              <a:t> forrásigény</a:t>
            </a:r>
          </a:p>
        </p:txBody>
      </p:sp>
      <p:sp>
        <p:nvSpPr>
          <p:cNvPr id="8" name="Téglalap 7"/>
          <p:cNvSpPr/>
          <p:nvPr/>
        </p:nvSpPr>
        <p:spPr>
          <a:xfrm>
            <a:off x="-13998" y="2634171"/>
            <a:ext cx="5328593" cy="707886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chemeClr val="bg1"/>
                </a:solidFill>
              </a:rPr>
              <a:t>Első körben 181 db </a:t>
            </a:r>
            <a:r>
              <a:rPr lang="hu-HU" sz="2000" b="1" dirty="0">
                <a:solidFill>
                  <a:schemeClr val="bg1"/>
                </a:solidFill>
              </a:rPr>
              <a:t>nyertes pályázat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chemeClr val="bg1"/>
                </a:solidFill>
              </a:rPr>
              <a:t>24,6 </a:t>
            </a:r>
            <a:r>
              <a:rPr lang="hu-HU" sz="2000" b="1" dirty="0">
                <a:solidFill>
                  <a:schemeClr val="bg1"/>
                </a:solidFill>
              </a:rPr>
              <a:t>Mrd Ft megítélt támogatás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8317" y="3767689"/>
            <a:ext cx="5250338" cy="5254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hu-HU" sz="3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altLang="hu-HU" sz="2200" dirty="0" smtClean="0">
                <a:solidFill>
                  <a:schemeClr val="tx1"/>
                </a:solidFill>
                <a:cs typeface="Times New Roman" pitchFamily="18" charset="0"/>
              </a:rPr>
              <a:t>Szarvasmarhatartó telepek korszerűsítése</a:t>
            </a:r>
            <a:endParaRPr altLang="hu-HU" sz="22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4379504" y="4293096"/>
            <a:ext cx="1408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Keretösszeg:</a:t>
            </a:r>
          </a:p>
          <a:p>
            <a:pPr algn="ctr"/>
            <a:r>
              <a:rPr lang="hu-HU" b="1" dirty="0" smtClean="0"/>
              <a:t>19,86 Mrd Ft</a:t>
            </a:r>
            <a:endParaRPr lang="hu-HU" b="1" dirty="0"/>
          </a:p>
        </p:txBody>
      </p:sp>
      <p:sp>
        <p:nvSpPr>
          <p:cNvPr id="14" name="Téglalap 13"/>
          <p:cNvSpPr/>
          <p:nvPr/>
        </p:nvSpPr>
        <p:spPr>
          <a:xfrm>
            <a:off x="0" y="4317208"/>
            <a:ext cx="42522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400" dirty="0" smtClean="0"/>
              <a:t>Megjelenés: 2016</a:t>
            </a:r>
            <a:r>
              <a:rPr lang="hu-HU" sz="1400" dirty="0"/>
              <a:t>. </a:t>
            </a:r>
            <a:r>
              <a:rPr lang="hu-HU" sz="1400" dirty="0" smtClean="0"/>
              <a:t>március 25.</a:t>
            </a:r>
          </a:p>
          <a:p>
            <a:r>
              <a:rPr lang="hu-HU" sz="1400" dirty="0" smtClean="0"/>
              <a:t>Kérelmek benyújtása: </a:t>
            </a:r>
            <a:r>
              <a:rPr lang="da-DK" sz="1400" dirty="0"/>
              <a:t>2016. </a:t>
            </a:r>
            <a:r>
              <a:rPr lang="hu-HU" sz="1400" dirty="0" smtClean="0"/>
              <a:t>május 17</a:t>
            </a:r>
            <a:r>
              <a:rPr lang="da-DK" sz="1400" dirty="0" smtClean="0"/>
              <a:t>. </a:t>
            </a:r>
            <a:r>
              <a:rPr lang="da-DK" sz="1400" dirty="0"/>
              <a:t>– </a:t>
            </a:r>
            <a:r>
              <a:rPr lang="hu-HU" sz="1400" dirty="0" smtClean="0"/>
              <a:t>2016. július 23</a:t>
            </a:r>
            <a:r>
              <a:rPr lang="da-DK" sz="1400" dirty="0" smtClean="0"/>
              <a:t>. </a:t>
            </a:r>
            <a:endParaRPr lang="hu-HU" sz="1400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-8317" y="5123647"/>
            <a:ext cx="5328592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/>
              <a:t>Összesen </a:t>
            </a:r>
            <a:r>
              <a:rPr lang="hu-HU" sz="2000" b="1" dirty="0" smtClean="0"/>
              <a:t>1328 db </a:t>
            </a:r>
            <a:r>
              <a:rPr lang="hu-HU" sz="2000" dirty="0" smtClean="0"/>
              <a:t>beérkezett kérelem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dirty="0" smtClean="0"/>
              <a:t>Több mint </a:t>
            </a:r>
            <a:r>
              <a:rPr lang="hu-HU" sz="2000" b="1" dirty="0" smtClean="0"/>
              <a:t>73 Mrd Ft</a:t>
            </a:r>
            <a:r>
              <a:rPr lang="hu-HU" sz="2000" dirty="0" smtClean="0"/>
              <a:t> forrásigény</a:t>
            </a:r>
          </a:p>
        </p:txBody>
      </p:sp>
      <p:sp>
        <p:nvSpPr>
          <p:cNvPr id="16" name="Téglalap 15"/>
          <p:cNvSpPr/>
          <p:nvPr/>
        </p:nvSpPr>
        <p:spPr>
          <a:xfrm>
            <a:off x="15369" y="5949280"/>
            <a:ext cx="5328593" cy="707886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chemeClr val="bg1"/>
                </a:solidFill>
              </a:rPr>
              <a:t>Első körben 552 db </a:t>
            </a:r>
            <a:r>
              <a:rPr lang="hu-HU" sz="2000" b="1" dirty="0">
                <a:solidFill>
                  <a:schemeClr val="bg1"/>
                </a:solidFill>
              </a:rPr>
              <a:t>nyertes pályázat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chemeClr val="bg1"/>
                </a:solidFill>
              </a:rPr>
              <a:t>29,6 </a:t>
            </a:r>
            <a:r>
              <a:rPr lang="hu-HU" sz="2000" b="1" dirty="0">
                <a:solidFill>
                  <a:schemeClr val="bg1"/>
                </a:solidFill>
              </a:rPr>
              <a:t>Mrd Ft megítélt támogatás</a:t>
            </a:r>
          </a:p>
        </p:txBody>
      </p:sp>
      <p:sp>
        <p:nvSpPr>
          <p:cNvPr id="18" name="Kanyar felfelé 17"/>
          <p:cNvSpPr/>
          <p:nvPr/>
        </p:nvSpPr>
        <p:spPr>
          <a:xfrm>
            <a:off x="5835698" y="1060434"/>
            <a:ext cx="724044" cy="433918"/>
          </a:xfrm>
          <a:prstGeom prst="bentUp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Kanyar felfelé 18"/>
          <p:cNvSpPr/>
          <p:nvPr/>
        </p:nvSpPr>
        <p:spPr>
          <a:xfrm>
            <a:off x="5907073" y="4399302"/>
            <a:ext cx="724044" cy="433918"/>
          </a:xfrm>
          <a:prstGeom prst="bentUp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Ellipszis 19"/>
          <p:cNvSpPr/>
          <p:nvPr/>
        </p:nvSpPr>
        <p:spPr>
          <a:xfrm>
            <a:off x="5413730" y="54832"/>
            <a:ext cx="2434774" cy="876837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Megemelt keretösszeg:</a:t>
            </a:r>
          </a:p>
          <a:p>
            <a:pPr algn="ctr"/>
            <a:r>
              <a:rPr lang="hu-HU" b="1" dirty="0" smtClean="0"/>
              <a:t>24,6 </a:t>
            </a:r>
            <a:r>
              <a:rPr lang="hu-HU" b="1" dirty="0"/>
              <a:t>Mrd Ft</a:t>
            </a:r>
          </a:p>
        </p:txBody>
      </p:sp>
      <p:sp>
        <p:nvSpPr>
          <p:cNvPr id="21" name="Ellipszis 20"/>
          <p:cNvSpPr/>
          <p:nvPr/>
        </p:nvSpPr>
        <p:spPr>
          <a:xfrm>
            <a:off x="5708118" y="3440371"/>
            <a:ext cx="2434774" cy="876837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Megemelt keretösszeg:</a:t>
            </a:r>
          </a:p>
          <a:p>
            <a:pPr algn="ctr"/>
            <a:r>
              <a:rPr lang="hu-HU" b="1" dirty="0" smtClean="0"/>
              <a:t>29,6 </a:t>
            </a:r>
            <a:r>
              <a:rPr lang="hu-HU" b="1" dirty="0"/>
              <a:t>Mrd Ft</a:t>
            </a:r>
          </a:p>
        </p:txBody>
      </p:sp>
      <p:cxnSp>
        <p:nvCxnSpPr>
          <p:cNvPr id="22" name="Egyenes összekötő nyíllal 21"/>
          <p:cNvCxnSpPr/>
          <p:nvPr/>
        </p:nvCxnSpPr>
        <p:spPr>
          <a:xfrm rot="17100000">
            <a:off x="5542589" y="5629100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zis 22"/>
          <p:cNvSpPr/>
          <p:nvPr/>
        </p:nvSpPr>
        <p:spPr>
          <a:xfrm>
            <a:off x="6264021" y="4696091"/>
            <a:ext cx="2843808" cy="1304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Baranya megye</a:t>
            </a:r>
          </a:p>
          <a:p>
            <a:pPr algn="ctr"/>
            <a:r>
              <a:rPr lang="hu-HU" sz="1600" b="1" dirty="0"/>
              <a:t>4</a:t>
            </a:r>
            <a:r>
              <a:rPr lang="hu-HU" sz="1600" b="1" dirty="0" smtClean="0"/>
              <a:t> db nyertes pályázat</a:t>
            </a:r>
          </a:p>
          <a:p>
            <a:pPr algn="ctr"/>
            <a:r>
              <a:rPr lang="hu-HU" sz="1600" b="1" dirty="0" smtClean="0"/>
              <a:t>38 899 650 Ft megítélt támogatás </a:t>
            </a:r>
            <a:endParaRPr lang="hu-HU" sz="1600" b="1" dirty="0"/>
          </a:p>
        </p:txBody>
      </p:sp>
      <p:cxnSp>
        <p:nvCxnSpPr>
          <p:cNvPr id="24" name="Egyenes összekötő nyíllal 23"/>
          <p:cNvCxnSpPr/>
          <p:nvPr/>
        </p:nvCxnSpPr>
        <p:spPr>
          <a:xfrm rot="17100000">
            <a:off x="5497736" y="2351263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zis 24"/>
          <p:cNvSpPr/>
          <p:nvPr/>
        </p:nvSpPr>
        <p:spPr>
          <a:xfrm>
            <a:off x="6264021" y="1435876"/>
            <a:ext cx="2843808" cy="1304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 smtClean="0"/>
              <a:t>Baranya megye</a:t>
            </a:r>
          </a:p>
          <a:p>
            <a:pPr algn="ctr"/>
            <a:r>
              <a:rPr lang="hu-HU" sz="1600" b="1" dirty="0" smtClean="0"/>
              <a:t>7 db nyertes pályázat</a:t>
            </a:r>
          </a:p>
          <a:p>
            <a:pPr algn="ctr"/>
            <a:r>
              <a:rPr lang="hu-HU" sz="1600" b="1" dirty="0" smtClean="0"/>
              <a:t>2 420 162 087 Ft megítélt támogatás </a:t>
            </a:r>
            <a:endParaRPr lang="hu-HU" sz="1600" b="1" dirty="0"/>
          </a:p>
        </p:txBody>
      </p:sp>
    </p:spTree>
    <p:extLst>
      <p:ext uri="{BB962C8B-B14F-4D97-AF65-F5344CB8AC3E}">
        <p14:creationId xmlns:p14="http://schemas.microsoft.com/office/powerpoint/2010/main" val="247193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-3762" y="2705380"/>
            <a:ext cx="6236908" cy="52322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tx2"/>
                </a:solidFill>
              </a:rPr>
              <a:t>Baromfitartó telepek korszerűsítése – 19,86 Mrd Ft</a:t>
            </a:r>
          </a:p>
          <a:p>
            <a:r>
              <a:rPr lang="hu-HU" sz="1400" b="1" dirty="0" smtClean="0">
                <a:solidFill>
                  <a:srgbClr val="FF0000"/>
                </a:solidFill>
              </a:rPr>
              <a:t>Felfüggesztve: 2016. július 23.</a:t>
            </a:r>
            <a:endParaRPr lang="hu-HU" sz="1400" b="1" dirty="0">
              <a:solidFill>
                <a:srgbClr val="FF0000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6030903" y="2759420"/>
            <a:ext cx="2499671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1200" b="1" dirty="0" smtClean="0">
                <a:solidFill>
                  <a:schemeClr val="bg1"/>
                </a:solidFill>
              </a:rPr>
              <a:t>Beérkezett kérelmek: 426 db</a:t>
            </a:r>
          </a:p>
          <a:p>
            <a:r>
              <a:rPr lang="hu-HU" sz="1200" b="1" dirty="0" smtClean="0">
                <a:solidFill>
                  <a:schemeClr val="bg1"/>
                </a:solidFill>
              </a:rPr>
              <a:t>Támogatási igény: 65,31 Mrd Ft</a:t>
            </a:r>
            <a:endParaRPr lang="hu-HU" sz="1200" b="1" dirty="0">
              <a:solidFill>
                <a:schemeClr val="bg1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-3762" y="3368828"/>
            <a:ext cx="6255906" cy="52322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tx2"/>
                </a:solidFill>
              </a:rPr>
              <a:t>Kisméretű </a:t>
            </a:r>
            <a:r>
              <a:rPr lang="hu-HU" sz="1400" b="1" dirty="0" smtClean="0">
                <a:solidFill>
                  <a:schemeClr val="tx2"/>
                </a:solidFill>
              </a:rPr>
              <a:t>terménytároló, </a:t>
            </a:r>
            <a:r>
              <a:rPr lang="hu-HU" sz="1400" b="1" dirty="0" err="1" smtClean="0">
                <a:solidFill>
                  <a:schemeClr val="tx2"/>
                </a:solidFill>
              </a:rPr>
              <a:t>-szárító</a:t>
            </a:r>
            <a:r>
              <a:rPr lang="hu-HU" sz="1400" b="1" dirty="0" smtClean="0">
                <a:solidFill>
                  <a:schemeClr val="tx2"/>
                </a:solidFill>
              </a:rPr>
              <a:t>,- tisztító </a:t>
            </a:r>
            <a:r>
              <a:rPr lang="hu-HU" sz="1400" b="1" dirty="0">
                <a:solidFill>
                  <a:schemeClr val="tx2"/>
                </a:solidFill>
              </a:rPr>
              <a:t>építése, </a:t>
            </a:r>
            <a:r>
              <a:rPr lang="hu-HU" sz="1400" b="1" dirty="0" smtClean="0">
                <a:solidFill>
                  <a:schemeClr val="tx2"/>
                </a:solidFill>
              </a:rPr>
              <a:t>korszerűsítése – 19,68 Mrd Ft</a:t>
            </a:r>
          </a:p>
          <a:p>
            <a:r>
              <a:rPr lang="hu-HU" sz="1400" b="1" dirty="0" smtClean="0">
                <a:solidFill>
                  <a:srgbClr val="FF0000"/>
                </a:solidFill>
              </a:rPr>
              <a:t>Felfüggesztve: 2016. október 5.</a:t>
            </a:r>
            <a:endParaRPr lang="hu-HU" sz="1400" b="1" dirty="0">
              <a:solidFill>
                <a:srgbClr val="FF0000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6030904" y="3599400"/>
            <a:ext cx="249967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1200" b="1" dirty="0" smtClean="0">
                <a:solidFill>
                  <a:schemeClr val="bg1"/>
                </a:solidFill>
              </a:rPr>
              <a:t>Beérkezett kérelmek: 1 180 db</a:t>
            </a:r>
          </a:p>
          <a:p>
            <a:r>
              <a:rPr lang="hu-HU" sz="1200" b="1" dirty="0" smtClean="0">
                <a:solidFill>
                  <a:schemeClr val="bg1"/>
                </a:solidFill>
              </a:rPr>
              <a:t>Támogatási igény: 61,22 Mrd Ft</a:t>
            </a:r>
            <a:endParaRPr lang="hu-HU" sz="1200" b="1" dirty="0">
              <a:solidFill>
                <a:schemeClr val="bg1"/>
              </a:solidFill>
            </a:endParaRPr>
          </a:p>
        </p:txBody>
      </p:sp>
      <p:sp>
        <p:nvSpPr>
          <p:cNvPr id="16" name="Cím 1"/>
          <p:cNvSpPr txBox="1">
            <a:spLocks/>
          </p:cNvSpPr>
          <p:nvPr/>
        </p:nvSpPr>
        <p:spPr>
          <a:xfrm>
            <a:off x="-3762" y="1988840"/>
            <a:ext cx="8534336" cy="630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2000" b="1" dirty="0" smtClean="0">
                <a:solidFill>
                  <a:schemeClr val="bg1"/>
                </a:solidFill>
              </a:rPr>
              <a:t>A Vidékfejlesztési Program  felfüggesztett felhívásai I.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2550" y="4064657"/>
            <a:ext cx="6249594" cy="738664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tx2"/>
                </a:solidFill>
              </a:rPr>
              <a:t>Nem mezőgazdasági tevékenységek elindításának támogatása – Mezőgazdasági tevékenységek diverzifikációja, </a:t>
            </a:r>
            <a:r>
              <a:rPr lang="hu-HU" sz="1400" b="1" dirty="0" err="1">
                <a:solidFill>
                  <a:schemeClr val="tx2"/>
                </a:solidFill>
              </a:rPr>
              <a:t>mikrovállalkozások</a:t>
            </a:r>
            <a:r>
              <a:rPr lang="hu-HU" sz="1400" b="1" dirty="0">
                <a:solidFill>
                  <a:schemeClr val="tx2"/>
                </a:solidFill>
              </a:rPr>
              <a:t> </a:t>
            </a:r>
            <a:r>
              <a:rPr lang="hu-HU" sz="1400" b="1" dirty="0" smtClean="0">
                <a:solidFill>
                  <a:schemeClr val="tx2"/>
                </a:solidFill>
              </a:rPr>
              <a:t>indítása – 13,85 Mrd Ft</a:t>
            </a:r>
          </a:p>
          <a:p>
            <a:r>
              <a:rPr lang="hu-HU" sz="1400" b="1" dirty="0" smtClean="0">
                <a:solidFill>
                  <a:srgbClr val="FF0000"/>
                </a:solidFill>
              </a:rPr>
              <a:t>Felfüggesztve: 2016. november 24.</a:t>
            </a:r>
            <a:endParaRPr lang="hu-HU" sz="1400" b="1" dirty="0">
              <a:solidFill>
                <a:srgbClr val="FF0000"/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6030903" y="4208547"/>
            <a:ext cx="2502158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1200" b="1" dirty="0" smtClean="0">
                <a:solidFill>
                  <a:schemeClr val="bg1"/>
                </a:solidFill>
              </a:rPr>
              <a:t>Beérkezett kérelmek: 11 066 db</a:t>
            </a:r>
          </a:p>
          <a:p>
            <a:r>
              <a:rPr lang="hu-HU" sz="1200" b="1" dirty="0" smtClean="0">
                <a:solidFill>
                  <a:schemeClr val="bg1"/>
                </a:solidFill>
              </a:rPr>
              <a:t>Támogatási igény: 139,87 Mrd Ft</a:t>
            </a:r>
            <a:endParaRPr lang="hu-HU" sz="1200" b="1" dirty="0">
              <a:solidFill>
                <a:schemeClr val="bg1"/>
              </a:solidFill>
            </a:endParaRPr>
          </a:p>
        </p:txBody>
      </p:sp>
      <p:pic>
        <p:nvPicPr>
          <p:cNvPr id="24" name="Kép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680588"/>
          </a:xfrm>
          <a:prstGeom prst="rect">
            <a:avLst/>
          </a:prstGeom>
        </p:spPr>
      </p:pic>
      <p:pic>
        <p:nvPicPr>
          <p:cNvPr id="19" name="Kép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pic>
        <p:nvPicPr>
          <p:cNvPr id="20" name="Picture 6" descr="Kapcsolódó ké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75" y="6062910"/>
            <a:ext cx="3522129" cy="67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Szövegdoboz 20"/>
          <p:cNvSpPr txBox="1"/>
          <p:nvPr/>
        </p:nvSpPr>
        <p:spPr>
          <a:xfrm>
            <a:off x="4537" y="4928934"/>
            <a:ext cx="6247607" cy="49336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tx2"/>
                </a:solidFill>
              </a:rPr>
              <a:t>Juh- és kecsketartó telepek korszerűsítése – 3,97 Mrd Ft </a:t>
            </a:r>
          </a:p>
          <a:p>
            <a:r>
              <a:rPr lang="hu-HU" sz="1200" b="1" dirty="0">
                <a:solidFill>
                  <a:srgbClr val="FF0000"/>
                </a:solidFill>
              </a:rPr>
              <a:t>Felfüggesztve: 2017. január 20. 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6030904" y="4926700"/>
            <a:ext cx="249967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1200" b="1" dirty="0">
                <a:solidFill>
                  <a:schemeClr val="bg1"/>
                </a:solidFill>
              </a:rPr>
              <a:t>Beérkezett kérelmek: 542 db</a:t>
            </a:r>
          </a:p>
          <a:p>
            <a:r>
              <a:rPr lang="hu-HU" sz="1200" b="1" dirty="0">
                <a:solidFill>
                  <a:schemeClr val="bg1"/>
                </a:solidFill>
              </a:rPr>
              <a:t>Támogatási igény: 9,25 Mrd Ft</a:t>
            </a:r>
          </a:p>
        </p:txBody>
      </p:sp>
      <p:sp>
        <p:nvSpPr>
          <p:cNvPr id="23" name="Szövegdoboz 22"/>
          <p:cNvSpPr txBox="1"/>
          <p:nvPr/>
        </p:nvSpPr>
        <p:spPr>
          <a:xfrm>
            <a:off x="4537" y="5567308"/>
            <a:ext cx="6271747" cy="92333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tx2"/>
                </a:solidFill>
              </a:rPr>
              <a:t>Külterületi helyi közutak fejlesztése, önkormányzati utak kezeléséhez, állapotjavításához, karbantartásához szükséges erő- és munkagépek beszerzése – 18,40 Mrd Ft </a:t>
            </a:r>
          </a:p>
          <a:p>
            <a:r>
              <a:rPr lang="hu-HU" sz="1200" b="1" dirty="0" smtClean="0">
                <a:solidFill>
                  <a:srgbClr val="FF0000"/>
                </a:solidFill>
              </a:rPr>
              <a:t>Felfüggesztve: </a:t>
            </a:r>
            <a:r>
              <a:rPr lang="hu-HU" sz="1200" b="1" dirty="0">
                <a:solidFill>
                  <a:srgbClr val="FF0000"/>
                </a:solidFill>
              </a:rPr>
              <a:t>2017. február 9. </a:t>
            </a:r>
          </a:p>
        </p:txBody>
      </p:sp>
      <p:sp>
        <p:nvSpPr>
          <p:cNvPr id="25" name="Szövegdoboz 24"/>
          <p:cNvSpPr txBox="1"/>
          <p:nvPr/>
        </p:nvSpPr>
        <p:spPr>
          <a:xfrm>
            <a:off x="6030903" y="5754457"/>
            <a:ext cx="2502158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1200" b="1" dirty="0">
                <a:solidFill>
                  <a:schemeClr val="bg1"/>
                </a:solidFill>
              </a:rPr>
              <a:t>Beérkezett kérelmek: 1 277 db</a:t>
            </a:r>
          </a:p>
          <a:p>
            <a:r>
              <a:rPr lang="hu-HU" sz="1200" b="1" dirty="0">
                <a:solidFill>
                  <a:schemeClr val="bg1"/>
                </a:solidFill>
              </a:rPr>
              <a:t>Támogatási igény: 60,07 Mrd Ft</a:t>
            </a:r>
          </a:p>
        </p:txBody>
      </p:sp>
    </p:spTree>
    <p:extLst>
      <p:ext uri="{BB962C8B-B14F-4D97-AF65-F5344CB8AC3E}">
        <p14:creationId xmlns:p14="http://schemas.microsoft.com/office/powerpoint/2010/main" val="119045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Cím 1"/>
          <p:cNvSpPr txBox="1">
            <a:spLocks/>
          </p:cNvSpPr>
          <p:nvPr/>
        </p:nvSpPr>
        <p:spPr>
          <a:xfrm>
            <a:off x="14206" y="1695860"/>
            <a:ext cx="8534336" cy="630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2000" b="1" dirty="0" smtClean="0">
                <a:solidFill>
                  <a:schemeClr val="bg1"/>
                </a:solidFill>
              </a:rPr>
              <a:t>A Vidékfejlesztési Program  felfüggesztett felhívásai II.</a:t>
            </a:r>
          </a:p>
        </p:txBody>
      </p:sp>
      <p:sp>
        <p:nvSpPr>
          <p:cNvPr id="21" name="Szövegdoboz 20"/>
          <p:cNvSpPr txBox="1"/>
          <p:nvPr/>
        </p:nvSpPr>
        <p:spPr>
          <a:xfrm>
            <a:off x="-1" y="3140726"/>
            <a:ext cx="6251115" cy="52322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tx2"/>
                </a:solidFill>
              </a:rPr>
              <a:t>Állattartó telepek korszerűsítése – 5,95 Mrd Ft</a:t>
            </a:r>
          </a:p>
          <a:p>
            <a:r>
              <a:rPr lang="hu-HU" sz="1400" b="1" dirty="0">
                <a:solidFill>
                  <a:srgbClr val="FF0000"/>
                </a:solidFill>
              </a:rPr>
              <a:t>Felfüggesztve: 2017. </a:t>
            </a:r>
            <a:r>
              <a:rPr lang="hu-HU" sz="1400" b="1" dirty="0" smtClean="0">
                <a:solidFill>
                  <a:srgbClr val="FF0000"/>
                </a:solidFill>
              </a:rPr>
              <a:t>április 25.</a:t>
            </a:r>
            <a:endParaRPr lang="hu-HU" sz="1400" b="1" dirty="0">
              <a:solidFill>
                <a:srgbClr val="FF0000"/>
              </a:solidFill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6016732" y="3263759"/>
            <a:ext cx="2502158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1200" dirty="0">
                <a:solidFill>
                  <a:schemeClr val="bg1"/>
                </a:solidFill>
              </a:rPr>
              <a:t>Beérkezett kérelmek: 542 db</a:t>
            </a:r>
          </a:p>
          <a:p>
            <a:r>
              <a:rPr lang="hu-HU" sz="1200" b="1" dirty="0">
                <a:solidFill>
                  <a:schemeClr val="bg1"/>
                </a:solidFill>
              </a:rPr>
              <a:t>Támogatási</a:t>
            </a:r>
            <a:r>
              <a:rPr lang="hu-HU" sz="1200" dirty="0">
                <a:solidFill>
                  <a:schemeClr val="bg1"/>
                </a:solidFill>
              </a:rPr>
              <a:t> igény: 9,25 Mrd Ft</a:t>
            </a:r>
          </a:p>
        </p:txBody>
      </p:sp>
      <p:pic>
        <p:nvPicPr>
          <p:cNvPr id="24" name="Kép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680588"/>
          </a:xfrm>
          <a:prstGeom prst="rect">
            <a:avLst/>
          </a:prstGeom>
        </p:spPr>
      </p:pic>
      <p:sp>
        <p:nvSpPr>
          <p:cNvPr id="19" name="Szövegdoboz 18"/>
          <p:cNvSpPr txBox="1"/>
          <p:nvPr/>
        </p:nvSpPr>
        <p:spPr>
          <a:xfrm>
            <a:off x="14205" y="2479534"/>
            <a:ext cx="6261733" cy="492443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tx2"/>
                </a:solidFill>
              </a:rPr>
              <a:t>Kertészeti gépbeszerzés támogatása – 18,08 Mrd Ft</a:t>
            </a:r>
          </a:p>
          <a:p>
            <a:r>
              <a:rPr lang="hu-HU" sz="1200" b="1" dirty="0" smtClean="0">
                <a:solidFill>
                  <a:srgbClr val="FF0000"/>
                </a:solidFill>
              </a:rPr>
              <a:t>Felfüggesztve: 2017. március 6.</a:t>
            </a:r>
            <a:endParaRPr lang="hu-HU" sz="1200" b="1" dirty="0">
              <a:solidFill>
                <a:srgbClr val="FF0000"/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6016732" y="2582486"/>
            <a:ext cx="2502158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1200" b="1" dirty="0">
                <a:solidFill>
                  <a:schemeClr val="bg1"/>
                </a:solidFill>
              </a:rPr>
              <a:t>Beérkezett kérelmek: 4 481 db</a:t>
            </a:r>
          </a:p>
          <a:p>
            <a:r>
              <a:rPr lang="hu-HU" sz="1200" b="1" dirty="0">
                <a:solidFill>
                  <a:schemeClr val="bg1"/>
                </a:solidFill>
              </a:rPr>
              <a:t>Támogatási igény: 28,97 Mrd Ft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0" y="3921120"/>
            <a:ext cx="6251115" cy="70788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tx2"/>
                </a:solidFill>
              </a:rPr>
              <a:t>Borászat termékfejlesztésének és erőforrás-hatékonyságának támogatása – 39,23 Mrd Ft</a:t>
            </a:r>
          </a:p>
          <a:p>
            <a:r>
              <a:rPr lang="hu-HU" sz="1200" b="1" dirty="0">
                <a:solidFill>
                  <a:srgbClr val="FF0000"/>
                </a:solidFill>
              </a:rPr>
              <a:t>Felfüggesztve:  2017. június 13.</a:t>
            </a:r>
          </a:p>
        </p:txBody>
      </p:sp>
      <p:sp>
        <p:nvSpPr>
          <p:cNvPr id="25" name="Szövegdoboz 24"/>
          <p:cNvSpPr txBox="1"/>
          <p:nvPr/>
        </p:nvSpPr>
        <p:spPr>
          <a:xfrm>
            <a:off x="6016732" y="4014841"/>
            <a:ext cx="252506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1200" dirty="0">
                <a:solidFill>
                  <a:schemeClr val="bg1"/>
                </a:solidFill>
              </a:rPr>
              <a:t>Beérkezett kérelmek: 721 db</a:t>
            </a:r>
          </a:p>
          <a:p>
            <a:r>
              <a:rPr lang="hu-HU" sz="1200" dirty="0">
                <a:solidFill>
                  <a:schemeClr val="bg1"/>
                </a:solidFill>
              </a:rPr>
              <a:t>Támogatási igény: 49,78  Mrd Ft</a:t>
            </a:r>
          </a:p>
        </p:txBody>
      </p:sp>
      <p:sp>
        <p:nvSpPr>
          <p:cNvPr id="26" name="Szövegdoboz 25"/>
          <p:cNvSpPr txBox="1"/>
          <p:nvPr/>
        </p:nvSpPr>
        <p:spPr>
          <a:xfrm>
            <a:off x="0" y="4765923"/>
            <a:ext cx="6251115" cy="70788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tx2"/>
                </a:solidFill>
              </a:rPr>
              <a:t>Jégesőkár megelőzésére szolgáló beruházások támogatása – </a:t>
            </a:r>
            <a:endParaRPr lang="hu-HU" sz="1400" b="1" dirty="0" smtClean="0">
              <a:solidFill>
                <a:schemeClr val="tx2"/>
              </a:solidFill>
            </a:endParaRPr>
          </a:p>
          <a:p>
            <a:r>
              <a:rPr lang="hu-HU" sz="1400" b="1" dirty="0" smtClean="0">
                <a:solidFill>
                  <a:schemeClr val="tx2"/>
                </a:solidFill>
              </a:rPr>
              <a:t>1,8 </a:t>
            </a:r>
            <a:r>
              <a:rPr lang="hu-HU" sz="1400" b="1" dirty="0">
                <a:solidFill>
                  <a:schemeClr val="tx2"/>
                </a:solidFill>
              </a:rPr>
              <a:t>Mrd Ft</a:t>
            </a:r>
          </a:p>
          <a:p>
            <a:r>
              <a:rPr lang="hu-HU" sz="1200" b="1" dirty="0">
                <a:solidFill>
                  <a:srgbClr val="FF0000"/>
                </a:solidFill>
              </a:rPr>
              <a:t>Felfüggesztve: 2017. június 15.</a:t>
            </a:r>
          </a:p>
        </p:txBody>
      </p:sp>
      <p:sp>
        <p:nvSpPr>
          <p:cNvPr id="27" name="Szövegdoboz 26"/>
          <p:cNvSpPr txBox="1"/>
          <p:nvPr/>
        </p:nvSpPr>
        <p:spPr>
          <a:xfrm>
            <a:off x="6005278" y="4875227"/>
            <a:ext cx="252506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1200" b="1" dirty="0">
                <a:solidFill>
                  <a:schemeClr val="bg1"/>
                </a:solidFill>
              </a:rPr>
              <a:t>Beérkezett kérelmek: 721 db</a:t>
            </a:r>
          </a:p>
          <a:p>
            <a:r>
              <a:rPr lang="hu-HU" sz="1200" b="1" dirty="0">
                <a:solidFill>
                  <a:schemeClr val="bg1"/>
                </a:solidFill>
              </a:rPr>
              <a:t>Támogatási igény: 49,78  Mrd Ft</a:t>
            </a:r>
          </a:p>
        </p:txBody>
      </p:sp>
      <p:sp>
        <p:nvSpPr>
          <p:cNvPr id="30" name="Szövegdoboz 29"/>
          <p:cNvSpPr txBox="1"/>
          <p:nvPr/>
        </p:nvSpPr>
        <p:spPr>
          <a:xfrm>
            <a:off x="-18534" y="5574460"/>
            <a:ext cx="6251115" cy="738664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tx2"/>
                </a:solidFill>
              </a:rPr>
              <a:t>Nem mezőgazdasági tevékenységek beindítására és fejlesztésére irányuló beruházások támogatása– </a:t>
            </a:r>
            <a:r>
              <a:rPr lang="hu-HU" sz="1400" b="1" dirty="0" smtClean="0">
                <a:solidFill>
                  <a:schemeClr val="tx2"/>
                </a:solidFill>
              </a:rPr>
              <a:t>35,94 </a:t>
            </a:r>
            <a:r>
              <a:rPr lang="hu-HU" sz="1400" b="1" dirty="0">
                <a:solidFill>
                  <a:schemeClr val="tx2"/>
                </a:solidFill>
              </a:rPr>
              <a:t>Mrd Ft</a:t>
            </a:r>
          </a:p>
          <a:p>
            <a:r>
              <a:rPr lang="hu-HU" sz="1400" b="1" dirty="0">
                <a:solidFill>
                  <a:srgbClr val="FF0000"/>
                </a:solidFill>
              </a:rPr>
              <a:t>Felfüggesztve: 2017. </a:t>
            </a:r>
            <a:r>
              <a:rPr lang="hu-HU" sz="1400" b="1" dirty="0" smtClean="0">
                <a:solidFill>
                  <a:srgbClr val="FF0000"/>
                </a:solidFill>
              </a:rPr>
              <a:t>július 12.</a:t>
            </a:r>
            <a:endParaRPr lang="hu-HU" sz="1400" b="1" dirty="0">
              <a:solidFill>
                <a:srgbClr val="FF0000"/>
              </a:solidFill>
            </a:endParaRPr>
          </a:p>
        </p:txBody>
      </p:sp>
      <p:sp>
        <p:nvSpPr>
          <p:cNvPr id="31" name="Szövegdoboz 30"/>
          <p:cNvSpPr txBox="1"/>
          <p:nvPr/>
        </p:nvSpPr>
        <p:spPr>
          <a:xfrm>
            <a:off x="6005277" y="5657601"/>
            <a:ext cx="252506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1200" b="1" dirty="0">
                <a:solidFill>
                  <a:schemeClr val="bg1"/>
                </a:solidFill>
              </a:rPr>
              <a:t>Beérkezett kérelmek: 1 660 db</a:t>
            </a:r>
          </a:p>
          <a:p>
            <a:r>
              <a:rPr lang="hu-HU" sz="1200" b="1" dirty="0">
                <a:solidFill>
                  <a:schemeClr val="bg1"/>
                </a:solidFill>
              </a:rPr>
              <a:t>Támogatási igény: 67,40  Mrd Ft</a:t>
            </a:r>
          </a:p>
        </p:txBody>
      </p:sp>
      <p:pic>
        <p:nvPicPr>
          <p:cNvPr id="28" name="Kép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60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0" y="1196752"/>
            <a:ext cx="4837286" cy="400110"/>
          </a:xfrm>
          <a:prstGeom prst="rect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hu-HU" sz="2000" b="1" dirty="0">
                <a:latin typeface="Calibri" panose="020F0502020204030204" pitchFamily="34" charset="0"/>
                <a:cs typeface="Calibri" panose="020F0502020204030204" pitchFamily="34" charset="0"/>
              </a:rPr>
              <a:t>Az MNVH szervezete, jogszabályi változások</a:t>
            </a:r>
          </a:p>
        </p:txBody>
      </p:sp>
      <p:sp>
        <p:nvSpPr>
          <p:cNvPr id="5" name="Téglalap 4"/>
          <p:cNvSpPr/>
          <p:nvPr/>
        </p:nvSpPr>
        <p:spPr>
          <a:xfrm>
            <a:off x="683568" y="2060848"/>
            <a:ext cx="831641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defRPr/>
            </a:pPr>
            <a:r>
              <a:rPr lang="hu-HU" sz="1600" dirty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az 1698/2005/EK tanácsi rendelet hatályon kívül helyezéséről szóló, </a:t>
            </a:r>
            <a:r>
              <a:rPr lang="hu-HU" sz="1600" b="1" dirty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1305/2013/EU európai parlamenti és tanácsi rendelet </a:t>
            </a:r>
            <a:r>
              <a:rPr lang="hu-HU" sz="1600" dirty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54. cikk szerinti célokat szolgálja, amelynek értelmében „Minden tagállam nemzeti vidékfejlesztési hálózatot hoz létre, amely összefogja a vidékfejlesztéssel foglalkozó szervezeteket és közigazgatási szerveket. </a:t>
            </a:r>
            <a:r>
              <a:rPr lang="hu-HU" sz="1600" dirty="0" smtClean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”</a:t>
            </a:r>
          </a:p>
          <a:p>
            <a:pPr lvl="0" algn="just">
              <a:spcBef>
                <a:spcPct val="20000"/>
              </a:spcBef>
              <a:defRPr/>
            </a:pPr>
            <a:endParaRPr lang="hu-HU" sz="1600" dirty="0">
              <a:solidFill>
                <a:prstClr val="black"/>
              </a:solidFill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lvl="0" algn="just">
              <a:spcBef>
                <a:spcPct val="20000"/>
              </a:spcBef>
              <a:defRPr/>
            </a:pPr>
            <a:r>
              <a:rPr lang="hu-HU" sz="1600" b="1" dirty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11/2016. (IV.27.) </a:t>
            </a:r>
            <a:r>
              <a:rPr lang="hu-HU" sz="1600" b="1" dirty="0" err="1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MvM</a:t>
            </a:r>
            <a:r>
              <a:rPr lang="hu-HU" sz="1600" b="1" dirty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rendelet: </a:t>
            </a:r>
            <a:r>
              <a:rPr lang="hu-HU" sz="1600" dirty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a 2014-2020-as időszakra vonatkozó Vidékfejlesztési Program MNVH vonatkozó része alapján új rendelet vált szükségessé, amely szabályozza az MNVH célját, feladatait, szervezetét.</a:t>
            </a:r>
          </a:p>
          <a:p>
            <a:pPr marL="742950" lvl="1" indent="-28575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hu-HU" sz="1600" dirty="0" smtClean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2016. szeptember 8-án újjáalakult </a:t>
            </a:r>
            <a:r>
              <a:rPr lang="hu-HU" sz="1600" dirty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az MNVH </a:t>
            </a:r>
            <a:r>
              <a:rPr lang="hu-HU" sz="1600" dirty="0" smtClean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Elnöksége (13 fő) </a:t>
            </a:r>
            <a:endParaRPr lang="hu-HU" sz="1600" dirty="0">
              <a:solidFill>
                <a:prstClr val="black"/>
              </a:solidFill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742950" lvl="1" indent="-28575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hu-HU" sz="1600" dirty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újjáalakul az MNVH Tanácsa (20 fő)</a:t>
            </a:r>
          </a:p>
          <a:p>
            <a:pPr marL="742950" lvl="1" indent="-28575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hu-HU" sz="1600" dirty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megújult a Hálózat arculata: új logó, új honlap került bevezetésre</a:t>
            </a:r>
          </a:p>
          <a:p>
            <a:pPr marL="742950" lvl="1" indent="-28575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hu-HU" sz="1600" dirty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az MNVH területi felelősök megyei szinten látják el a Hálózat </a:t>
            </a:r>
            <a:r>
              <a:rPr lang="hu-HU" sz="1600" dirty="0" smtClean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képviseletét</a:t>
            </a:r>
          </a:p>
          <a:p>
            <a:pPr marL="742950" lvl="1" indent="-285750" algn="just">
              <a:spcBef>
                <a:spcPct val="20000"/>
              </a:spcBef>
              <a:buFont typeface="Wingdings" panose="05000000000000000000" pitchFamily="2" charset="2"/>
              <a:buChar char="v"/>
              <a:defRPr/>
            </a:pPr>
            <a:r>
              <a:rPr lang="hu-HU" sz="1600" dirty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e</a:t>
            </a:r>
            <a:r>
              <a:rPr lang="hu-HU" sz="1600" dirty="0" smtClean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lfogadásra került a Cselekvési Terv, ami elérhető a </a:t>
            </a:r>
            <a:r>
              <a:rPr lang="hu-HU" sz="1600" dirty="0" err="1" smtClean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  <a:hlinkClick r:id="rId2"/>
              </a:rPr>
              <a:t>www.mnvh.eu</a:t>
            </a:r>
            <a:r>
              <a:rPr lang="hu-HU" sz="1600" dirty="0" smtClean="0">
                <a:solidFill>
                  <a:prstClr val="black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honlapon</a:t>
            </a:r>
            <a:endParaRPr lang="hu-HU" sz="1600" dirty="0">
              <a:solidFill>
                <a:prstClr val="black"/>
              </a:solidFill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lvl="0" algn="just">
              <a:spcBef>
                <a:spcPct val="20000"/>
              </a:spcBef>
              <a:defRPr/>
            </a:pPr>
            <a:endParaRPr lang="hu-HU" sz="1400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  <a:p>
            <a:pPr marL="342900" lvl="0" indent="-342900" algn="just">
              <a:spcBef>
                <a:spcPct val="20000"/>
              </a:spcBef>
            </a:pPr>
            <a:endParaRPr lang="hu-HU" sz="2400" b="1" dirty="0">
              <a:solidFill>
                <a:srgbClr val="17375E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6" name="Jobbra nyíl 5"/>
          <p:cNvSpPr/>
          <p:nvPr/>
        </p:nvSpPr>
        <p:spPr>
          <a:xfrm>
            <a:off x="0" y="2132856"/>
            <a:ext cx="683568" cy="216024"/>
          </a:xfrm>
          <a:prstGeom prst="rightArrow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Jobbra nyíl 6"/>
          <p:cNvSpPr/>
          <p:nvPr/>
        </p:nvSpPr>
        <p:spPr>
          <a:xfrm>
            <a:off x="0" y="3284984"/>
            <a:ext cx="683568" cy="216024"/>
          </a:xfrm>
          <a:prstGeom prst="rightArrow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10"/>
          <p:cNvSpPr/>
          <p:nvPr/>
        </p:nvSpPr>
        <p:spPr>
          <a:xfrm>
            <a:off x="-2704" y="5373216"/>
            <a:ext cx="9144000" cy="1200329"/>
          </a:xfrm>
          <a:prstGeom prst="rect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hu-HU" dirty="0"/>
              <a:t>Az </a:t>
            </a:r>
            <a:r>
              <a:rPr lang="hu-HU" b="1" dirty="0"/>
              <a:t>MNVH feladata továbbra is </a:t>
            </a:r>
            <a:r>
              <a:rPr lang="hu-HU" dirty="0"/>
              <a:t>a vidékfejlesztésben érdekelt  összes szereplő együttműködési hálózatba szervezése, így az érintett kormányzati, önkormányzati és civil közreműködő, gazdálkodó és társadalmi szervezetek, szakmai testületek, információs és együttműködési hálózatba szervezése, tevékenységének összehangolása</a:t>
            </a: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73152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82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658972"/>
          </a:xfrm>
          <a:prstGeom prst="rect">
            <a:avLst/>
          </a:prstGeom>
        </p:spPr>
      </p:pic>
      <p:sp>
        <p:nvSpPr>
          <p:cNvPr id="16" name="Szövegdoboz 15"/>
          <p:cNvSpPr txBox="1"/>
          <p:nvPr/>
        </p:nvSpPr>
        <p:spPr>
          <a:xfrm>
            <a:off x="0" y="1556791"/>
            <a:ext cx="5650906" cy="430887"/>
          </a:xfrm>
          <a:prstGeom prst="rect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hu-HU" sz="2200" b="1" dirty="0" smtClean="0"/>
              <a:t>Az ősz folyamán tervezett fontosabb döntések:</a:t>
            </a:r>
            <a:endParaRPr lang="hu-HU" sz="2200" b="1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90610" y="2204864"/>
            <a:ext cx="91206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b="1" dirty="0" smtClean="0"/>
              <a:t>Állattartó telepek korszerűsítése – minden szakasz: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dirty="0" smtClean="0"/>
              <a:t>Baromfitartó telepek korszerűsítése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dirty="0" smtClean="0"/>
              <a:t>Juh- kecsketartó telepek korszerűsítése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u-HU" dirty="0" smtClean="0"/>
              <a:t>Állattartó telepek korszerűsítése</a:t>
            </a:r>
          </a:p>
          <a:p>
            <a:endParaRPr lang="hu-HU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b="1" dirty="0"/>
              <a:t>Borászat termékfejlesztésének és erőforrás-hatékonyságának </a:t>
            </a:r>
            <a:r>
              <a:rPr lang="hu-HU" b="1" dirty="0" smtClean="0"/>
              <a:t>támogatása – minden szakasz</a:t>
            </a:r>
          </a:p>
          <a:p>
            <a:endParaRPr lang="hu-HU" b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b="1" dirty="0" smtClean="0"/>
              <a:t>Kertészeti gépbeszerzés – I. szakasz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u-HU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b="1" dirty="0" smtClean="0"/>
              <a:t>Gyógy- és fűszernövény  ágazat fejlesztése – minden szakasz</a:t>
            </a:r>
          </a:p>
          <a:p>
            <a:endParaRPr lang="hu-HU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b="1" dirty="0"/>
              <a:t>Mezőgazdasági vízgazdálkodási ágazat fejlesztése – minden </a:t>
            </a:r>
            <a:r>
              <a:rPr lang="hu-HU" b="1" dirty="0" smtClean="0"/>
              <a:t>szakasz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u-HU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b="1" dirty="0" smtClean="0"/>
              <a:t>Külterületi helyi közutak fejlesztése – I. szakasz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u-HU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b="1" dirty="0" smtClean="0"/>
              <a:t>Kisméretű </a:t>
            </a:r>
            <a:r>
              <a:rPr lang="hu-HU" b="1" dirty="0"/>
              <a:t>terménytároló, </a:t>
            </a:r>
            <a:r>
              <a:rPr lang="hu-HU" b="1" dirty="0" err="1"/>
              <a:t>-szárító</a:t>
            </a:r>
            <a:r>
              <a:rPr lang="hu-HU" b="1" dirty="0"/>
              <a:t> és </a:t>
            </a:r>
            <a:r>
              <a:rPr lang="hu-HU" b="1" dirty="0" err="1"/>
              <a:t>-tisztító</a:t>
            </a:r>
            <a:r>
              <a:rPr lang="hu-HU" b="1" dirty="0"/>
              <a:t> építése, korszerűsítése – I. </a:t>
            </a:r>
            <a:r>
              <a:rPr lang="hu-HU" b="1" dirty="0" smtClean="0"/>
              <a:t>szakasz</a:t>
            </a:r>
          </a:p>
        </p:txBody>
      </p:sp>
      <p:sp>
        <p:nvSpPr>
          <p:cNvPr id="20" name="Ellipszis 19"/>
          <p:cNvSpPr/>
          <p:nvPr/>
        </p:nvSpPr>
        <p:spPr>
          <a:xfrm>
            <a:off x="6173388" y="1987678"/>
            <a:ext cx="2791099" cy="1297306"/>
          </a:xfrm>
          <a:prstGeom prst="ellips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000" b="1" dirty="0" smtClean="0"/>
              <a:t>Közel 9000 kérelem, </a:t>
            </a:r>
          </a:p>
          <a:p>
            <a:pPr algn="ctr"/>
            <a:r>
              <a:rPr lang="hu-HU" sz="2000" b="1" dirty="0" smtClean="0"/>
              <a:t>280 Mrd Ft igény</a:t>
            </a: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30805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zis 6"/>
          <p:cNvSpPr/>
          <p:nvPr/>
        </p:nvSpPr>
        <p:spPr>
          <a:xfrm>
            <a:off x="5868144" y="124186"/>
            <a:ext cx="2978425" cy="1440160"/>
          </a:xfrm>
          <a:prstGeom prst="ellips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2000" b="1" dirty="0" smtClean="0"/>
              <a:t>32 darab pályázat, </a:t>
            </a:r>
          </a:p>
          <a:p>
            <a:pPr algn="ctr"/>
            <a:r>
              <a:rPr lang="hu-HU" sz="2000" b="1" dirty="0" smtClean="0"/>
              <a:t>333 Mrd Ft értékben</a:t>
            </a:r>
            <a:endParaRPr lang="hu-HU" sz="2000" b="1" dirty="0"/>
          </a:p>
        </p:txBody>
      </p:sp>
      <p:sp>
        <p:nvSpPr>
          <p:cNvPr id="6" name="Téglalap 5"/>
          <p:cNvSpPr/>
          <p:nvPr/>
        </p:nvSpPr>
        <p:spPr>
          <a:xfrm>
            <a:off x="-25084" y="989898"/>
            <a:ext cx="5605196" cy="430887"/>
          </a:xfrm>
          <a:prstGeom prst="rect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hu-HU" sz="2200" b="1" dirty="0"/>
              <a:t>Jelenleg nyitott pályázati felhívások </a:t>
            </a:r>
          </a:p>
        </p:txBody>
      </p:sp>
      <p:sp>
        <p:nvSpPr>
          <p:cNvPr id="8" name="Téglalap 7"/>
          <p:cNvSpPr/>
          <p:nvPr/>
        </p:nvSpPr>
        <p:spPr>
          <a:xfrm>
            <a:off x="-25084" y="1732143"/>
            <a:ext cx="9036496" cy="50167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LEADER </a:t>
            </a:r>
            <a:r>
              <a:rPr lang="hu-HU" sz="1600" dirty="0"/>
              <a:t>– Helyi fejlesztési stratégiák megvalósítása – </a:t>
            </a:r>
            <a:r>
              <a:rPr lang="hu-HU" sz="1600" b="1" dirty="0"/>
              <a:t>47,67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Kertészet </a:t>
            </a:r>
            <a:r>
              <a:rPr lang="hu-HU" sz="1600" dirty="0"/>
              <a:t>korszerűsítése- ültetvénytelepítés – </a:t>
            </a:r>
            <a:r>
              <a:rPr lang="hu-HU" sz="1600" b="1" dirty="0"/>
              <a:t>19,33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Kertészet </a:t>
            </a:r>
            <a:r>
              <a:rPr lang="hu-HU" sz="1600" dirty="0"/>
              <a:t>korszerűsítése- gyógynövénytermesztés fejlesztése – </a:t>
            </a:r>
            <a:r>
              <a:rPr lang="hu-HU" sz="1600" b="1" dirty="0"/>
              <a:t>3,00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Mezőgazdasági </a:t>
            </a:r>
            <a:r>
              <a:rPr lang="hu-HU" sz="1600" dirty="0"/>
              <a:t>kisüzemek fejlesztése – </a:t>
            </a:r>
            <a:r>
              <a:rPr lang="hu-HU" sz="1600" b="1" dirty="0"/>
              <a:t>5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Egyedi </a:t>
            </a:r>
            <a:r>
              <a:rPr lang="hu-HU" sz="1600" dirty="0"/>
              <a:t>szennyvízkezelés – </a:t>
            </a:r>
            <a:r>
              <a:rPr lang="hu-HU" sz="1600" b="1" dirty="0" smtClean="0"/>
              <a:t>12,04 </a:t>
            </a:r>
            <a:r>
              <a:rPr lang="hu-HU" sz="1600" b="1" dirty="0"/>
              <a:t>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Mezőgazdasági </a:t>
            </a:r>
            <a:r>
              <a:rPr lang="hu-HU" sz="1600" dirty="0"/>
              <a:t>vízgazdálkodási ágazat fejlesztése – </a:t>
            </a:r>
            <a:r>
              <a:rPr lang="hu-HU" sz="1600" b="1" dirty="0"/>
              <a:t>49,57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Erdősítés </a:t>
            </a:r>
            <a:r>
              <a:rPr lang="hu-HU" sz="1600" dirty="0"/>
              <a:t>támogatása – </a:t>
            </a:r>
            <a:r>
              <a:rPr lang="hu-HU" sz="1600" b="1" dirty="0"/>
              <a:t>50,32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Tájékoztatási </a:t>
            </a:r>
            <a:r>
              <a:rPr lang="hu-HU" sz="1600" dirty="0"/>
              <a:t>szolgáltatás – </a:t>
            </a:r>
            <a:r>
              <a:rPr lang="hu-HU" sz="1600" b="1" dirty="0"/>
              <a:t>7,82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A </a:t>
            </a:r>
            <a:r>
              <a:rPr lang="hu-HU" sz="1600" dirty="0"/>
              <a:t>VP megvalósítását szolgáló Technikai Segítségnyújtás Projekt – </a:t>
            </a:r>
            <a:r>
              <a:rPr lang="hu-HU" sz="1600" b="1" dirty="0"/>
              <a:t>7,56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Az </a:t>
            </a:r>
            <a:r>
              <a:rPr lang="hu-HU" sz="1600" dirty="0"/>
              <a:t>MNVH működését szolgáló Technikai Segítségnyújtás Projekt – </a:t>
            </a:r>
            <a:r>
              <a:rPr lang="hu-HU" sz="1600" b="1" dirty="0"/>
              <a:t>18,77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err="1" smtClean="0"/>
              <a:t>Élőhelyfejlesztési</a:t>
            </a:r>
            <a:r>
              <a:rPr lang="hu-HU" sz="1600" dirty="0" smtClean="0"/>
              <a:t> </a:t>
            </a:r>
            <a:r>
              <a:rPr lang="hu-HU" sz="1600" dirty="0"/>
              <a:t>célú nem termelő beruházások – </a:t>
            </a:r>
            <a:r>
              <a:rPr lang="hu-HU" sz="1600" b="1" dirty="0"/>
              <a:t>3,51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Vízvédelmi </a:t>
            </a:r>
            <a:r>
              <a:rPr lang="hu-HU" sz="1600" dirty="0"/>
              <a:t>célú nem termelő beruházások: vizes élőhelyek – </a:t>
            </a:r>
            <a:r>
              <a:rPr lang="hu-HU" sz="1600" b="1" dirty="0"/>
              <a:t>1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Éghajlatváltozáshoz </a:t>
            </a:r>
            <a:r>
              <a:rPr lang="hu-HU" sz="1600" dirty="0"/>
              <a:t>kapcsolódó és időjárási kockázatok megelőzését </a:t>
            </a:r>
          </a:p>
          <a:p>
            <a:r>
              <a:rPr lang="hu-HU" sz="1600" dirty="0" smtClean="0"/>
              <a:t>      szolgáló </a:t>
            </a:r>
            <a:r>
              <a:rPr lang="hu-HU" sz="1600" dirty="0"/>
              <a:t>beruházások támogatása – </a:t>
            </a:r>
            <a:r>
              <a:rPr lang="hu-HU" sz="1600" b="1" dirty="0"/>
              <a:t>4,72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Agrár-erdészeti </a:t>
            </a:r>
            <a:r>
              <a:rPr lang="hu-HU" sz="1600" dirty="0"/>
              <a:t>rendszerek létrehozása – </a:t>
            </a:r>
            <a:r>
              <a:rPr lang="hu-HU" sz="1600" b="1" dirty="0"/>
              <a:t>1,76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Vízvédelmi </a:t>
            </a:r>
            <a:r>
              <a:rPr lang="hu-HU" sz="1600" dirty="0"/>
              <a:t>célú nem termelő beruházások: létesítmények – </a:t>
            </a:r>
            <a:r>
              <a:rPr lang="hu-HU" sz="1600" b="1" dirty="0"/>
              <a:t>1,38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/>
              <a:t>Erdő-környezetvédelmi </a:t>
            </a:r>
            <a:r>
              <a:rPr lang="hu-HU" sz="1600" dirty="0"/>
              <a:t>kifizetések – </a:t>
            </a:r>
            <a:r>
              <a:rPr lang="hu-HU" sz="1600" b="1" dirty="0"/>
              <a:t>6,61 Mrd </a:t>
            </a:r>
            <a:r>
              <a:rPr lang="hu-HU" sz="1600" b="1" dirty="0" smtClean="0"/>
              <a:t>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Az erdei ökoszisztémák ellenálló képességének és </a:t>
            </a:r>
            <a:endParaRPr lang="hu-HU" sz="1600" dirty="0" smtClean="0"/>
          </a:p>
          <a:p>
            <a:r>
              <a:rPr lang="hu-HU" sz="1600" dirty="0"/>
              <a:t> </a:t>
            </a:r>
            <a:r>
              <a:rPr lang="hu-HU" sz="1600" dirty="0" smtClean="0"/>
              <a:t>     környezeti </a:t>
            </a:r>
            <a:r>
              <a:rPr lang="hu-HU" sz="1600" dirty="0"/>
              <a:t>értékének növelését célzó beruházások – </a:t>
            </a:r>
            <a:r>
              <a:rPr lang="hu-HU" sz="1600" b="1" dirty="0"/>
              <a:t>4,70 Mrd 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/>
              <a:t>Agrárgazdasági képzések és felkészítő tréningek – </a:t>
            </a:r>
            <a:r>
              <a:rPr lang="hu-HU" sz="1600" b="1" dirty="0"/>
              <a:t>6,20 Mrd </a:t>
            </a:r>
            <a:r>
              <a:rPr lang="hu-HU" sz="1600" b="1" dirty="0" smtClean="0"/>
              <a:t>Ft</a:t>
            </a:r>
            <a:endParaRPr lang="hu-HU" sz="1600" b="1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9176" y="63807"/>
            <a:ext cx="3044952" cy="65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68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/>
          <p:cNvSpPr/>
          <p:nvPr/>
        </p:nvSpPr>
        <p:spPr>
          <a:xfrm>
            <a:off x="1931606" y="1231544"/>
            <a:ext cx="7061640" cy="25922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algn="just"/>
            <a:r>
              <a:rPr lang="hu-HU" sz="1400" dirty="0">
                <a:solidFill>
                  <a:srgbClr val="002060"/>
                </a:solidFill>
              </a:rPr>
              <a:t>Előleget folyósítani akkor lehet, </a:t>
            </a:r>
            <a:r>
              <a:rPr lang="hu-HU" sz="1400" dirty="0" smtClean="0">
                <a:solidFill>
                  <a:srgbClr val="002060"/>
                </a:solidFill>
              </a:rPr>
              <a:t>ha</a:t>
            </a:r>
          </a:p>
          <a:p>
            <a:pPr algn="just"/>
            <a:endParaRPr lang="hu-HU" sz="1400" dirty="0">
              <a:solidFill>
                <a:srgbClr val="002060"/>
              </a:solidFill>
            </a:endParaRPr>
          </a:p>
          <a:p>
            <a:pPr algn="just"/>
            <a:r>
              <a:rPr lang="hu-HU" sz="1400" dirty="0">
                <a:solidFill>
                  <a:srgbClr val="002060"/>
                </a:solidFill>
              </a:rPr>
              <a:t>a) </a:t>
            </a:r>
            <a:r>
              <a:rPr lang="hu-HU" sz="1400" dirty="0" err="1">
                <a:solidFill>
                  <a:srgbClr val="002060"/>
                </a:solidFill>
              </a:rPr>
              <a:t>a</a:t>
            </a:r>
            <a:r>
              <a:rPr lang="hu-HU" sz="1400" dirty="0">
                <a:solidFill>
                  <a:srgbClr val="002060"/>
                </a:solidFill>
              </a:rPr>
              <a:t> felhívás, illetve a támogatási szerződés lehetőséget biztosít </a:t>
            </a:r>
            <a:r>
              <a:rPr lang="hu-HU" sz="1400" dirty="0" smtClean="0">
                <a:solidFill>
                  <a:srgbClr val="002060"/>
                </a:solidFill>
              </a:rPr>
              <a:t>a kedvezményezettnek az előleg </a:t>
            </a:r>
            <a:r>
              <a:rPr lang="hu-HU" sz="1400" dirty="0">
                <a:solidFill>
                  <a:srgbClr val="002060"/>
                </a:solidFill>
              </a:rPr>
              <a:t>igénybevételére,</a:t>
            </a:r>
          </a:p>
          <a:p>
            <a:pPr algn="just"/>
            <a:r>
              <a:rPr lang="hu-HU" sz="1400" dirty="0">
                <a:solidFill>
                  <a:srgbClr val="002060"/>
                </a:solidFill>
              </a:rPr>
              <a:t>b) a kedvezményezett rendelkezik hatályos támogatási szerződéssel,</a:t>
            </a:r>
          </a:p>
          <a:p>
            <a:pPr algn="just"/>
            <a:r>
              <a:rPr lang="hu-HU" sz="1400" dirty="0">
                <a:solidFill>
                  <a:srgbClr val="002060"/>
                </a:solidFill>
              </a:rPr>
              <a:t>c) a biztosítékadásra kötelezett legkésőbb az előlegigénylési kérelem benyújtásáig igazolja </a:t>
            </a:r>
            <a:r>
              <a:rPr lang="hu-HU" sz="1400" dirty="0" smtClean="0">
                <a:solidFill>
                  <a:srgbClr val="002060"/>
                </a:solidFill>
              </a:rPr>
              <a:t>a biztosíték </a:t>
            </a:r>
            <a:r>
              <a:rPr lang="hu-HU" sz="1400" dirty="0">
                <a:solidFill>
                  <a:srgbClr val="002060"/>
                </a:solidFill>
              </a:rPr>
              <a:t>rendelkezésre állását,</a:t>
            </a:r>
          </a:p>
          <a:p>
            <a:pPr algn="just"/>
            <a:r>
              <a:rPr lang="hu-HU" sz="1400" dirty="0">
                <a:solidFill>
                  <a:srgbClr val="002060"/>
                </a:solidFill>
              </a:rPr>
              <a:t>d) az előlegigénylési dokumentáció tartalmi szempontból megfelelő,</a:t>
            </a:r>
          </a:p>
          <a:p>
            <a:pPr algn="just"/>
            <a:r>
              <a:rPr lang="hu-HU" sz="1400" dirty="0">
                <a:solidFill>
                  <a:srgbClr val="002060"/>
                </a:solidFill>
              </a:rPr>
              <a:t>e) első kifizetési igénylés esetén, ha a felhívás lehetővé tette, a kedvezményezett benyújtja a 272/2014. (XI. 5.) Korm. </a:t>
            </a:r>
            <a:r>
              <a:rPr lang="hu-HU" sz="1400" dirty="0" smtClean="0">
                <a:solidFill>
                  <a:srgbClr val="002060"/>
                </a:solidFill>
              </a:rPr>
              <a:t>Rendelet 77</a:t>
            </a:r>
            <a:r>
              <a:rPr lang="hu-HU" sz="1400" dirty="0">
                <a:solidFill>
                  <a:srgbClr val="002060"/>
                </a:solidFill>
              </a:rPr>
              <a:t>. § (1) bekezdésében előírt dokumentumokat,</a:t>
            </a:r>
          </a:p>
          <a:p>
            <a:pPr algn="just"/>
            <a:r>
              <a:rPr lang="hu-HU" sz="1400" dirty="0">
                <a:solidFill>
                  <a:srgbClr val="002060"/>
                </a:solidFill>
              </a:rPr>
              <a:t>f) a kedvezményezett még nem nyújtott be záró kifizetési igénylést.</a:t>
            </a:r>
          </a:p>
        </p:txBody>
      </p:sp>
      <p:sp>
        <p:nvSpPr>
          <p:cNvPr id="7" name="Tartalom helye 16"/>
          <p:cNvSpPr>
            <a:spLocks noGrp="1"/>
          </p:cNvSpPr>
          <p:nvPr>
            <p:ph idx="1"/>
          </p:nvPr>
        </p:nvSpPr>
        <p:spPr>
          <a:xfrm>
            <a:off x="92834" y="4647876"/>
            <a:ext cx="8943662" cy="20214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71500" lvl="1" indent="-171450" algn="just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rgbClr val="002060"/>
                </a:solidFill>
              </a:rPr>
              <a:t>Az előleg igénylését a kedvezményezett kezdeményezi az „Előleg fizetési </a:t>
            </a:r>
            <a:r>
              <a:rPr lang="hu-HU" sz="1400" dirty="0" smtClean="0">
                <a:solidFill>
                  <a:srgbClr val="002060"/>
                </a:solidFill>
              </a:rPr>
              <a:t>kérelem” elektronikus </a:t>
            </a:r>
            <a:r>
              <a:rPr lang="hu-HU" sz="1400" dirty="0">
                <a:solidFill>
                  <a:srgbClr val="002060"/>
                </a:solidFill>
              </a:rPr>
              <a:t>úton történő benyújtásával. </a:t>
            </a:r>
          </a:p>
          <a:p>
            <a:pPr marL="571500" lvl="1" indent="-171450" algn="just">
              <a:buFont typeface="Arial" panose="020B0604020202020204" pitchFamily="34" charset="0"/>
              <a:buChar char="•"/>
            </a:pPr>
            <a:r>
              <a:rPr lang="hu-HU" sz="1400" dirty="0" smtClean="0">
                <a:solidFill>
                  <a:srgbClr val="002060"/>
                </a:solidFill>
              </a:rPr>
              <a:t>Előleget </a:t>
            </a:r>
            <a:r>
              <a:rPr lang="hu-HU" sz="1400" dirty="0">
                <a:solidFill>
                  <a:srgbClr val="002060"/>
                </a:solidFill>
              </a:rPr>
              <a:t>igényelni a záró kifizetési igénylés benyújtásáig bármikor lehet</a:t>
            </a:r>
            <a:r>
              <a:rPr lang="hu-HU" sz="1400" dirty="0" smtClean="0">
                <a:solidFill>
                  <a:srgbClr val="002060"/>
                </a:solidFill>
              </a:rPr>
              <a:t>.</a:t>
            </a:r>
          </a:p>
          <a:p>
            <a:pPr marL="571500" lvl="1" indent="-171450" algn="just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rgbClr val="002060"/>
                </a:solidFill>
              </a:rPr>
              <a:t>Egyszeri elszámolás esetén támogatási előleg nem igényelhető</a:t>
            </a:r>
            <a:r>
              <a:rPr lang="hu-HU" sz="1400" dirty="0" smtClean="0">
                <a:solidFill>
                  <a:srgbClr val="002060"/>
                </a:solidFill>
              </a:rPr>
              <a:t>.</a:t>
            </a:r>
          </a:p>
          <a:p>
            <a:pPr marL="571500" lvl="1" indent="-171450" algn="just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rgbClr val="002060"/>
                </a:solidFill>
              </a:rPr>
              <a:t>Támogatási előleg kizárólag a támogatási szerződésben utófinanszírozásúként </a:t>
            </a:r>
            <a:r>
              <a:rPr lang="hu-HU" sz="1400" dirty="0" smtClean="0">
                <a:solidFill>
                  <a:srgbClr val="002060"/>
                </a:solidFill>
              </a:rPr>
              <a:t>rögzített elszámolható </a:t>
            </a:r>
            <a:r>
              <a:rPr lang="hu-HU" sz="1400" dirty="0">
                <a:solidFill>
                  <a:srgbClr val="002060"/>
                </a:solidFill>
              </a:rPr>
              <a:t>költség vonatkozásában igényelhető</a:t>
            </a:r>
            <a:r>
              <a:rPr lang="hu-HU" sz="1400" dirty="0" smtClean="0">
                <a:solidFill>
                  <a:srgbClr val="002060"/>
                </a:solidFill>
              </a:rPr>
              <a:t>.</a:t>
            </a:r>
          </a:p>
          <a:p>
            <a:pPr marL="571500" lvl="1" indent="-171450" algn="just"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rgbClr val="002060"/>
                </a:solidFill>
              </a:rPr>
              <a:t>EMVA forrásból támogatott projektek esetében az utófinanszírozású </a:t>
            </a:r>
            <a:r>
              <a:rPr lang="hu-HU" sz="1400" dirty="0" smtClean="0">
                <a:solidFill>
                  <a:srgbClr val="002060"/>
                </a:solidFill>
              </a:rPr>
              <a:t>tevékenységekre igénybe </a:t>
            </a:r>
            <a:r>
              <a:rPr lang="hu-HU" sz="1400" dirty="0">
                <a:solidFill>
                  <a:srgbClr val="002060"/>
                </a:solidFill>
              </a:rPr>
              <a:t>vehető maximális előleg mértéke a megítélt támogatás 50 %-a lehet.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92834" y="4051188"/>
            <a:ext cx="1883785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hu-HU" b="1" dirty="0" smtClean="0"/>
              <a:t>További feltételek</a:t>
            </a:r>
            <a:endParaRPr lang="hu-HU" b="1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582" y="104902"/>
            <a:ext cx="3044952" cy="680588"/>
          </a:xfrm>
          <a:prstGeom prst="rect">
            <a:avLst/>
          </a:prstGeom>
        </p:spPr>
      </p:pic>
      <p:sp>
        <p:nvSpPr>
          <p:cNvPr id="10" name="Szövegdoboz 9"/>
          <p:cNvSpPr txBox="1"/>
          <p:nvPr/>
        </p:nvSpPr>
        <p:spPr>
          <a:xfrm>
            <a:off x="92834" y="1256966"/>
            <a:ext cx="169443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hu-HU" b="1" dirty="0" smtClean="0"/>
              <a:t>Előleg igénylése</a:t>
            </a:r>
            <a:endParaRPr lang="hu-HU" b="1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96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/>
          <p:cNvSpPr/>
          <p:nvPr/>
        </p:nvSpPr>
        <p:spPr>
          <a:xfrm>
            <a:off x="92834" y="1843573"/>
            <a:ext cx="8945425" cy="24715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algn="just"/>
            <a:r>
              <a:rPr lang="hu-HU" sz="1400" dirty="0" err="1">
                <a:solidFill>
                  <a:srgbClr val="002060"/>
                </a:solidFill>
              </a:rPr>
              <a:t>EMVA-ból</a:t>
            </a:r>
            <a:r>
              <a:rPr lang="hu-HU" sz="1400" dirty="0">
                <a:solidFill>
                  <a:srgbClr val="002060"/>
                </a:solidFill>
              </a:rPr>
              <a:t> származó forrásból nyújtott támogatás esetében kizárólag előleg fizetése </a:t>
            </a:r>
            <a:r>
              <a:rPr lang="hu-HU" sz="1400" dirty="0" smtClean="0">
                <a:solidFill>
                  <a:srgbClr val="002060"/>
                </a:solidFill>
              </a:rPr>
              <a:t>esetén kell </a:t>
            </a:r>
            <a:r>
              <a:rPr lang="hu-HU" sz="1400" dirty="0">
                <a:solidFill>
                  <a:srgbClr val="002060"/>
                </a:solidFill>
              </a:rPr>
              <a:t>az előleg összegével megegyező összegű biztosítékot nyújtani</a:t>
            </a:r>
            <a:r>
              <a:rPr lang="hu-HU" sz="14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hu-HU" sz="1400" dirty="0" smtClean="0">
              <a:solidFill>
                <a:srgbClr val="002060"/>
              </a:solidFill>
            </a:endParaRPr>
          </a:p>
          <a:p>
            <a:pPr algn="just"/>
            <a:r>
              <a:rPr lang="hu-HU" sz="1400" dirty="0" smtClean="0">
                <a:solidFill>
                  <a:srgbClr val="002060"/>
                </a:solidFill>
              </a:rPr>
              <a:t>A </a:t>
            </a:r>
            <a:r>
              <a:rPr lang="hu-HU" sz="1400" dirty="0">
                <a:solidFill>
                  <a:srgbClr val="002060"/>
                </a:solidFill>
              </a:rPr>
              <a:t>támogatás visszafizetésének biztosítéka lehet</a:t>
            </a:r>
            <a:r>
              <a:rPr lang="hu-HU" sz="1400" dirty="0" smtClean="0">
                <a:solidFill>
                  <a:srgbClr val="002060"/>
                </a:solidFill>
              </a:rPr>
              <a:t>:</a:t>
            </a:r>
          </a:p>
          <a:p>
            <a:pPr algn="just"/>
            <a:endParaRPr lang="hu-HU" sz="1400" dirty="0">
              <a:solidFill>
                <a:srgbClr val="002060"/>
              </a:solidFill>
            </a:endParaRPr>
          </a:p>
          <a:p>
            <a:pPr algn="just"/>
            <a:r>
              <a:rPr lang="hu-HU" sz="1400" dirty="0">
                <a:solidFill>
                  <a:srgbClr val="002060"/>
                </a:solidFill>
              </a:rPr>
              <a:t>a) készpénzletét,</a:t>
            </a:r>
          </a:p>
          <a:p>
            <a:pPr algn="just"/>
            <a:r>
              <a:rPr lang="hu-HU" sz="1400" dirty="0">
                <a:solidFill>
                  <a:srgbClr val="002060"/>
                </a:solidFill>
              </a:rPr>
              <a:t>b) garanciavállaló nyilatkozat,</a:t>
            </a:r>
          </a:p>
          <a:p>
            <a:pPr algn="just"/>
            <a:r>
              <a:rPr lang="hu-HU" sz="1400" dirty="0">
                <a:solidFill>
                  <a:srgbClr val="002060"/>
                </a:solidFill>
              </a:rPr>
              <a:t>c) garanciaszervezet által vállalt kezesség,</a:t>
            </a:r>
          </a:p>
          <a:p>
            <a:pPr algn="just"/>
            <a:r>
              <a:rPr lang="hu-HU" sz="1400" dirty="0">
                <a:solidFill>
                  <a:srgbClr val="002060"/>
                </a:solidFill>
              </a:rPr>
              <a:t>d) biztosítási szerződés alapján kiállított – készfizető kezességvállalást tartalmazó –</a:t>
            </a:r>
          </a:p>
          <a:p>
            <a:pPr algn="just"/>
            <a:r>
              <a:rPr lang="hu-HU" sz="1400" dirty="0">
                <a:solidFill>
                  <a:srgbClr val="002060"/>
                </a:solidFill>
              </a:rPr>
              <a:t>kötelezvény,</a:t>
            </a:r>
          </a:p>
          <a:p>
            <a:pPr algn="just"/>
            <a:r>
              <a:rPr lang="hu-HU" sz="1400" dirty="0">
                <a:solidFill>
                  <a:srgbClr val="002060"/>
                </a:solidFill>
              </a:rPr>
              <a:t>e) az Áht. 92. § (1) bekezdése szerinti állami kezesség.</a:t>
            </a:r>
          </a:p>
        </p:txBody>
      </p:sp>
      <p:sp>
        <p:nvSpPr>
          <p:cNvPr id="7" name="Tartalom helye 16"/>
          <p:cNvSpPr>
            <a:spLocks noGrp="1"/>
          </p:cNvSpPr>
          <p:nvPr>
            <p:ph idx="1"/>
          </p:nvPr>
        </p:nvSpPr>
        <p:spPr>
          <a:xfrm>
            <a:off x="92834" y="5119015"/>
            <a:ext cx="8943662" cy="162235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00050" lvl="1" indent="0" algn="just">
              <a:buNone/>
            </a:pPr>
            <a:r>
              <a:rPr lang="hu-HU" sz="1400" dirty="0">
                <a:solidFill>
                  <a:srgbClr val="002060"/>
                </a:solidFill>
              </a:rPr>
              <a:t>A kifizető ügynökség – a felhívás eltérő rendelkezése hiányában – felmentést adhat </a:t>
            </a:r>
            <a:r>
              <a:rPr lang="hu-HU" sz="1400" dirty="0" smtClean="0">
                <a:solidFill>
                  <a:srgbClr val="002060"/>
                </a:solidFill>
              </a:rPr>
              <a:t>a biztosíték nyújtására</a:t>
            </a:r>
          </a:p>
          <a:p>
            <a:pPr marL="400050" lvl="1" indent="0" algn="just">
              <a:buNone/>
            </a:pPr>
            <a:endParaRPr lang="hu-HU" sz="1400" dirty="0">
              <a:solidFill>
                <a:srgbClr val="002060"/>
              </a:solidFill>
            </a:endParaRPr>
          </a:p>
          <a:p>
            <a:pPr marL="571500" lvl="1" indent="-171450" algn="just">
              <a:buFont typeface="Arial" panose="020B0604020202020204" pitchFamily="34" charset="0"/>
              <a:buChar char="•"/>
            </a:pPr>
            <a:r>
              <a:rPr lang="hu-HU" sz="1400" dirty="0" smtClean="0">
                <a:solidFill>
                  <a:srgbClr val="002060"/>
                </a:solidFill>
              </a:rPr>
              <a:t>a </a:t>
            </a:r>
            <a:r>
              <a:rPr lang="hu-HU" sz="1400" dirty="0">
                <a:solidFill>
                  <a:srgbClr val="002060"/>
                </a:solidFill>
              </a:rPr>
              <a:t>hatósági feladatokat ellátó közjogi </a:t>
            </a:r>
            <a:r>
              <a:rPr lang="hu-HU" sz="1400" dirty="0" smtClean="0">
                <a:solidFill>
                  <a:srgbClr val="002060"/>
                </a:solidFill>
              </a:rPr>
              <a:t>szerv (például önkormányzatok), </a:t>
            </a:r>
            <a:r>
              <a:rPr lang="hu-HU" sz="1400" dirty="0">
                <a:solidFill>
                  <a:srgbClr val="002060"/>
                </a:solidFill>
              </a:rPr>
              <a:t>valamint</a:t>
            </a:r>
          </a:p>
          <a:p>
            <a:pPr marL="571500" lvl="1" indent="-171450" algn="just">
              <a:buFont typeface="Arial" panose="020B0604020202020204" pitchFamily="34" charset="0"/>
              <a:buChar char="•"/>
            </a:pPr>
            <a:r>
              <a:rPr lang="hu-HU" sz="1400" dirty="0" smtClean="0">
                <a:solidFill>
                  <a:srgbClr val="002060"/>
                </a:solidFill>
              </a:rPr>
              <a:t>az </a:t>
            </a:r>
            <a:r>
              <a:rPr lang="hu-HU" sz="1400" dirty="0">
                <a:solidFill>
                  <a:srgbClr val="002060"/>
                </a:solidFill>
              </a:rPr>
              <a:t>ilyen feladatot állami felügyelet alatt végző magántestület részére, illetve</a:t>
            </a:r>
          </a:p>
          <a:p>
            <a:pPr marL="571500" lvl="1" indent="-171450" algn="just">
              <a:buFont typeface="Arial" panose="020B0604020202020204" pitchFamily="34" charset="0"/>
              <a:buChar char="•"/>
            </a:pPr>
            <a:r>
              <a:rPr lang="hu-HU" sz="1400" dirty="0" smtClean="0">
                <a:solidFill>
                  <a:srgbClr val="002060"/>
                </a:solidFill>
              </a:rPr>
              <a:t>ha </a:t>
            </a:r>
            <a:r>
              <a:rPr lang="hu-HU" sz="1400" dirty="0">
                <a:solidFill>
                  <a:srgbClr val="002060"/>
                </a:solidFill>
              </a:rPr>
              <a:t>a biztosított összeg értéke nem éri el az 500 eurót, és a kedvezményezett </a:t>
            </a:r>
            <a:r>
              <a:rPr lang="hu-HU" sz="1400" dirty="0" smtClean="0">
                <a:solidFill>
                  <a:srgbClr val="002060"/>
                </a:solidFill>
              </a:rPr>
              <a:t>írásban vállalja</a:t>
            </a:r>
            <a:r>
              <a:rPr lang="hu-HU" sz="1400" dirty="0">
                <a:solidFill>
                  <a:srgbClr val="002060"/>
                </a:solidFill>
              </a:rPr>
              <a:t>, hogy az elengedett biztosítékkal azonos összeget fizet, ha nem teljesíti </a:t>
            </a:r>
            <a:r>
              <a:rPr lang="hu-HU" sz="1400" dirty="0" smtClean="0">
                <a:solidFill>
                  <a:srgbClr val="002060"/>
                </a:solidFill>
              </a:rPr>
              <a:t>a vonatkozó </a:t>
            </a:r>
            <a:r>
              <a:rPr lang="hu-HU" sz="1400" dirty="0">
                <a:solidFill>
                  <a:srgbClr val="002060"/>
                </a:solidFill>
              </a:rPr>
              <a:t>kötelezettséget.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114173" y="4532408"/>
            <a:ext cx="386888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hu-HU" b="1" dirty="0" smtClean="0"/>
              <a:t>Biztosíték nyújtására nem kötelezettek</a:t>
            </a:r>
            <a:endParaRPr lang="hu-HU" b="1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582" y="104902"/>
            <a:ext cx="3044952" cy="680588"/>
          </a:xfrm>
          <a:prstGeom prst="rect">
            <a:avLst/>
          </a:prstGeom>
        </p:spPr>
      </p:pic>
      <p:sp>
        <p:nvSpPr>
          <p:cNvPr id="10" name="Szövegdoboz 9"/>
          <p:cNvSpPr txBox="1"/>
          <p:nvPr/>
        </p:nvSpPr>
        <p:spPr>
          <a:xfrm>
            <a:off x="92834" y="1256966"/>
            <a:ext cx="323396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hu-HU" b="1" dirty="0" smtClean="0"/>
              <a:t>Biztosíték nyújtási kötelezettség</a:t>
            </a:r>
            <a:endParaRPr lang="hu-HU" b="1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6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0" y="913116"/>
            <a:ext cx="6804248" cy="413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2300" b="1" dirty="0">
                <a:solidFill>
                  <a:schemeClr val="bg1"/>
                </a:solidFill>
                <a:cs typeface="Arial" panose="020B0604020202020204" pitchFamily="34" charset="0"/>
              </a:rPr>
              <a:t>Takarék Vidékfejlesztési Program Előleg visszafizetési Garancia</a:t>
            </a:r>
          </a:p>
        </p:txBody>
      </p:sp>
      <p:sp>
        <p:nvSpPr>
          <p:cNvPr id="2" name="Lefelé nyíl 1"/>
          <p:cNvSpPr/>
          <p:nvPr/>
        </p:nvSpPr>
        <p:spPr>
          <a:xfrm>
            <a:off x="541966" y="2700937"/>
            <a:ext cx="2860158" cy="1223541"/>
          </a:xfrm>
          <a:prstGeom prst="downArrow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Feltételek</a:t>
            </a:r>
            <a:endParaRPr lang="hu-HU" dirty="0"/>
          </a:p>
        </p:txBody>
      </p:sp>
      <p:sp>
        <p:nvSpPr>
          <p:cNvPr id="11" name="Téglalap 10"/>
          <p:cNvSpPr/>
          <p:nvPr/>
        </p:nvSpPr>
        <p:spPr>
          <a:xfrm>
            <a:off x="104915" y="4027003"/>
            <a:ext cx="3543935" cy="2462213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/>
              <a:t>az igénylő rendelkezik az Irányító Hatóság által kiállított érvényes támogatói </a:t>
            </a:r>
            <a:r>
              <a:rPr lang="hu-HU" sz="1400" dirty="0" smtClean="0"/>
              <a:t>okirattal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 smtClean="0"/>
              <a:t>köztartozás mentesség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 smtClean="0"/>
              <a:t>nem </a:t>
            </a:r>
            <a:r>
              <a:rPr lang="hu-HU" sz="1400" dirty="0"/>
              <a:t>folyik az igénylő ellen végrehajtási-, csőd- , felszámolási vagy egyéb adósságrendezési </a:t>
            </a:r>
            <a:r>
              <a:rPr lang="hu-HU" sz="1400" dirty="0" smtClean="0"/>
              <a:t>eljárás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 smtClean="0"/>
              <a:t>MÁK </a:t>
            </a:r>
            <a:r>
              <a:rPr lang="hu-HU" sz="1400" dirty="0"/>
              <a:t>regisztráció és MÁK felé bejelentett támogatási </a:t>
            </a:r>
            <a:r>
              <a:rPr lang="hu-HU" sz="1400" dirty="0" smtClean="0"/>
              <a:t>célszámla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 smtClean="0"/>
              <a:t>bármely </a:t>
            </a:r>
            <a:r>
              <a:rPr lang="hu-HU" sz="1400" dirty="0"/>
              <a:t>Szövetkezeti Hitelintézetnél vezetett pénzforgalmi </a:t>
            </a:r>
            <a:r>
              <a:rPr lang="hu-HU" sz="1400" dirty="0" smtClean="0"/>
              <a:t>számla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 smtClean="0"/>
              <a:t>hitelképesség</a:t>
            </a:r>
            <a:endParaRPr lang="hu-HU" sz="1400" dirty="0"/>
          </a:p>
        </p:txBody>
      </p:sp>
      <p:sp>
        <p:nvSpPr>
          <p:cNvPr id="12" name="Téglalap 11"/>
          <p:cNvSpPr/>
          <p:nvPr/>
        </p:nvSpPr>
        <p:spPr>
          <a:xfrm>
            <a:off x="3660969" y="4027003"/>
            <a:ext cx="5321576" cy="267765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/>
              <a:t>egyszerű, gyors bírálati </a:t>
            </a:r>
            <a:r>
              <a:rPr lang="hu-HU" sz="1400" dirty="0" smtClean="0"/>
              <a:t>folyamat,minimális </a:t>
            </a:r>
            <a:r>
              <a:rPr lang="hu-HU" sz="1400" dirty="0"/>
              <a:t>dokumentációs </a:t>
            </a:r>
            <a:r>
              <a:rPr lang="hu-HU" sz="1400" dirty="0" smtClean="0"/>
              <a:t>igény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 smtClean="0"/>
              <a:t>100 </a:t>
            </a:r>
            <a:r>
              <a:rPr lang="hu-HU" sz="1400" dirty="0"/>
              <a:t>millió forint garancia igényig nem szükséges tárgyi fedezet (biztosíték) nyújtása. Az alapbiztosíték az </a:t>
            </a:r>
            <a:r>
              <a:rPr lang="hu-HU" sz="1400" dirty="0" err="1"/>
              <a:t>Agrár-Vállalkozási</a:t>
            </a:r>
            <a:r>
              <a:rPr lang="hu-HU" sz="1400" dirty="0"/>
              <a:t> Hitelgarancia Alapítvány és egy természetes személy készfizető </a:t>
            </a:r>
            <a:r>
              <a:rPr lang="hu-HU" sz="1400" dirty="0" smtClean="0"/>
              <a:t>kezessége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 smtClean="0"/>
              <a:t>kedvező </a:t>
            </a:r>
            <a:r>
              <a:rPr lang="hu-HU" sz="1400" dirty="0"/>
              <a:t>garancia díj és kezességvállalási díj, egyéb díjak, költségek nem kerülnek </a:t>
            </a:r>
            <a:r>
              <a:rPr lang="hu-HU" sz="1400" dirty="0" smtClean="0"/>
              <a:t>felszámításra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 smtClean="0"/>
              <a:t>lejárata </a:t>
            </a:r>
            <a:r>
              <a:rPr lang="hu-HU" sz="1400" dirty="0"/>
              <a:t>igazodik a támogatói okiratban szereplő előleg elszámolási </a:t>
            </a:r>
            <a:r>
              <a:rPr lang="hu-HU" sz="1400" dirty="0" smtClean="0"/>
              <a:t>határidőkhöz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dirty="0" smtClean="0"/>
              <a:t>az </a:t>
            </a:r>
            <a:r>
              <a:rPr lang="hu-HU" sz="1400" dirty="0"/>
              <a:t>uniós támogatások előleg lehívásának egyik feltétele a garanciaszerződés megkötése, így a termék igénybevétele a beruházások megkezdését is meggyorsíthatja.</a:t>
            </a:r>
          </a:p>
        </p:txBody>
      </p:sp>
      <p:sp>
        <p:nvSpPr>
          <p:cNvPr id="13" name="Téglalap 12"/>
          <p:cNvSpPr/>
          <p:nvPr/>
        </p:nvSpPr>
        <p:spPr>
          <a:xfrm>
            <a:off x="0" y="1428859"/>
            <a:ext cx="8982545" cy="1169551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u-HU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Jogosultak köre:</a:t>
            </a:r>
            <a:endParaRPr lang="hu-HU" sz="1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/>
            <a:r>
              <a:rPr lang="hu-HU" sz="1400" dirty="0" smtClean="0">
                <a:solidFill>
                  <a:schemeClr val="tx1"/>
                </a:solidFill>
                <a:ea typeface="Calibri"/>
                <a:cs typeface="Calibri"/>
              </a:rPr>
              <a:t>A Vidékfejlesztési </a:t>
            </a:r>
            <a:r>
              <a:rPr lang="hu-HU" sz="1400" dirty="0">
                <a:solidFill>
                  <a:schemeClr val="tx1"/>
                </a:solidFill>
                <a:ea typeface="Calibri"/>
                <a:cs typeface="Calibri"/>
              </a:rPr>
              <a:t>Program projekt jellegű, beruházáshoz kapcsolódó jogcímekre – kivéve LEADER/HACS program és kivéve egyszerűsített elbírálás alá eső rendszeres támogatás kategóriába tartozó jogcímek - érvényes, hatályos támogatási okirattal rendelkező mikro, kis- és középvállalatok. Bármilyen vállalkozási forma igényelheti (őstermelő, egyéni vállalkozás is). Induló vállalkozás is igénybe veheti!</a:t>
            </a:r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758" y="80647"/>
            <a:ext cx="3044952" cy="729942"/>
          </a:xfrm>
          <a:prstGeom prst="rect">
            <a:avLst/>
          </a:prstGeom>
        </p:spPr>
      </p:pic>
      <p:sp>
        <p:nvSpPr>
          <p:cNvPr id="16" name="Lefelé nyíl 15"/>
          <p:cNvSpPr/>
          <p:nvPr/>
        </p:nvSpPr>
        <p:spPr>
          <a:xfrm>
            <a:off x="4578631" y="2700936"/>
            <a:ext cx="2860158" cy="1223541"/>
          </a:xfrm>
          <a:prstGeom prst="downArrow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Előnyök</a:t>
            </a:r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81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ép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758" y="80647"/>
            <a:ext cx="3044952" cy="729942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sp>
        <p:nvSpPr>
          <p:cNvPr id="14" name="Title 3"/>
          <p:cNvSpPr txBox="1">
            <a:spLocks/>
          </p:cNvSpPr>
          <p:nvPr/>
        </p:nvSpPr>
        <p:spPr>
          <a:xfrm>
            <a:off x="-1678" y="977577"/>
            <a:ext cx="5796136" cy="461665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prstClr val="white"/>
                </a:solidFill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r>
              <a:rPr lang="hu-HU" dirty="0"/>
              <a:t>Kisfaludy Turisztikai Fejlesztési Program 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033278280"/>
              </p:ext>
            </p:extLst>
          </p:nvPr>
        </p:nvGraphicFramePr>
        <p:xfrm>
          <a:off x="251520" y="1700808"/>
          <a:ext cx="864096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2" name="Picture 6" descr="Kapcsolódó kép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75" y="5517232"/>
            <a:ext cx="3522129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églalapbuborék 4"/>
          <p:cNvSpPr/>
          <p:nvPr/>
        </p:nvSpPr>
        <p:spPr>
          <a:xfrm>
            <a:off x="6008710" y="1124744"/>
            <a:ext cx="2883770" cy="187220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http://kisfaludyprogram.hu/</a:t>
            </a:r>
          </a:p>
        </p:txBody>
      </p:sp>
    </p:spTree>
    <p:extLst>
      <p:ext uri="{BB962C8B-B14F-4D97-AF65-F5344CB8AC3E}">
        <p14:creationId xmlns:p14="http://schemas.microsoft.com/office/powerpoint/2010/main" val="5850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ép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758" y="80647"/>
            <a:ext cx="3044952" cy="729942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sp>
        <p:nvSpPr>
          <p:cNvPr id="14" name="Title 3"/>
          <p:cNvSpPr txBox="1">
            <a:spLocks/>
          </p:cNvSpPr>
          <p:nvPr/>
        </p:nvSpPr>
        <p:spPr>
          <a:xfrm>
            <a:off x="0" y="833553"/>
            <a:ext cx="5292080" cy="461665"/>
          </a:xfrm>
          <a:prstGeom prst="rect">
            <a:avLst/>
          </a:prstGeom>
          <a:solidFill>
            <a:schemeClr val="accent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prstClr val="white"/>
                </a:solidFill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r>
              <a:rPr lang="hu-HU" dirty="0" smtClean="0"/>
              <a:t>Panziók fejlesztése</a:t>
            </a:r>
            <a:endParaRPr lang="hu-H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57179427"/>
              </p:ext>
            </p:extLst>
          </p:nvPr>
        </p:nvGraphicFramePr>
        <p:xfrm>
          <a:off x="185766" y="1412776"/>
          <a:ext cx="8778722" cy="5439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33775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 txBox="1">
            <a:spLocks/>
          </p:cNvSpPr>
          <p:nvPr/>
        </p:nvSpPr>
        <p:spPr bwMode="auto">
          <a:xfrm>
            <a:off x="1677968" y="764704"/>
            <a:ext cx="6912769" cy="864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3000" b="1" dirty="0">
                <a:solidFill>
                  <a:srgbClr val="3E3D2D"/>
                </a:solidFill>
                <a:ea typeface="Verdana" pitchFamily="34" charset="0"/>
                <a:cs typeface="Calibri" panose="020F0502020204030204" pitchFamily="34" charset="0"/>
              </a:rPr>
              <a:t>Köszönöm megtisztelő figyelmüket!</a:t>
            </a:r>
          </a:p>
        </p:txBody>
      </p:sp>
      <p:sp>
        <p:nvSpPr>
          <p:cNvPr id="39939" name="Subtitle 2"/>
          <p:cNvSpPr>
            <a:spLocks/>
          </p:cNvSpPr>
          <p:nvPr/>
        </p:nvSpPr>
        <p:spPr bwMode="auto">
          <a:xfrm>
            <a:off x="1979613" y="2420938"/>
            <a:ext cx="5184775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17460254"/>
              </p:ext>
            </p:extLst>
          </p:nvPr>
        </p:nvGraphicFramePr>
        <p:xfrm>
          <a:off x="2987824" y="1652825"/>
          <a:ext cx="599038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25473" y="2449823"/>
            <a:ext cx="56548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solidFill>
                  <a:srgbClr val="FEA02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Vanyúr </a:t>
            </a:r>
            <a:r>
              <a:rPr lang="hu-HU" sz="2000" dirty="0">
                <a:solidFill>
                  <a:srgbClr val="FEA02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Arnold</a:t>
            </a:r>
          </a:p>
          <a:p>
            <a:pPr algn="ctr"/>
            <a:r>
              <a:rPr lang="hu-HU" sz="2000" dirty="0">
                <a:solidFill>
                  <a:srgbClr val="FEA02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MNVH Területi </a:t>
            </a:r>
            <a:r>
              <a:rPr lang="hu-HU" sz="2000" dirty="0" smtClean="0">
                <a:solidFill>
                  <a:srgbClr val="FEA02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felelős</a:t>
            </a:r>
          </a:p>
          <a:p>
            <a:pPr algn="ctr"/>
            <a:r>
              <a:rPr lang="hu-HU" sz="2000" dirty="0" smtClean="0">
                <a:solidFill>
                  <a:srgbClr val="FEA02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SZÉCHENYI </a:t>
            </a:r>
            <a:r>
              <a:rPr lang="hu-HU" sz="2000" dirty="0">
                <a:solidFill>
                  <a:srgbClr val="FEA02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PROGRAMIRODA NONPROFIT KFT.</a:t>
            </a:r>
          </a:p>
          <a:p>
            <a:pPr algn="ctr"/>
            <a:r>
              <a:rPr lang="hu-HU" sz="2000" dirty="0">
                <a:solidFill>
                  <a:srgbClr val="FEA02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H-7621 Pécs, Széchenyi tér 9.</a:t>
            </a:r>
          </a:p>
          <a:p>
            <a:pPr algn="ctr"/>
            <a:r>
              <a:rPr lang="hu-HU" sz="2000" dirty="0">
                <a:solidFill>
                  <a:srgbClr val="FEA02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Mobil: +36 30 261 1537</a:t>
            </a:r>
          </a:p>
          <a:p>
            <a:pPr algn="ctr"/>
            <a:r>
              <a:rPr lang="hu-HU" sz="2000" dirty="0">
                <a:solidFill>
                  <a:srgbClr val="FEA02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E-mail: </a:t>
            </a:r>
            <a:r>
              <a:rPr lang="hu-HU" sz="2000" dirty="0" err="1" smtClean="0">
                <a:solidFill>
                  <a:srgbClr val="FEA02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vanyur.arnold</a:t>
            </a:r>
            <a:r>
              <a:rPr lang="hu-HU" sz="2000" dirty="0" smtClean="0">
                <a:solidFill>
                  <a:srgbClr val="FEA02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</a:t>
            </a:r>
            <a:r>
              <a:rPr lang="hu-HU" sz="2000" dirty="0" err="1" smtClean="0">
                <a:solidFill>
                  <a:srgbClr val="FEA022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szpi.hu</a:t>
            </a:r>
            <a:endParaRPr lang="hu-HU" sz="2000" dirty="0" smtClean="0">
              <a:solidFill>
                <a:srgbClr val="FEA022">
                  <a:lumMod val="50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hu-HU" sz="2000" dirty="0">
              <a:solidFill>
                <a:srgbClr val="FEA022">
                  <a:lumMod val="50000"/>
                </a:srgbClr>
              </a:solidFill>
              <a:latin typeface="Cambria" panose="02040503050406030204" pitchFamily="18" charset="0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582" y="104902"/>
            <a:ext cx="3044952" cy="680588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pic>
        <p:nvPicPr>
          <p:cNvPr id="10" name="Picture 6" descr="Kapcsolódó kép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75" y="5517232"/>
            <a:ext cx="3522129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46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0" y="620688"/>
            <a:ext cx="2163606" cy="400110"/>
          </a:xfrm>
          <a:prstGeom prst="rect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hu-HU" sz="2000" b="1" dirty="0">
                <a:latin typeface="Calibri" panose="020F0502020204030204" pitchFamily="34" charset="0"/>
                <a:cs typeface="Calibri" panose="020F0502020204030204" pitchFamily="34" charset="0"/>
              </a:rPr>
              <a:t>MNVH regisztráció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281402"/>
            <a:ext cx="4685935" cy="3110830"/>
          </a:xfrm>
          <a:prstGeom prst="rect">
            <a:avLst/>
          </a:prstGeom>
        </p:spPr>
      </p:pic>
      <p:sp>
        <p:nvSpPr>
          <p:cNvPr id="6" name="Téglalap 5"/>
          <p:cNvSpPr/>
          <p:nvPr/>
        </p:nvSpPr>
        <p:spPr>
          <a:xfrm>
            <a:off x="683568" y="1253294"/>
            <a:ext cx="83732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az MNVH szolgáltatásainak igénybevétele regisztráció alapján lehetséges. </a:t>
            </a:r>
            <a:r>
              <a:rPr lang="hu-HU" b="1" dirty="0"/>
              <a:t>Bármely személy vagy szervezet </a:t>
            </a:r>
            <a:r>
              <a:rPr lang="hu-HU" dirty="0"/>
              <a:t>– ide értve az együttműködéseket, vidéki fejlesztéspolitikai szerveződéseket is – jogosult regisztrálni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dirty="0"/>
              <a:t>regisztráció kezdeményezése a </a:t>
            </a:r>
            <a:r>
              <a:rPr lang="hu-HU" b="1" dirty="0" err="1"/>
              <a:t>www.mnvh.eu</a:t>
            </a:r>
            <a:r>
              <a:rPr lang="hu-HU" dirty="0"/>
              <a:t> honlapon keresztül, a már regisztrált személyek és szervezetek a regisztráltak listájában találhatók </a:t>
            </a:r>
            <a:r>
              <a:rPr lang="hu-HU" dirty="0" smtClean="0"/>
              <a:t>meg</a:t>
            </a:r>
            <a:endParaRPr lang="hu-HU" dirty="0"/>
          </a:p>
        </p:txBody>
      </p:sp>
      <p:sp>
        <p:nvSpPr>
          <p:cNvPr id="7" name="Jobbra nyíl 6"/>
          <p:cNvSpPr/>
          <p:nvPr/>
        </p:nvSpPr>
        <p:spPr>
          <a:xfrm>
            <a:off x="-23688" y="1340768"/>
            <a:ext cx="683568" cy="216024"/>
          </a:xfrm>
          <a:prstGeom prst="rightArrow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Jobbra nyíl 7"/>
          <p:cNvSpPr/>
          <p:nvPr/>
        </p:nvSpPr>
        <p:spPr>
          <a:xfrm>
            <a:off x="-26044" y="2420888"/>
            <a:ext cx="683568" cy="216024"/>
          </a:xfrm>
          <a:prstGeom prst="rightArrow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683567" y="3140968"/>
            <a:ext cx="367240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több, mint </a:t>
            </a:r>
            <a:r>
              <a:rPr lang="hu-HU" b="1" dirty="0"/>
              <a:t>13.000 regisztrált személy és szervezet</a:t>
            </a:r>
            <a:r>
              <a:rPr lang="hu-HU" dirty="0"/>
              <a:t> a partnerek között </a:t>
            </a:r>
            <a:endParaRPr lang="hu-HU" dirty="0" smtClean="0"/>
          </a:p>
          <a:p>
            <a:endParaRPr lang="hu-HU" dirty="0"/>
          </a:p>
          <a:p>
            <a:r>
              <a:rPr lang="hu-HU" dirty="0"/>
              <a:t>előzetes nyilvántartásba vétel megszűnt, </a:t>
            </a:r>
            <a:r>
              <a:rPr lang="hu-HU" b="1" dirty="0"/>
              <a:t>projektötlet benyújtásának feltételei </a:t>
            </a:r>
            <a:r>
              <a:rPr lang="hu-HU" b="1" dirty="0" smtClean="0"/>
              <a:t>változnak</a:t>
            </a:r>
          </a:p>
          <a:p>
            <a:r>
              <a:rPr lang="hu-HU" dirty="0" smtClean="0"/>
              <a:t>(</a:t>
            </a:r>
            <a:r>
              <a:rPr lang="hu-HU" dirty="0"/>
              <a:t>a regisztráció az előfeltétele a projektötlet benyújtásának) </a:t>
            </a:r>
            <a:endParaRPr lang="hu-HU" dirty="0" smtClean="0"/>
          </a:p>
        </p:txBody>
      </p:sp>
      <p:sp>
        <p:nvSpPr>
          <p:cNvPr id="11" name="Jobbra nyíl 10"/>
          <p:cNvSpPr/>
          <p:nvPr/>
        </p:nvSpPr>
        <p:spPr>
          <a:xfrm>
            <a:off x="-23688" y="3219388"/>
            <a:ext cx="683568" cy="216024"/>
          </a:xfrm>
          <a:prstGeom prst="rightArrow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-15056" y="4077072"/>
            <a:ext cx="683568" cy="216024"/>
          </a:xfrm>
          <a:prstGeom prst="rightArrow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3" name="Kép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731520"/>
          </a:xfrm>
          <a:prstGeom prst="rect">
            <a:avLst/>
          </a:prstGeom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pic>
        <p:nvPicPr>
          <p:cNvPr id="15" name="Picture 6" descr="Kapcsolódó ké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75" y="5517232"/>
            <a:ext cx="3522129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36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0" y="620688"/>
            <a:ext cx="2494850" cy="400110"/>
          </a:xfrm>
          <a:prstGeom prst="rect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hu-HU" sz="2000" b="1" dirty="0">
                <a:latin typeface="Calibri" panose="020F0502020204030204" pitchFamily="34" charset="0"/>
                <a:cs typeface="Calibri" panose="020F0502020204030204" pitchFamily="34" charset="0"/>
              </a:rPr>
              <a:t>MNVH </a:t>
            </a:r>
            <a:r>
              <a:rPr lang="hu-H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területi felelős</a:t>
            </a:r>
            <a:endParaRPr lang="hu-HU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683568" y="1253294"/>
            <a:ext cx="837325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dirty="0"/>
              <a:t>Baranya megyei információs pont hétfői napokon 8 és 16 óra között</a:t>
            </a:r>
            <a:r>
              <a:rPr lang="hu-HU" dirty="0" smtClean="0"/>
              <a:t>:</a:t>
            </a:r>
          </a:p>
          <a:p>
            <a:pPr algn="just"/>
            <a:endParaRPr lang="hu-HU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 smtClean="0"/>
              <a:t>7621 </a:t>
            </a:r>
            <a:r>
              <a:rPr lang="hu-HU" dirty="0"/>
              <a:t>Pécs, Széchenyi tér 9. 1 emelet 128., páros </a:t>
            </a:r>
            <a:r>
              <a:rPr lang="hu-HU" dirty="0" smtClean="0"/>
              <a:t>hét;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dirty="0" smtClean="0"/>
              <a:t>7843 </a:t>
            </a:r>
            <a:r>
              <a:rPr lang="hu-HU" dirty="0"/>
              <a:t>Kémes, Kossuth u. 8., páratlan hét.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A </a:t>
            </a:r>
            <a:r>
              <a:rPr lang="hu-HU" dirty="0"/>
              <a:t>hét többi napján személyes tanácsadás a Magyar Nemzeti Vidéki Hálózatban regisztrált tagok, a Vidékfejlesztési Programban részt vevők számára, előre egyeztetett időpontban és helyszínen Baranya megye teljes területén.</a:t>
            </a:r>
          </a:p>
          <a:p>
            <a:pPr algn="just"/>
            <a:endParaRPr lang="hu-HU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 smtClean="0"/>
          </a:p>
          <a:p>
            <a:pPr algn="just"/>
            <a:endParaRPr lang="hu-HU" dirty="0"/>
          </a:p>
          <a:p>
            <a:pPr algn="just"/>
            <a:endParaRPr lang="hu-HU" dirty="0"/>
          </a:p>
          <a:p>
            <a:pPr algn="just"/>
            <a:r>
              <a:rPr lang="hu-HU" dirty="0" smtClean="0"/>
              <a:t>Megyében támogatni </a:t>
            </a:r>
            <a:r>
              <a:rPr lang="hu-HU" dirty="0"/>
              <a:t>az MNVH vidékfejlesztési projektötleteinek megvalósulását, a projektötletek benyújtásához információs </a:t>
            </a:r>
            <a:r>
              <a:rPr lang="hu-HU" dirty="0" smtClean="0"/>
              <a:t>segítség nyújtása </a:t>
            </a:r>
            <a:r>
              <a:rPr lang="hu-HU" dirty="0"/>
              <a:t>a lehetséges partnereknek, szúrópróbaszerűen </a:t>
            </a:r>
            <a:r>
              <a:rPr lang="hu-HU" dirty="0" smtClean="0"/>
              <a:t>ellenőrizni </a:t>
            </a:r>
            <a:r>
              <a:rPr lang="hu-HU" dirty="0"/>
              <a:t>a támogatást nyert projektötletek megvalósulását, a megvalósultakról </a:t>
            </a:r>
            <a:r>
              <a:rPr lang="hu-HU" dirty="0" smtClean="0"/>
              <a:t>adatbázis készítése, </a:t>
            </a:r>
            <a:r>
              <a:rPr lang="hu-HU" dirty="0"/>
              <a:t>és jó gyakorlatokat </a:t>
            </a:r>
            <a:r>
              <a:rPr lang="hu-HU" dirty="0" smtClean="0"/>
              <a:t>gyűjtése.</a:t>
            </a:r>
            <a:endParaRPr lang="hu-HU" dirty="0"/>
          </a:p>
        </p:txBody>
      </p:sp>
      <p:sp>
        <p:nvSpPr>
          <p:cNvPr id="7" name="Jobbra nyíl 6"/>
          <p:cNvSpPr/>
          <p:nvPr/>
        </p:nvSpPr>
        <p:spPr>
          <a:xfrm>
            <a:off x="-16464" y="1336213"/>
            <a:ext cx="683568" cy="216024"/>
          </a:xfrm>
          <a:prstGeom prst="rightArrow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Jobbra nyíl 7"/>
          <p:cNvSpPr/>
          <p:nvPr/>
        </p:nvSpPr>
        <p:spPr>
          <a:xfrm>
            <a:off x="-15056" y="2708920"/>
            <a:ext cx="683568" cy="216024"/>
          </a:xfrm>
          <a:prstGeom prst="rightArrow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683567" y="3219388"/>
            <a:ext cx="82089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>
              <a:latin typeface="Cambria" panose="02040503050406030204" pitchFamily="18" charset="0"/>
            </a:endParaRPr>
          </a:p>
          <a:p>
            <a:endParaRPr lang="hu-HU" dirty="0" smtClean="0">
              <a:latin typeface="Cambria" panose="02040503050406030204" pitchFamily="18" charset="0"/>
            </a:endParaRPr>
          </a:p>
          <a:p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Kapcsolattartás 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a hálózati tagokkal, és aktívan 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hozzájárulás </a:t>
            </a:r>
            <a:r>
              <a:rPr lang="hu-HU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dirty="0" smtClean="0">
                <a:latin typeface="Calibri" panose="020F0502020204030204" pitchFamily="34" charset="0"/>
                <a:cs typeface="Calibri" panose="020F0502020204030204" pitchFamily="34" charset="0"/>
              </a:rPr>
              <a:t>tagság bővüléséhez.</a:t>
            </a:r>
          </a:p>
        </p:txBody>
      </p:sp>
      <p:sp>
        <p:nvSpPr>
          <p:cNvPr id="11" name="Jobbra nyíl 10"/>
          <p:cNvSpPr/>
          <p:nvPr/>
        </p:nvSpPr>
        <p:spPr>
          <a:xfrm>
            <a:off x="-15056" y="3842869"/>
            <a:ext cx="683568" cy="216024"/>
          </a:xfrm>
          <a:prstGeom prst="rightArrow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-15056" y="4613066"/>
            <a:ext cx="683568" cy="216024"/>
          </a:xfrm>
          <a:prstGeom prst="rightArrow">
            <a:avLst/>
          </a:prstGeom>
          <a:gradFill flip="none" rotWithShape="1">
            <a:gsLst>
              <a:gs pos="0">
                <a:srgbClr val="C3D69B">
                  <a:tint val="66000"/>
                  <a:satMod val="160000"/>
                </a:srgbClr>
              </a:gs>
              <a:gs pos="50000">
                <a:srgbClr val="C3D69B">
                  <a:tint val="44500"/>
                  <a:satMod val="160000"/>
                </a:srgbClr>
              </a:gs>
              <a:gs pos="100000">
                <a:srgbClr val="C3D69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3" name="Kép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731520"/>
          </a:xfrm>
          <a:prstGeom prst="rect">
            <a:avLst/>
          </a:prstGeom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pic>
        <p:nvPicPr>
          <p:cNvPr id="15" name="Picture 6" descr="Kapcsolódó ké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75" y="5777608"/>
            <a:ext cx="3522129" cy="963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62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/>
          <p:cNvSpPr txBox="1"/>
          <p:nvPr/>
        </p:nvSpPr>
        <p:spPr>
          <a:xfrm>
            <a:off x="1979712" y="1052736"/>
            <a:ext cx="5580111" cy="738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1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Vidékfejlesztési Program végrehajtása I. </a:t>
            </a:r>
          </a:p>
          <a:p>
            <a:pPr algn="ctr"/>
            <a:r>
              <a:rPr lang="hu-HU" sz="21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2017. október </a:t>
            </a:r>
            <a:r>
              <a:rPr lang="hu-HU" sz="2100" b="1" dirty="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31.</a:t>
            </a:r>
            <a:endParaRPr lang="hu-HU" sz="2100" b="1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7315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389368"/>
              </p:ext>
            </p:extLst>
          </p:nvPr>
        </p:nvGraphicFramePr>
        <p:xfrm>
          <a:off x="216024" y="2060976"/>
          <a:ext cx="8748464" cy="4608384"/>
        </p:xfrm>
        <a:graphic>
          <a:graphicData uri="http://schemas.openxmlformats.org/drawingml/2006/table">
            <a:tbl>
              <a:tblPr/>
              <a:tblGrid>
                <a:gridCol w="2866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5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5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261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Megjelent pályázatok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504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Állapot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Meghirdetett keretösszeg </a:t>
                      </a:r>
                      <a:endParaRPr lang="hu-H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Mrd Ft) </a:t>
                      </a:r>
                      <a:endParaRPr lang="hu-H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hu-H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(2017. I. </a:t>
                      </a:r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né ÉFK </a:t>
                      </a:r>
                      <a:r>
                        <a:rPr lang="hu-H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módosítás</a:t>
                      </a:r>
                      <a:r>
                        <a:rPr lang="hu-HU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hu-H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szerint</a:t>
                      </a:r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Keret aránya a VP-hez képest </a:t>
                      </a:r>
                      <a:endParaRPr lang="hu-H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(1295,3 </a:t>
                      </a:r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Mrd Ft)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348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Megjelent pályázat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1 314,58 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101,5 %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348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2007-2013-as programból lekötött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9,20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0,7 %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348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Összesen: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1323,78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102,2%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348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bből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348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Lezárt pályázat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982,04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75,8%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348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Nyitott pályázat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332,54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25,7%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954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Kötelezettségvállalás </a:t>
                      </a:r>
                      <a:endParaRPr lang="hu-H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determináció nélkül)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688,91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53,2%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15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Kötelezettségvállalás determinációval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822,09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63,5%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941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Kifizetés determinációval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155,10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12,0%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04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/>
          <p:cNvSpPr txBox="1"/>
          <p:nvPr/>
        </p:nvSpPr>
        <p:spPr>
          <a:xfrm>
            <a:off x="1979712" y="1052736"/>
            <a:ext cx="5580111" cy="738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100" b="1" dirty="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Vidékfejlesztési Program végrehajtása II. </a:t>
            </a:r>
          </a:p>
          <a:p>
            <a:pPr algn="ctr"/>
            <a:r>
              <a:rPr lang="hu-HU" sz="2100" b="1" dirty="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2017. </a:t>
            </a:r>
            <a:r>
              <a:rPr lang="hu-HU" sz="21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hu-HU" sz="2100" b="1" dirty="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któber 31.</a:t>
            </a:r>
            <a:endParaRPr lang="hu-HU" sz="2100" b="1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7315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722365"/>
              </p:ext>
            </p:extLst>
          </p:nvPr>
        </p:nvGraphicFramePr>
        <p:xfrm>
          <a:off x="251520" y="2276872"/>
          <a:ext cx="8622170" cy="4464496"/>
        </p:xfrm>
        <a:graphic>
          <a:graphicData uri="http://schemas.openxmlformats.org/drawingml/2006/table">
            <a:tbl>
              <a:tblPr/>
              <a:tblGrid>
                <a:gridCol w="2824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2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9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817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hu-H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Pályázatok típus szerint</a:t>
                      </a:r>
                      <a:endParaRPr lang="hu-HU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392"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Állapot</a:t>
                      </a:r>
                      <a:r>
                        <a:rPr lang="hu-HU" sz="15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hu-H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hu-H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db</a:t>
                      </a:r>
                      <a:endParaRPr lang="hu-HU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Meghirdetett keretösszeg (Mrd Ft</a:t>
                      </a:r>
                      <a:r>
                        <a:rPr lang="hu-H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hu-HU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Keret aránya a VP-hez képest (</a:t>
                      </a:r>
                      <a:r>
                        <a:rPr lang="hu-H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1295,3 </a:t>
                      </a:r>
                      <a:r>
                        <a:rPr lang="hu-H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Mrd Ft)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494"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Beruházási jellegű pályázat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664,46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51,3%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494"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megjelent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664,46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51,3%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494"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lezárt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478,58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36,9%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079">
                <a:tc>
                  <a:txBody>
                    <a:bodyPr/>
                    <a:lstStyle/>
                    <a:p>
                      <a:pPr algn="ctr" fontAlgn="b"/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494"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Normatív jellegű pályázat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574,81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44,4%</a:t>
                      </a:r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494"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ebből 5 éves kifizetésű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317,36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9494"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ebből 5 évnél több kifizetésű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56,93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394">
                <a:tc>
                  <a:txBody>
                    <a:bodyPr/>
                    <a:lstStyle/>
                    <a:p>
                      <a:pPr algn="ctr" fontAlgn="b"/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9494"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Egyéb jellegű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75,31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17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1352668" y="6216622"/>
            <a:ext cx="8610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000" dirty="0" smtClean="0">
                <a:latin typeface="Franklin Gothic Medium (Szövegtörzs)"/>
              </a:rPr>
              <a:t>.</a:t>
            </a:r>
            <a:endParaRPr lang="hu-HU" sz="1000" dirty="0">
              <a:latin typeface="Franklin Gothic Medium (Szövegtörzs)"/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43965"/>
              </p:ext>
            </p:extLst>
          </p:nvPr>
        </p:nvGraphicFramePr>
        <p:xfrm>
          <a:off x="1" y="1339090"/>
          <a:ext cx="9044173" cy="5073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8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5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9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3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5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Kötelezettségvállalt felhívások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Beérkezett kérelem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(db)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Jogosult kérelmek (db)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Támogatott kérelem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(db)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Támogatott összeg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(Ft)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Támogatás aránya jogosult kérelmek esetén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(%)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AKG 1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18 064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9 727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204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930 829 619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Ökológiai</a:t>
                      </a:r>
                      <a:r>
                        <a:rPr lang="hu-HU" sz="1350" baseline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gazdálkodás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2 242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2 196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330 241 412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LEADER - HFS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960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 </a:t>
                      </a:r>
                      <a:r>
                        <a:rPr lang="hu-H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Trágyatárolók építése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674 696 771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Kisüzemek fejlesztése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1 380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087 503 300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Növényi </a:t>
                      </a:r>
                      <a:r>
                        <a:rPr lang="hu-HU" sz="135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génmegőrzés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284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829 818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Őshonos állatfajok génmegőrzése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1 055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1 049</a:t>
                      </a:r>
                      <a:endParaRPr lang="hu-HU" sz="13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9 648 107 749    </a:t>
                      </a:r>
                      <a:endParaRPr lang="hu-HU" sz="13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Technikai</a:t>
                      </a:r>
                      <a:r>
                        <a:rPr lang="hu-HU" sz="1350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hu-HU" sz="135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segítségnyújtás projekt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470 000 </a:t>
                      </a:r>
                      <a:r>
                        <a:rPr lang="hu-H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LEADER</a:t>
                      </a:r>
                      <a:r>
                        <a:rPr lang="hu-HU" sz="1350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– működési és animációs költség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895 310 155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7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Mezőgazdasági biztosítók díjához nyújtott tám.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16 295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11 015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11 015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829 297 878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Tájékoztatási</a:t>
                      </a:r>
                      <a:r>
                        <a:rPr lang="hu-HU" sz="1350" baseline="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szolgáltatás</a:t>
                      </a:r>
                      <a:endParaRPr lang="hu-HU" sz="135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820 000 </a:t>
                      </a:r>
                      <a:r>
                        <a:rPr lang="hu-HU" sz="13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2" y="923592"/>
            <a:ext cx="5394406" cy="415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1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u-HU" sz="2100" b="1" dirty="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öntések, kötelezettségvállalások I.  </a:t>
            </a:r>
            <a:endParaRPr lang="hu-HU" sz="2100" b="1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 flipH="1">
            <a:off x="155472" y="6441031"/>
            <a:ext cx="885698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*Kisüzemek fejlesztése: kérelmek </a:t>
            </a:r>
            <a:r>
              <a:rPr lang="hu-HU" sz="1700" b="1" dirty="0">
                <a:latin typeface="Calibri" panose="020F0502020204030204" pitchFamily="34" charset="0"/>
                <a:cs typeface="Calibri" panose="020F0502020204030204" pitchFamily="34" charset="0"/>
              </a:rPr>
              <a:t>benyújtása még lehetséges. Ezek elbírálása folyamatos</a:t>
            </a:r>
            <a:r>
              <a:rPr lang="hu-HU" sz="1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hu-HU" sz="17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104840"/>
            <a:ext cx="3048264" cy="692697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3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022" y="116633"/>
            <a:ext cx="3044952" cy="648072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35495" y="0"/>
            <a:ext cx="5105873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solidFill>
                  <a:prstClr val="white"/>
                </a:solidFill>
              </a:rPr>
              <a:t>D</a:t>
            </a:r>
            <a:r>
              <a:rPr lang="hu-HU" sz="2000" b="1" dirty="0" smtClean="0">
                <a:solidFill>
                  <a:prstClr val="white"/>
                </a:solidFill>
              </a:rPr>
              <a:t>öntések</a:t>
            </a:r>
            <a:r>
              <a:rPr lang="hu-HU" sz="2000" b="1" dirty="0" smtClean="0">
                <a:solidFill>
                  <a:prstClr val="white"/>
                </a:solidFill>
                <a:latin typeface="Franklin Gothic Medium (Szövegtörzs)"/>
              </a:rPr>
              <a:t>, kötelezettségvállalások II.</a:t>
            </a:r>
            <a:endParaRPr lang="hu-HU" sz="2000" b="1" dirty="0">
              <a:solidFill>
                <a:prstClr val="white"/>
              </a:solidFill>
              <a:latin typeface="Franklin Gothic Medium (Szövegtörzs)"/>
            </a:endParaRPr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187673"/>
              </p:ext>
            </p:extLst>
          </p:nvPr>
        </p:nvGraphicFramePr>
        <p:xfrm>
          <a:off x="35495" y="639435"/>
          <a:ext cx="9001000" cy="5378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0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3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45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Kötelezettségvállalt felhívások</a:t>
                      </a:r>
                      <a:endParaRPr lang="hu-HU" sz="13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Beérkezett kérelem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(db)</a:t>
                      </a:r>
                      <a:endParaRPr lang="hu-HU" sz="13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Jogosult kérelmek (db)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3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Támogatott kérelem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(db)</a:t>
                      </a:r>
                      <a:endParaRPr lang="hu-HU" sz="13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3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Támogatott összeg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 (Ft)</a:t>
                      </a:r>
                      <a:endParaRPr lang="hu-HU" sz="13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3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Támogatás aránya jogosult kérelmek esetén (%)</a:t>
                      </a:r>
                      <a:endParaRPr lang="hu-HU" sz="13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146">
                <a:tc>
                  <a:txBody>
                    <a:bodyPr/>
                    <a:lstStyle/>
                    <a:p>
                      <a:pPr algn="l" fontAlgn="b"/>
                      <a:r>
                        <a:rPr lang="hu-HU" sz="135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Kompenzációs </a:t>
                      </a:r>
                      <a:r>
                        <a:rPr lang="hu-HU" sz="13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kifiz. erdőgazdálkodási </a:t>
                      </a:r>
                      <a:r>
                        <a:rPr lang="hu-HU" sz="135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Natura</a:t>
                      </a:r>
                      <a:r>
                        <a:rPr lang="hu-HU" sz="135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hu-HU" sz="13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2000</a:t>
                      </a:r>
                      <a:endParaRPr lang="hu-HU" sz="135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3 195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948 159 659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hu-HU" sz="135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Kompenzációs </a:t>
                      </a:r>
                      <a:r>
                        <a:rPr lang="hu-HU" sz="13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kifiz. </a:t>
                      </a:r>
                      <a:r>
                        <a:rPr lang="hu-HU" sz="135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Natura</a:t>
                      </a:r>
                      <a:r>
                        <a:rPr lang="hu-HU" sz="135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2000 gyepterületeken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8 747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8 590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8 030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648 303 749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039">
                <a:tc>
                  <a:txBody>
                    <a:bodyPr/>
                    <a:lstStyle/>
                    <a:p>
                      <a:pPr algn="l" fontAlgn="b"/>
                      <a:r>
                        <a:rPr lang="hu-HU" sz="135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Kompenzációs </a:t>
                      </a:r>
                      <a:r>
                        <a:rPr lang="hu-HU" sz="13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kifiz. természeti </a:t>
                      </a:r>
                      <a:r>
                        <a:rPr lang="hu-HU" sz="135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hátránnyal érintett területeken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5 894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5 844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5 569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190 810 702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047">
                <a:tc>
                  <a:txBody>
                    <a:bodyPr/>
                    <a:lstStyle/>
                    <a:p>
                      <a:pPr algn="l" fontAlgn="b"/>
                      <a:r>
                        <a:rPr lang="hu-HU" sz="135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Településképet meghatározó épületek külső </a:t>
                      </a:r>
                      <a:r>
                        <a:rPr lang="hu-HU" sz="13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rekonstrukciója</a:t>
                      </a:r>
                      <a:endParaRPr lang="hu-HU" sz="135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863 332 457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007">
                <a:tc>
                  <a:txBody>
                    <a:bodyPr/>
                    <a:lstStyle/>
                    <a:p>
                      <a:pPr algn="l" fontAlgn="b"/>
                      <a:r>
                        <a:rPr lang="hu-HU" sz="13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AKG</a:t>
                      </a:r>
                      <a:r>
                        <a:rPr lang="hu-HU" sz="135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hu-HU" sz="13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II</a:t>
                      </a:r>
                      <a:r>
                        <a:rPr lang="hu-HU" sz="135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4 472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4 380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3 970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828 867 525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2918">
                <a:tc>
                  <a:txBody>
                    <a:bodyPr/>
                    <a:lstStyle/>
                    <a:p>
                      <a:pPr algn="l" fontAlgn="b"/>
                      <a:r>
                        <a:rPr lang="hu-HU" sz="135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Mezőgazdasági termékek </a:t>
                      </a:r>
                      <a:r>
                        <a:rPr lang="hu-HU" sz="13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értéknövelése (ÉLIP)</a:t>
                      </a:r>
                      <a:endParaRPr lang="hu-HU" sz="135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608</a:t>
                      </a:r>
                      <a:endParaRPr lang="hu-HU" sz="13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101 725 765 007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4926">
                <a:tc>
                  <a:txBody>
                    <a:bodyPr/>
                    <a:lstStyle/>
                    <a:p>
                      <a:pPr algn="l" fontAlgn="b"/>
                      <a:r>
                        <a:rPr lang="hu-HU" sz="135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 tejágazat szerkezetátalakítását kísérő állatjóléti </a:t>
                      </a:r>
                      <a:r>
                        <a:rPr lang="hu-HU" sz="13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támogatás</a:t>
                      </a:r>
                      <a:endParaRPr lang="hu-HU" sz="135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195 455 105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%*</a:t>
                      </a:r>
                      <a:endParaRPr lang="hu-HU" sz="13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366">
                <a:tc>
                  <a:txBody>
                    <a:bodyPr/>
                    <a:lstStyle/>
                    <a:p>
                      <a:pPr algn="l" fontAlgn="b"/>
                      <a:r>
                        <a:rPr lang="hu-HU" sz="13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Egyedi szennyvízkezelés</a:t>
                      </a:r>
                      <a:endParaRPr lang="hu-HU" sz="135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677 703 217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%**</a:t>
                      </a:r>
                      <a:endParaRPr lang="hu-HU" sz="13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366">
                <a:tc>
                  <a:txBody>
                    <a:bodyPr/>
                    <a:lstStyle/>
                    <a:p>
                      <a:pPr algn="l" fontAlgn="b"/>
                      <a:r>
                        <a:rPr lang="hu-HU" sz="135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Erdei termelési potenciál mobilizálását szolgáló tevékenységek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1007</a:t>
                      </a:r>
                      <a:endParaRPr lang="hu-HU" sz="12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994</a:t>
                      </a:r>
                      <a:endParaRPr lang="hu-HU" sz="12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646 132 464    </a:t>
                      </a:r>
                      <a:endParaRPr lang="hu-HU" sz="12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99%</a:t>
                      </a:r>
                      <a:endParaRPr lang="hu-HU" sz="12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églalap 3"/>
          <p:cNvSpPr/>
          <p:nvPr/>
        </p:nvSpPr>
        <p:spPr>
          <a:xfrm>
            <a:off x="43694" y="6291915"/>
            <a:ext cx="90364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600" b="1" dirty="0">
                <a:latin typeface="Calibri" panose="020F0502020204030204" pitchFamily="34" charset="0"/>
                <a:cs typeface="Calibri" panose="020F0502020204030204" pitchFamily="34" charset="0"/>
              </a:rPr>
              <a:t>*Tejágazat </a:t>
            </a:r>
            <a:r>
              <a:rPr lang="hu-HU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szerkezetátalak</a:t>
            </a:r>
            <a:r>
              <a:rPr lang="hu-HU" sz="1600" b="1" dirty="0">
                <a:latin typeface="Calibri" panose="020F0502020204030204" pitchFamily="34" charset="0"/>
                <a:cs typeface="Calibri" panose="020F0502020204030204" pitchFamily="34" charset="0"/>
              </a:rPr>
              <a:t>.: 2017-ben benyújtott kérelmek (104 db) elbírálása folyamatban.</a:t>
            </a:r>
          </a:p>
          <a:p>
            <a:pPr algn="just"/>
            <a:r>
              <a:rPr lang="hu-HU" sz="1600" b="1" dirty="0">
                <a:latin typeface="Calibri" panose="020F0502020204030204" pitchFamily="34" charset="0"/>
                <a:cs typeface="Calibri" panose="020F0502020204030204" pitchFamily="34" charset="0"/>
              </a:rPr>
              <a:t>**Egyedi szennyvízkezelés: kérelmek benyújtása még lehetséges. Ezek elbírálása folyamatos</a:t>
            </a:r>
            <a:r>
              <a:rPr lang="hu-HU" sz="1400" b="1" dirty="0">
                <a:latin typeface="Garamond" panose="020204040303010108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101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2190" y="5733256"/>
            <a:ext cx="9101810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*Ültetvénytelepítés támogatása: </a:t>
            </a:r>
            <a:r>
              <a:rPr lang="hu-HU" sz="1700" b="1" dirty="0">
                <a:latin typeface="Calibri" panose="020F0502020204030204" pitchFamily="34" charset="0"/>
                <a:cs typeface="Calibri" panose="020F0502020204030204" pitchFamily="34" charset="0"/>
              </a:rPr>
              <a:t>kérelmek benyújtása még lehetséges. Ezek elbírálása folyamatos</a:t>
            </a:r>
            <a:r>
              <a:rPr lang="hu-HU" sz="1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hu-HU" sz="1400" b="1" dirty="0">
                <a:latin typeface="Garamond" panose="02020404030301010803" pitchFamily="18" charset="0"/>
              </a:rPr>
              <a:t>*</a:t>
            </a:r>
            <a:r>
              <a:rPr lang="hu-HU" sz="1400" b="1" dirty="0"/>
              <a:t>Ültetvénytelepítés támogatása: kérelmek benyújtása még lehetséges. Ezek elbírálása folyamatos.</a:t>
            </a:r>
          </a:p>
          <a:p>
            <a:pPr algn="just"/>
            <a:r>
              <a:rPr lang="hu-HU" sz="1400" b="1" dirty="0"/>
              <a:t>**Gomba- és hűtőházak, valamint Üveg- és fóliaházak építése, korszerűsítése: kérelmek benyújtása lezárult. A további szakaszokba beérkezett kérelmek elbírálása folyamatos.</a:t>
            </a: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77605"/>
            <a:ext cx="1080120" cy="705553"/>
          </a:xfrm>
          <a:prstGeom prst="rect">
            <a:avLst/>
          </a:prstGeom>
        </p:spPr>
      </p:pic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770592"/>
              </p:ext>
            </p:extLst>
          </p:nvPr>
        </p:nvGraphicFramePr>
        <p:xfrm>
          <a:off x="35496" y="548680"/>
          <a:ext cx="9001000" cy="54750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0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3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54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Kötelezettségvállalt felhívások</a:t>
                      </a:r>
                      <a:endParaRPr lang="hu-HU" sz="13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Beérkezett kérelem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(db)</a:t>
                      </a:r>
                      <a:endParaRPr lang="hu-HU" sz="13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Jogosult kérelmek (db)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3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Támogatott kérelem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(db)</a:t>
                      </a:r>
                      <a:endParaRPr lang="hu-HU" sz="13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3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Támogatott összeg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 (Ft)</a:t>
                      </a:r>
                      <a:endParaRPr lang="hu-HU" sz="135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3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dirty="0" smtClean="0">
                          <a:effectLst/>
                          <a:latin typeface="+mn-lt"/>
                        </a:rPr>
                        <a:t>Támogatás aránya jogosult kérelmek esetén (%)</a:t>
                      </a:r>
                      <a:endParaRPr lang="hu-HU" sz="13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932"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Ültetvénytelepítés támogatására öntözés kialakításának lehetőségével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235 760 905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%*</a:t>
                      </a:r>
                      <a:endParaRPr lang="hu-HU" sz="13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243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Gombaházak-hűtőházak létrehozására, meglévő gombaházak-hűtőházak korszerűsítése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762 280 983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%**</a:t>
                      </a:r>
                      <a:endParaRPr lang="hu-HU" sz="13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43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Üveg- és fóliaházak létesítése, energiahatékonyságának növelése geotermikus energia felhasználásának lehetőségével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658 734 507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%**</a:t>
                      </a:r>
                      <a:endParaRPr lang="hu-HU" sz="13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255"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Sertéstartó telepek korszerűsítése</a:t>
                      </a:r>
                      <a:endParaRPr lang="hu-HU" sz="135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24 573 602 815    </a:t>
                      </a:r>
                      <a:endParaRPr lang="hu-HU" sz="13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38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Az erdőgazdálkodási potenciálban okozott erdőkárok  helyreállítása</a:t>
                      </a:r>
                      <a:endParaRPr lang="hu-HU" sz="135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635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076 270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98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Erdősítés támogatása</a:t>
                      </a:r>
                      <a:endParaRPr lang="hu-HU" sz="135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333 078 457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095"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Szarvasmarhatartó telepek korszerűsítése</a:t>
                      </a:r>
                      <a:endParaRPr lang="hu-HU" sz="135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5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 </a:t>
                      </a:r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610 924 285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5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Összesen</a:t>
                      </a:r>
                      <a:endParaRPr lang="hu-HU" sz="135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 </a:t>
                      </a:r>
                      <a:r>
                        <a:rPr lang="hu-HU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866   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 </a:t>
                      </a:r>
                      <a:r>
                        <a:rPr lang="hu-HU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   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 </a:t>
                      </a:r>
                      <a:r>
                        <a:rPr lang="hu-HU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881   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688 </a:t>
                      </a:r>
                      <a:r>
                        <a:rPr lang="hu-HU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906 273 812   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0" name="Kép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437" y="124186"/>
            <a:ext cx="3044952" cy="424494"/>
          </a:xfrm>
          <a:prstGeom prst="rect">
            <a:avLst/>
          </a:prstGeom>
        </p:spPr>
      </p:pic>
      <p:sp>
        <p:nvSpPr>
          <p:cNvPr id="11" name="Szövegdoboz 10"/>
          <p:cNvSpPr txBox="1"/>
          <p:nvPr/>
        </p:nvSpPr>
        <p:spPr>
          <a:xfrm>
            <a:off x="44281" y="92593"/>
            <a:ext cx="5105873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solidFill>
                  <a:prstClr val="white"/>
                </a:solidFill>
              </a:rPr>
              <a:t>D</a:t>
            </a:r>
            <a:r>
              <a:rPr lang="hu-HU" sz="2000" b="1" dirty="0" smtClean="0">
                <a:solidFill>
                  <a:prstClr val="white"/>
                </a:solidFill>
              </a:rPr>
              <a:t>öntések, kötelezettségvállalások III.</a:t>
            </a:r>
            <a:endParaRPr lang="hu-HU" sz="2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3751</TotalTime>
  <Words>3406</Words>
  <Application>Microsoft Office PowerPoint</Application>
  <PresentationFormat>Diavetítés a képernyőre (4:3 oldalarány)</PresentationFormat>
  <Paragraphs>686</Paragraphs>
  <Slides>27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27</vt:i4>
      </vt:variant>
    </vt:vector>
  </HeadingPairs>
  <TitlesOfParts>
    <vt:vector size="38" baseType="lpstr">
      <vt:lpstr>Arial</vt:lpstr>
      <vt:lpstr>Calibri</vt:lpstr>
      <vt:lpstr>Cambria</vt:lpstr>
      <vt:lpstr>Franklin Gothic Medium (Szövegtörzs)</vt:lpstr>
      <vt:lpstr>Garamond</vt:lpstr>
      <vt:lpstr>Symbol</vt:lpstr>
      <vt:lpstr>Times New Roman</vt:lpstr>
      <vt:lpstr>Verdana</vt:lpstr>
      <vt:lpstr>Wingdings</vt:lpstr>
      <vt:lpstr>1_Office-téma</vt:lpstr>
      <vt:lpstr>Office-téma</vt:lpstr>
      <vt:lpstr>A Magyar Nemzeti Vidéki Hálózat bemutatása, és a Vidékfejlesztési Program aktuális kérdései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2017. év nyarán hozott döntések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>KD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aktuális kertészeti pályázatok</dc:title>
  <dc:creator>Balogh Attila</dc:creator>
  <cp:lastModifiedBy>Kriszti</cp:lastModifiedBy>
  <cp:revision>549</cp:revision>
  <cp:lastPrinted>2017-08-10T13:41:51Z</cp:lastPrinted>
  <dcterms:created xsi:type="dcterms:W3CDTF">2017-01-24T15:08:43Z</dcterms:created>
  <dcterms:modified xsi:type="dcterms:W3CDTF">2017-11-22T10:22:57Z</dcterms:modified>
</cp:coreProperties>
</file>