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8" r:id="rId3"/>
    <p:sldId id="313" r:id="rId4"/>
    <p:sldId id="314" r:id="rId5"/>
    <p:sldId id="319" r:id="rId6"/>
    <p:sldId id="308" r:id="rId7"/>
    <p:sldId id="309" r:id="rId8"/>
    <p:sldId id="310" r:id="rId9"/>
    <p:sldId id="320" r:id="rId10"/>
    <p:sldId id="321" r:id="rId11"/>
    <p:sldId id="322" r:id="rId12"/>
    <p:sldId id="303" r:id="rId13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4" autoAdjust="0"/>
    <p:restoredTop sz="91543" autoAdjust="0"/>
  </p:normalViewPr>
  <p:slideViewPr>
    <p:cSldViewPr>
      <p:cViewPr varScale="1">
        <p:scale>
          <a:sx n="106" d="100"/>
          <a:sy n="106" d="100"/>
        </p:scale>
        <p:origin x="205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A6A0B-54EB-4F5A-8286-E5B4404A2C8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12E0799-6BC8-4AD9-8E28-3BEC72F615EA}">
      <dgm:prSet phldrT="[Szöveg]" custT="1"/>
      <dgm:spPr/>
      <dgm:t>
        <a:bodyPr/>
        <a:lstStyle/>
        <a:p>
          <a:r>
            <a:rPr lang="hu-HU" sz="1800" b="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www.kormany.hu  </a:t>
          </a:r>
        </a:p>
      </dgm:t>
    </dgm:pt>
    <dgm:pt modelId="{E34764E1-F0A0-4EE7-B4E4-6817DBC21D56}" type="sibTrans" cxnId="{7FA4616D-00DA-4AAD-A9FC-9E083935DCDC}">
      <dgm:prSet/>
      <dgm:spPr/>
      <dgm:t>
        <a:bodyPr/>
        <a:lstStyle/>
        <a:p>
          <a:endParaRPr lang="hu-HU"/>
        </a:p>
      </dgm:t>
    </dgm:pt>
    <dgm:pt modelId="{0E9918F7-1DB1-4C20-A699-C3C0FD445B7C}" type="parTrans" cxnId="{7FA4616D-00DA-4AAD-A9FC-9E083935DCDC}">
      <dgm:prSet/>
      <dgm:spPr/>
      <dgm:t>
        <a:bodyPr/>
        <a:lstStyle/>
        <a:p>
          <a:endParaRPr lang="hu-HU"/>
        </a:p>
      </dgm:t>
    </dgm:pt>
    <dgm:pt modelId="{64FC6463-9856-4601-A970-1446D494B3A6}">
      <dgm:prSet phldrT="[Szöveg]" custT="1"/>
      <dgm:spPr/>
      <dgm:t>
        <a:bodyPr/>
        <a:lstStyle/>
        <a:p>
          <a:r>
            <a:rPr lang="hu-HU" sz="18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www.palyazat.gov.hu</a:t>
          </a:r>
          <a:r>
            <a:rPr lang="hu-HU" sz="1800" dirty="0">
              <a:latin typeface="Cambria" panose="02040503050406030204" pitchFamily="18" charset="0"/>
            </a:rPr>
            <a:t>  </a:t>
          </a:r>
        </a:p>
      </dgm:t>
    </dgm:pt>
    <dgm:pt modelId="{F9807249-E117-44B8-84B5-0D9F6A37A1BD}" type="sibTrans" cxnId="{1AFD9533-308E-4BB8-B0C5-CE533A59F27B}">
      <dgm:prSet/>
      <dgm:spPr/>
      <dgm:t>
        <a:bodyPr/>
        <a:lstStyle/>
        <a:p>
          <a:endParaRPr lang="hu-HU"/>
        </a:p>
      </dgm:t>
    </dgm:pt>
    <dgm:pt modelId="{B8B165FA-BBDE-4077-AD2D-0EE226BA54BF}" type="parTrans" cxnId="{1AFD9533-308E-4BB8-B0C5-CE533A59F27B}">
      <dgm:prSet/>
      <dgm:spPr/>
      <dgm:t>
        <a:bodyPr/>
        <a:lstStyle/>
        <a:p>
          <a:endParaRPr lang="hu-HU"/>
        </a:p>
      </dgm:t>
    </dgm:pt>
    <dgm:pt modelId="{D44DFECD-9FC6-4C3D-A042-B40AA80A983F}" type="pres">
      <dgm:prSet presAssocID="{440A6A0B-54EB-4F5A-8286-E5B4404A2C89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84032506-8CE5-4807-BFD1-42257F7BBA7E}" type="pres">
      <dgm:prSet presAssocID="{64FC6463-9856-4601-A970-1446D494B3A6}" presName="Accent1" presStyleCnt="0"/>
      <dgm:spPr/>
    </dgm:pt>
    <dgm:pt modelId="{72EA5842-1F38-4183-B56E-0214166748B5}" type="pres">
      <dgm:prSet presAssocID="{64FC6463-9856-4601-A970-1446D494B3A6}" presName="Accent" presStyleLbl="node1" presStyleIdx="0" presStyleCnt="2" custLinFactNeighborX="26976" custLinFactNeighborY="-219"/>
      <dgm:spPr/>
    </dgm:pt>
    <dgm:pt modelId="{BEE33738-10AF-4E7F-8E5F-7614834FF675}" type="pres">
      <dgm:prSet presAssocID="{64FC6463-9856-4601-A970-1446D494B3A6}" presName="Parent1" presStyleLbl="revTx" presStyleIdx="0" presStyleCnt="2" custScaleX="131385" custLinFactNeighborX="40725" custLinFactNeighborY="6036">
        <dgm:presLayoutVars>
          <dgm:chMax val="1"/>
          <dgm:chPref val="1"/>
          <dgm:bulletEnabled val="1"/>
        </dgm:presLayoutVars>
      </dgm:prSet>
      <dgm:spPr/>
    </dgm:pt>
    <dgm:pt modelId="{154DA548-047A-4B7A-B107-E779AD0C465B}" type="pres">
      <dgm:prSet presAssocID="{212E0799-6BC8-4AD9-8E28-3BEC72F615EA}" presName="Accent2" presStyleCnt="0"/>
      <dgm:spPr/>
    </dgm:pt>
    <dgm:pt modelId="{B8298679-449D-4269-8C81-99DA76DCFC88}" type="pres">
      <dgm:prSet presAssocID="{212E0799-6BC8-4AD9-8E28-3BEC72F615EA}" presName="Accent" presStyleLbl="node1" presStyleIdx="1" presStyleCnt="2" custLinFactNeighborX="28487" custLinFactNeighborY="-883"/>
      <dgm:spPr/>
    </dgm:pt>
    <dgm:pt modelId="{15594D27-4986-48B6-9933-E3904F863E7B}" type="pres">
      <dgm:prSet presAssocID="{212E0799-6BC8-4AD9-8E28-3BEC72F615EA}" presName="Parent2" presStyleLbl="revTx" presStyleIdx="1" presStyleCnt="2" custScaleX="133248" custLinFactNeighborX="42435" custLinFactNeighborY="-4757">
        <dgm:presLayoutVars>
          <dgm:chMax val="1"/>
          <dgm:chPref val="1"/>
          <dgm:bulletEnabled val="1"/>
        </dgm:presLayoutVars>
      </dgm:prSet>
      <dgm:spPr/>
    </dgm:pt>
  </dgm:ptLst>
  <dgm:cxnLst>
    <dgm:cxn modelId="{BEEEFA0A-8CDF-4FAF-AE60-93925CDF27A8}" type="presOf" srcId="{64FC6463-9856-4601-A970-1446D494B3A6}" destId="{BEE33738-10AF-4E7F-8E5F-7614834FF675}" srcOrd="0" destOrd="0" presId="urn:microsoft.com/office/officeart/2009/layout/CircleArrowProcess"/>
    <dgm:cxn modelId="{1AFD9533-308E-4BB8-B0C5-CE533A59F27B}" srcId="{440A6A0B-54EB-4F5A-8286-E5B4404A2C89}" destId="{64FC6463-9856-4601-A970-1446D494B3A6}" srcOrd="0" destOrd="0" parTransId="{B8B165FA-BBDE-4077-AD2D-0EE226BA54BF}" sibTransId="{F9807249-E117-44B8-84B5-0D9F6A37A1BD}"/>
    <dgm:cxn modelId="{7FA4616D-00DA-4AAD-A9FC-9E083935DCDC}" srcId="{440A6A0B-54EB-4F5A-8286-E5B4404A2C89}" destId="{212E0799-6BC8-4AD9-8E28-3BEC72F615EA}" srcOrd="1" destOrd="0" parTransId="{0E9918F7-1DB1-4C20-A699-C3C0FD445B7C}" sibTransId="{E34764E1-F0A0-4EE7-B4E4-6817DBC21D56}"/>
    <dgm:cxn modelId="{32ABB790-34A7-4030-825C-0783A1D69582}" type="presOf" srcId="{212E0799-6BC8-4AD9-8E28-3BEC72F615EA}" destId="{15594D27-4986-48B6-9933-E3904F863E7B}" srcOrd="0" destOrd="0" presId="urn:microsoft.com/office/officeart/2009/layout/CircleArrowProcess"/>
    <dgm:cxn modelId="{169695EC-EAF4-4C17-A6C7-A67338B30218}" type="presOf" srcId="{440A6A0B-54EB-4F5A-8286-E5B4404A2C89}" destId="{D44DFECD-9FC6-4C3D-A042-B40AA80A983F}" srcOrd="0" destOrd="0" presId="urn:microsoft.com/office/officeart/2009/layout/CircleArrowProcess"/>
    <dgm:cxn modelId="{66110561-1ABD-46D0-9F11-6A6EBE9074B3}" type="presParOf" srcId="{D44DFECD-9FC6-4C3D-A042-B40AA80A983F}" destId="{84032506-8CE5-4807-BFD1-42257F7BBA7E}" srcOrd="0" destOrd="0" presId="urn:microsoft.com/office/officeart/2009/layout/CircleArrowProcess"/>
    <dgm:cxn modelId="{B9D66464-1541-4994-B044-0A61395D5D14}" type="presParOf" srcId="{84032506-8CE5-4807-BFD1-42257F7BBA7E}" destId="{72EA5842-1F38-4183-B56E-0214166748B5}" srcOrd="0" destOrd="0" presId="urn:microsoft.com/office/officeart/2009/layout/CircleArrowProcess"/>
    <dgm:cxn modelId="{8693AF5C-EA4F-4BF5-ADBD-40E6F4B0B0FC}" type="presParOf" srcId="{D44DFECD-9FC6-4C3D-A042-B40AA80A983F}" destId="{BEE33738-10AF-4E7F-8E5F-7614834FF675}" srcOrd="1" destOrd="0" presId="urn:microsoft.com/office/officeart/2009/layout/CircleArrowProcess"/>
    <dgm:cxn modelId="{F8217B21-8757-4F1F-98B5-819B6642646E}" type="presParOf" srcId="{D44DFECD-9FC6-4C3D-A042-B40AA80A983F}" destId="{154DA548-047A-4B7A-B107-E779AD0C465B}" srcOrd="2" destOrd="0" presId="urn:microsoft.com/office/officeart/2009/layout/CircleArrowProcess"/>
    <dgm:cxn modelId="{FF4EF9FC-FC69-475F-9F59-54E5CEF4FDCC}" type="presParOf" srcId="{154DA548-047A-4B7A-B107-E779AD0C465B}" destId="{B8298679-449D-4269-8C81-99DA76DCFC88}" srcOrd="0" destOrd="0" presId="urn:microsoft.com/office/officeart/2009/layout/CircleArrowProcess"/>
    <dgm:cxn modelId="{AAE67725-0455-4042-A59E-429F2925F69A}" type="presParOf" srcId="{D44DFECD-9FC6-4C3D-A042-B40AA80A983F}" destId="{15594D27-4986-48B6-9933-E3904F863E7B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A5842-1F38-4183-B56E-0214166748B5}">
      <dsp:nvSpPr>
        <dsp:cNvPr id="0" name=""/>
        <dsp:cNvSpPr/>
      </dsp:nvSpPr>
      <dsp:spPr>
        <a:xfrm>
          <a:off x="2633519" y="-6235"/>
          <a:ext cx="2847188" cy="284727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33738-10AF-4E7F-8E5F-7614834FF675}">
      <dsp:nvSpPr>
        <dsp:cNvPr id="0" name=""/>
        <dsp:cNvSpPr/>
      </dsp:nvSpPr>
      <dsp:spPr>
        <a:xfrm>
          <a:off x="2891932" y="1078762"/>
          <a:ext cx="2087060" cy="794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www.palyazat.gov.hu</a:t>
          </a:r>
          <a:r>
            <a:rPr lang="hu-HU" sz="1800" kern="1200" dirty="0">
              <a:latin typeface="Cambria" panose="02040503050406030204" pitchFamily="18" charset="0"/>
            </a:rPr>
            <a:t>  </a:t>
          </a:r>
        </a:p>
      </dsp:txBody>
      <dsp:txXfrm>
        <a:off x="2891932" y="1078762"/>
        <a:ext cx="2087060" cy="794159"/>
      </dsp:txXfrm>
    </dsp:sp>
    <dsp:sp modelId="{B8298679-449D-4269-8C81-99DA76DCFC88}">
      <dsp:nvSpPr>
        <dsp:cNvPr id="0" name=""/>
        <dsp:cNvSpPr/>
      </dsp:nvSpPr>
      <dsp:spPr>
        <a:xfrm>
          <a:off x="1974513" y="1803379"/>
          <a:ext cx="2445951" cy="2446986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94D27-4986-48B6-9933-E3904F863E7B}">
      <dsp:nvSpPr>
        <dsp:cNvPr id="0" name=""/>
        <dsp:cNvSpPr/>
      </dsp:nvSpPr>
      <dsp:spPr>
        <a:xfrm>
          <a:off x="2110045" y="2632204"/>
          <a:ext cx="2116654" cy="794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www.kormany.hu  </a:t>
          </a:r>
        </a:p>
      </dsp:txBody>
      <dsp:txXfrm>
        <a:off x="2110045" y="2632204"/>
        <a:ext cx="2116654" cy="794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C0596-02C0-4E1A-A413-45594F840552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6B59C-CA1C-45F5-92E2-5876179C58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3723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44AE2-4D42-4A67-ACBC-82773D8A0392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3C95A-4292-4308-98EA-BBFC20F1D6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309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895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401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319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389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107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725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824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030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21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79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137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CD95-FEBC-46B7-A942-D89E24AEFBC8}" type="datetimeFigureOut">
              <a:rPr lang="hu-HU" smtClean="0"/>
              <a:t>2018. 08. 24.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658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k.hu/" TargetMode="External"/><Relationship Id="rId2" Type="http://schemas.openxmlformats.org/officeDocument/2006/relationships/hyperlink" Target="http://www.szechenyi2020.h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4572000" y="1412776"/>
            <a:ext cx="439248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solidFill>
                  <a:schemeClr val="bg1"/>
                </a:solidFill>
              </a:rPr>
              <a:t>A Vidékfejlesztési Program aktualitásai és eredményei</a:t>
            </a:r>
          </a:p>
          <a:p>
            <a:endParaRPr lang="hu-HU" sz="3100" dirty="0">
              <a:solidFill>
                <a:schemeClr val="bg1"/>
              </a:solidFill>
            </a:endParaRPr>
          </a:p>
          <a:p>
            <a:r>
              <a:rPr lang="hu-HU" sz="3100" dirty="0">
                <a:solidFill>
                  <a:schemeClr val="bg1"/>
                </a:solidFill>
              </a:rPr>
              <a:t>Agrárminisztérium</a:t>
            </a:r>
          </a:p>
          <a:p>
            <a:r>
              <a:rPr lang="hu-HU" dirty="0">
                <a:solidFill>
                  <a:schemeClr val="bg1"/>
                </a:solidFill>
              </a:rPr>
              <a:t>Vidékfejlesztési Államtitkárság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Kis Miklós</a:t>
            </a:r>
          </a:p>
          <a:p>
            <a:r>
              <a:rPr lang="hu-HU" dirty="0">
                <a:solidFill>
                  <a:schemeClr val="bg1"/>
                </a:solidFill>
              </a:rPr>
              <a:t>Vidékfejlesztésért felelős államtitkár 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Mezőgazdasági és Vidékfejlesztési Fórum</a:t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dirty="0">
                <a:solidFill>
                  <a:schemeClr val="bg1"/>
                </a:solidFill>
              </a:rPr>
              <a:t>Kecskemét, 2018. augusztus 22.</a:t>
            </a:r>
          </a:p>
        </p:txBody>
      </p:sp>
    </p:spTree>
    <p:extLst>
      <p:ext uri="{BB962C8B-B14F-4D97-AF65-F5344CB8AC3E}">
        <p14:creationId xmlns:p14="http://schemas.microsoft.com/office/powerpoint/2010/main" val="2446744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solidFill>
                  <a:schemeClr val="bg1"/>
                </a:solidFill>
              </a:rPr>
              <a:t>A Vidékfejlesztési Program keretében 2018 őszén</a:t>
            </a:r>
          </a:p>
          <a:p>
            <a:pPr algn="ctr"/>
            <a:r>
              <a:rPr lang="hu-HU" sz="2800" b="1" dirty="0">
                <a:solidFill>
                  <a:schemeClr val="bg1"/>
                </a:solidFill>
              </a:rPr>
              <a:t>megjelentetni tervezett pályázati felhívások</a:t>
            </a:r>
          </a:p>
        </p:txBody>
      </p:sp>
      <p:sp>
        <p:nvSpPr>
          <p:cNvPr id="4" name="Téglalap 3"/>
          <p:cNvSpPr/>
          <p:nvPr/>
        </p:nvSpPr>
        <p:spPr>
          <a:xfrm>
            <a:off x="50328" y="1268760"/>
            <a:ext cx="7017221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b="1" dirty="0"/>
              <a:t>Az élelmiszer-feldolgozás és a borászat támogatása</a:t>
            </a:r>
          </a:p>
        </p:txBody>
      </p:sp>
      <p:sp>
        <p:nvSpPr>
          <p:cNvPr id="6" name="Téglalap 5"/>
          <p:cNvSpPr/>
          <p:nvPr/>
        </p:nvSpPr>
        <p:spPr>
          <a:xfrm>
            <a:off x="43218" y="1700808"/>
            <a:ext cx="8239837" cy="83099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1600" dirty="0"/>
              <a:t>Korábbi döntések: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ÉLIP esetében eddig összesen </a:t>
            </a:r>
            <a:r>
              <a:rPr lang="hu-HU" sz="1600" b="1" dirty="0"/>
              <a:t>644 projektet </a:t>
            </a:r>
            <a:r>
              <a:rPr lang="hu-HU" sz="1600" dirty="0"/>
              <a:t>támogatott a tárca, </a:t>
            </a:r>
            <a:r>
              <a:rPr lang="hu-HU" sz="1600" b="1" dirty="0"/>
              <a:t>113 milliárd forint </a:t>
            </a:r>
            <a:r>
              <a:rPr lang="hu-HU" sz="1600" dirty="0"/>
              <a:t>értékben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 borászati beruházások esetében pedig </a:t>
            </a:r>
            <a:r>
              <a:rPr lang="hu-HU" sz="1600" b="1" dirty="0"/>
              <a:t>548 projektet</a:t>
            </a:r>
            <a:r>
              <a:rPr lang="hu-HU" sz="1600" dirty="0"/>
              <a:t>, közel </a:t>
            </a:r>
            <a:r>
              <a:rPr lang="hu-HU" sz="1600" b="1" dirty="0"/>
              <a:t>35 milliárd forint</a:t>
            </a:r>
            <a:r>
              <a:rPr lang="hu-HU" sz="1600" dirty="0"/>
              <a:t> összegben.</a:t>
            </a:r>
          </a:p>
        </p:txBody>
      </p:sp>
      <p:sp>
        <p:nvSpPr>
          <p:cNvPr id="7" name="Téglalap 6"/>
          <p:cNvSpPr/>
          <p:nvPr/>
        </p:nvSpPr>
        <p:spPr>
          <a:xfrm>
            <a:off x="35496" y="2659163"/>
            <a:ext cx="8239837" cy="58477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1600" dirty="0"/>
              <a:t>A pályázatban várható kötelezettségek: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 feltételek a korábbi pályázatokhoz igazodnak</a:t>
            </a:r>
          </a:p>
        </p:txBody>
      </p:sp>
      <p:sp>
        <p:nvSpPr>
          <p:cNvPr id="8" name="Téglalap 7"/>
          <p:cNvSpPr/>
          <p:nvPr/>
        </p:nvSpPr>
        <p:spPr>
          <a:xfrm>
            <a:off x="18752" y="3356992"/>
            <a:ext cx="7073528" cy="36933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b="1" dirty="0"/>
              <a:t>Az ökológiai gazdálkodás támogatása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6516216" y="3356992"/>
            <a:ext cx="259764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/>
              <a:t>Keretösszeg: </a:t>
            </a:r>
            <a:r>
              <a:rPr lang="hu-HU" b="1" dirty="0"/>
              <a:t>12 Mrd Ft</a:t>
            </a:r>
          </a:p>
        </p:txBody>
      </p:sp>
      <p:sp>
        <p:nvSpPr>
          <p:cNvPr id="10" name="Téglalap 9"/>
          <p:cNvSpPr/>
          <p:nvPr/>
        </p:nvSpPr>
        <p:spPr>
          <a:xfrm>
            <a:off x="26664" y="3789040"/>
            <a:ext cx="8239837" cy="83099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1600" dirty="0"/>
              <a:t>Korábbi döntés: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2016-ban az Irányító Hatóság </a:t>
            </a:r>
            <a:r>
              <a:rPr lang="hu-HU" sz="1600" b="1" dirty="0"/>
              <a:t>2200 kérelmet (A kérelmek 99%-át) támogatott</a:t>
            </a:r>
            <a:r>
              <a:rPr lang="hu-HU" sz="1600" dirty="0"/>
              <a:t>, </a:t>
            </a:r>
            <a:r>
              <a:rPr lang="hu-HU" sz="1600" b="1" dirty="0"/>
              <a:t>62 milliárd forint </a:t>
            </a:r>
            <a:r>
              <a:rPr lang="hu-HU" sz="1600" dirty="0"/>
              <a:t>összegben.</a:t>
            </a:r>
          </a:p>
        </p:txBody>
      </p:sp>
      <p:sp>
        <p:nvSpPr>
          <p:cNvPr id="13" name="Téglalap 12"/>
          <p:cNvSpPr/>
          <p:nvPr/>
        </p:nvSpPr>
        <p:spPr>
          <a:xfrm>
            <a:off x="17322" y="4725144"/>
            <a:ext cx="8239837" cy="58477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1600" dirty="0"/>
              <a:t>A pályázatban várható kötelezettségek: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Gyep, meghatározott állatlétszám</a:t>
            </a:r>
          </a:p>
        </p:txBody>
      </p:sp>
      <p:sp>
        <p:nvSpPr>
          <p:cNvPr id="14" name="Téglalap 13"/>
          <p:cNvSpPr/>
          <p:nvPr/>
        </p:nvSpPr>
        <p:spPr>
          <a:xfrm>
            <a:off x="18751" y="5445224"/>
            <a:ext cx="7073529" cy="36933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b="1" dirty="0"/>
              <a:t>A kiskérődző - tejágazat szerkezetátalakítását kísérő állatjóléti támogatás</a:t>
            </a:r>
          </a:p>
        </p:txBody>
      </p:sp>
      <p:sp>
        <p:nvSpPr>
          <p:cNvPr id="15" name="Téglalap 14"/>
          <p:cNvSpPr/>
          <p:nvPr/>
        </p:nvSpPr>
        <p:spPr>
          <a:xfrm>
            <a:off x="65161" y="5857894"/>
            <a:ext cx="5730975" cy="8309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1600" dirty="0"/>
              <a:t>Cél a juh- és kecskeágazat támogatása. A tej szerkezetátalakítását kísérő állatjóléti támogatás segíti a tejtermelés átalakulását, az akut tőkehiány kezelését.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6516216" y="5125253"/>
            <a:ext cx="259764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/>
              <a:t>Keretösszeg: </a:t>
            </a:r>
            <a:r>
              <a:rPr lang="hu-HU" b="1" dirty="0"/>
              <a:t>0,68 Mrd Ft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516215" y="1378417"/>
            <a:ext cx="259764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/>
              <a:t>Keretösszeg: </a:t>
            </a:r>
            <a:r>
              <a:rPr lang="hu-HU" b="1" dirty="0"/>
              <a:t>50 Mrd Ft</a:t>
            </a:r>
          </a:p>
        </p:txBody>
      </p:sp>
    </p:spTree>
    <p:extLst>
      <p:ext uri="{BB962C8B-B14F-4D97-AF65-F5344CB8AC3E}">
        <p14:creationId xmlns:p14="http://schemas.microsoft.com/office/powerpoint/2010/main" val="3495617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solidFill>
                  <a:prstClr val="white"/>
                </a:solidFill>
              </a:rPr>
              <a:t>Magyar érdekek a 2020 utáni Közös Agrárpolitika</a:t>
            </a:r>
          </a:p>
          <a:p>
            <a:pPr algn="ctr"/>
            <a:r>
              <a:rPr lang="hu-HU" sz="2800" b="1" dirty="0">
                <a:solidFill>
                  <a:prstClr val="white"/>
                </a:solidFill>
              </a:rPr>
              <a:t>EMVA vonatkozásában </a:t>
            </a:r>
          </a:p>
        </p:txBody>
      </p:sp>
      <p:sp>
        <p:nvSpPr>
          <p:cNvPr id="4" name="Téglalap 3"/>
          <p:cNvSpPr/>
          <p:nvPr/>
        </p:nvSpPr>
        <p:spPr>
          <a:xfrm>
            <a:off x="251520" y="1484784"/>
            <a:ext cx="8557526" cy="504753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/>
              <a:t>Erős </a:t>
            </a:r>
            <a:r>
              <a:rPr lang="hu-HU" b="1" dirty="0"/>
              <a:t>két-pilléres rendszer </a:t>
            </a:r>
            <a:r>
              <a:rPr lang="hu-HU" dirty="0"/>
              <a:t>fenntartása megfelelő költségvetési források biztosításával.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/>
              <a:t>Nem támogatjuk a </a:t>
            </a:r>
            <a:r>
              <a:rPr lang="hu-HU" dirty="0" err="1"/>
              <a:t>KAP-tól</a:t>
            </a:r>
            <a:r>
              <a:rPr lang="hu-HU" dirty="0"/>
              <a:t> idegen, azzal összeegyeztethetetlen új célok beemelését. (pl. a migráció).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/>
              <a:t>A forrásokat továbbra is a </a:t>
            </a:r>
            <a:r>
              <a:rPr lang="hu-HU" b="1" dirty="0"/>
              <a:t>gazdáknak kell kapniuk.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/>
              <a:t>A hozzáadott érték biztosítása érdekében fontos, hogy továbbra is </a:t>
            </a:r>
            <a:r>
              <a:rPr lang="hu-HU" b="1" dirty="0"/>
              <a:t>fenntartsuk az agrárberuházások támogatását.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/>
              <a:t>Továbbra is </a:t>
            </a:r>
            <a:r>
              <a:rPr lang="hu-HU" b="1" dirty="0"/>
              <a:t>biztosítani kell a vissza nem térítendő támogatások túlsúlyát</a:t>
            </a:r>
            <a:r>
              <a:rPr lang="hu-HU" dirty="0"/>
              <a:t>, a jelenlegi támogatás intenzitások fenntartását.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/>
              <a:t>A pénzügyi eszközöknek és a jövedelemstabilizációs eszköznek a támogatásalapú rendszert kiegészítő jellegűnek kell maradnia.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Az </a:t>
            </a:r>
            <a:r>
              <a:rPr lang="hu-HU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öntözésr</a:t>
            </a:r>
            <a:r>
              <a:rPr lang="hu-HU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 vonatkozó szabályok </a:t>
            </a:r>
            <a:r>
              <a:rPr lang="hu-HU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egyszerűsítése</a:t>
            </a:r>
            <a:r>
              <a:rPr lang="hu-HU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ne kelljen a víztest állapotát vizsgálni.</a:t>
            </a:r>
            <a:endParaRPr lang="hu-HU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/>
              <a:t>Az Európai Bizottságnak a 2020 utáni időszak </a:t>
            </a:r>
            <a:r>
              <a:rPr lang="hu-HU" b="1" dirty="0"/>
              <a:t>egyszerűsítései közé kell vennie az agrár-beruházási támogatások előleg-kifizetésének ügyét.</a:t>
            </a:r>
          </a:p>
        </p:txBody>
      </p:sp>
    </p:spTree>
    <p:extLst>
      <p:ext uri="{BB962C8B-B14F-4D97-AF65-F5344CB8AC3E}">
        <p14:creationId xmlns:p14="http://schemas.microsoft.com/office/powerpoint/2010/main" val="3495617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/>
        </p:nvSpPr>
        <p:spPr>
          <a:xfrm>
            <a:off x="441970" y="381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b="1" dirty="0">
                <a:solidFill>
                  <a:schemeClr val="bg1"/>
                </a:solidFill>
              </a:rPr>
              <a:t>Köszönöm megtisztelő figyelmüket!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96821459"/>
              </p:ext>
            </p:extLst>
          </p:nvPr>
        </p:nvGraphicFramePr>
        <p:xfrm>
          <a:off x="3153614" y="1484784"/>
          <a:ext cx="5990386" cy="4271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-36884" y="1772816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mbria" panose="02040503050406030204" pitchFamily="18" charset="0"/>
              </a:rPr>
              <a:t>Agrárminisztérium</a:t>
            </a:r>
          </a:p>
          <a:p>
            <a:pPr algn="ctr"/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mbria" panose="02040503050406030204" pitchFamily="18" charset="0"/>
              </a:rPr>
              <a:t>Vidékfejlesztésért felelős Államtitkárság</a:t>
            </a:r>
          </a:p>
          <a:p>
            <a:pPr algn="ctr"/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mbria" panose="02040503050406030204" pitchFamily="18" charset="0"/>
              </a:rPr>
              <a:t>6000 Kecskemét, Ipoly u. 1.</a:t>
            </a:r>
          </a:p>
        </p:txBody>
      </p:sp>
    </p:spTree>
    <p:extLst>
      <p:ext uri="{BB962C8B-B14F-4D97-AF65-F5344CB8AC3E}">
        <p14:creationId xmlns:p14="http://schemas.microsoft.com/office/powerpoint/2010/main" val="1016373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u-HU" sz="2800" b="1" spc="-1" dirty="0">
                <a:solidFill>
                  <a:srgbClr val="FFFFFF"/>
                </a:solidFill>
              </a:rPr>
              <a:t>Az agrár és vidékfejlesztési támogatások jelenlegi rendszere Magyarországon</a:t>
            </a:r>
          </a:p>
        </p:txBody>
      </p:sp>
      <p:sp>
        <p:nvSpPr>
          <p:cNvPr id="4" name="Téglalap 3"/>
          <p:cNvSpPr/>
          <p:nvPr/>
        </p:nvSpPr>
        <p:spPr>
          <a:xfrm>
            <a:off x="183191" y="1268760"/>
            <a:ext cx="873874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u-HU" sz="1900" b="1" dirty="0">
                <a:solidFill>
                  <a:schemeClr val="tx2"/>
                </a:solidFill>
                <a:cs typeface="Times New Roman" panose="02020603050405020304" pitchFamily="18" charset="0"/>
              </a:rPr>
              <a:t>Közös Agrárpolitika I. pillér </a:t>
            </a:r>
            <a:r>
              <a:rPr lang="hu-HU" sz="1900" dirty="0">
                <a:cs typeface="Times New Roman" panose="02020603050405020304" pitchFamily="18" charset="0"/>
              </a:rPr>
              <a:t>(~ 2 800 milliárd forint)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1900" dirty="0">
                <a:cs typeface="Times New Roman" panose="02020603050405020304" pitchFamily="18" charset="0"/>
              </a:rPr>
              <a:t>közvetlen támogatások (uniós forrás)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1900" dirty="0">
                <a:cs typeface="Times New Roman" panose="02020603050405020304" pitchFamily="18" charset="0"/>
              </a:rPr>
              <a:t>piaci intézkedések (uniós forrás) </a:t>
            </a:r>
          </a:p>
          <a:p>
            <a:pPr lvl="1" algn="just"/>
            <a:endParaRPr lang="hu-HU" sz="1900" dirty="0"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u-HU" sz="1900" b="1" dirty="0">
                <a:solidFill>
                  <a:schemeClr val="tx2"/>
                </a:solidFill>
                <a:cs typeface="Times New Roman" panose="02020603050405020304" pitchFamily="18" charset="0"/>
              </a:rPr>
              <a:t>Közös Agrárpolitika II. pillér </a:t>
            </a:r>
            <a:r>
              <a:rPr lang="hu-HU" sz="1900" dirty="0">
                <a:cs typeface="Times New Roman" panose="02020603050405020304" pitchFamily="18" charset="0"/>
              </a:rPr>
              <a:t>(~ 1 300 milliárd forint)</a:t>
            </a:r>
            <a:endParaRPr lang="hu-HU" sz="1900" b="1" dirty="0"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1900" dirty="0">
                <a:cs typeface="Times New Roman" panose="02020603050405020304" pitchFamily="18" charset="0"/>
              </a:rPr>
              <a:t>vidékfejlesztés (uniós és nemzeti forrás) </a:t>
            </a:r>
          </a:p>
          <a:p>
            <a:pPr lvl="1" algn="just"/>
            <a:endParaRPr lang="hu-HU" sz="19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+"/>
            </a:pPr>
            <a:r>
              <a:rPr lang="hu-HU" sz="1900" b="1" dirty="0">
                <a:solidFill>
                  <a:schemeClr val="tx2"/>
                </a:solidFill>
                <a:cs typeface="Times New Roman" panose="02020603050405020304" pitchFamily="18" charset="0"/>
              </a:rPr>
              <a:t> Nemzeti támogatási jogcímek </a:t>
            </a:r>
            <a:r>
              <a:rPr lang="hu-HU" sz="1900" dirty="0">
                <a:cs typeface="Times New Roman" panose="02020603050405020304" pitchFamily="18" charset="0"/>
              </a:rPr>
              <a:t>(nemzeti forrás, évente változó keretösszeggel) </a:t>
            </a:r>
            <a:br>
              <a:rPr lang="hu-HU" sz="1900" dirty="0">
                <a:cs typeface="Times New Roman" panose="02020603050405020304" pitchFamily="18" charset="0"/>
              </a:rPr>
            </a:br>
            <a:r>
              <a:rPr lang="hu-HU" sz="1900" dirty="0">
                <a:cs typeface="Times New Roman" panose="02020603050405020304" pitchFamily="18" charset="0"/>
              </a:rPr>
              <a:t>pl. Még több munkahelyet a mezőgazdaságban! program évi 20 milliárd forintos támogatása állattartók számára – termeléshez kötött. 41</a:t>
            </a:r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217355" y="4221088"/>
            <a:ext cx="8670415" cy="41815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hu-HU" sz="2200" b="1" dirty="0">
                <a:latin typeface="+mn-lt"/>
              </a:rPr>
              <a:t>Fontos döntések a 2014-2020 közötti időszakban</a:t>
            </a: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83191" y="4725144"/>
            <a:ext cx="8876969" cy="1152128"/>
          </a:xfrm>
        </p:spPr>
        <p:txBody>
          <a:bodyPr>
            <a:normAutofit fontScale="92500" lnSpcReduction="20000"/>
          </a:bodyPr>
          <a:lstStyle/>
          <a:p>
            <a:pPr fontAlgn="ctr">
              <a:spcBef>
                <a:spcPts val="600"/>
              </a:spcBef>
            </a:pPr>
            <a:r>
              <a:rPr lang="hu-HU" sz="1900" dirty="0" err="1">
                <a:solidFill>
                  <a:schemeClr val="tx1"/>
                </a:solidFill>
                <a:latin typeface="+mn-lt"/>
              </a:rPr>
              <a:t>Capping</a:t>
            </a:r>
            <a:endParaRPr lang="hu-HU" sz="1900" dirty="0">
              <a:solidFill>
                <a:schemeClr val="tx1"/>
              </a:solidFill>
              <a:latin typeface="+mn-lt"/>
            </a:endParaRPr>
          </a:p>
          <a:p>
            <a:pPr fontAlgn="ctr">
              <a:spcBef>
                <a:spcPts val="600"/>
              </a:spcBef>
            </a:pPr>
            <a:r>
              <a:rPr lang="hu-HU" sz="1900" dirty="0" err="1">
                <a:solidFill>
                  <a:schemeClr val="tx1"/>
                </a:solidFill>
                <a:latin typeface="+mn-lt"/>
              </a:rPr>
              <a:t>Degresszió</a:t>
            </a:r>
            <a:r>
              <a:rPr lang="hu-HU" sz="1900" dirty="0">
                <a:solidFill>
                  <a:schemeClr val="tx1"/>
                </a:solidFill>
                <a:latin typeface="+mn-lt"/>
              </a:rPr>
              <a:t> bevezetése (AKG szántó esetében is)</a:t>
            </a:r>
          </a:p>
          <a:p>
            <a:pPr fontAlgn="ctr">
              <a:spcBef>
                <a:spcPts val="600"/>
              </a:spcBef>
            </a:pPr>
            <a:r>
              <a:rPr lang="hu-HU" sz="1900" dirty="0">
                <a:solidFill>
                  <a:schemeClr val="tx1"/>
                </a:solidFill>
                <a:latin typeface="+mn-lt"/>
              </a:rPr>
              <a:t>A Vidékfejlesztési Program beruházási jellegű támogatásai esetében a 80-20%-os szabály bevezetése a mikro-, kis- és középvállalkozások helyzetbehozására.	</a:t>
            </a:r>
          </a:p>
        </p:txBody>
      </p:sp>
    </p:spTree>
    <p:extLst>
      <p:ext uri="{BB962C8B-B14F-4D97-AF65-F5344CB8AC3E}">
        <p14:creationId xmlns:p14="http://schemas.microsoft.com/office/powerpoint/2010/main" val="237490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kern="0" dirty="0">
                <a:solidFill>
                  <a:prstClr val="white"/>
                </a:solidFill>
              </a:rPr>
              <a:t>A Vidékfejlesztési Program 2014-2020 célkitűzései</a:t>
            </a:r>
          </a:p>
        </p:txBody>
      </p:sp>
      <p:sp>
        <p:nvSpPr>
          <p:cNvPr id="12" name="Tartalom helye 2"/>
          <p:cNvSpPr txBox="1">
            <a:spLocks/>
          </p:cNvSpPr>
          <p:nvPr/>
        </p:nvSpPr>
        <p:spPr>
          <a:xfrm>
            <a:off x="251521" y="1412776"/>
            <a:ext cx="8424935" cy="424847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400" dirty="0">
                <a:solidFill>
                  <a:schemeClr val="tx1"/>
                </a:solidFill>
              </a:rPr>
              <a:t>A rendelkezésre álló keretösszeg mintegy </a:t>
            </a:r>
            <a:r>
              <a:rPr lang="hu-HU" sz="2400" b="1" dirty="0">
                <a:solidFill>
                  <a:schemeClr val="tx1"/>
                </a:solidFill>
              </a:rPr>
              <a:t>1300 milliárd forint.</a:t>
            </a:r>
          </a:p>
          <a:p>
            <a:r>
              <a:rPr lang="hu-HU" sz="2400" dirty="0">
                <a:solidFill>
                  <a:schemeClr val="tx1"/>
                </a:solidFill>
              </a:rPr>
              <a:t>Legfontosabb célkitűzés a vidéki munkahelyteremtés, munkahelyek megőrzése és fejlesztése </a:t>
            </a:r>
            <a:r>
              <a:rPr lang="hu-HU" sz="2400" b="1" dirty="0">
                <a:solidFill>
                  <a:schemeClr val="tx1"/>
                </a:solidFill>
              </a:rPr>
              <a:t>(munkaigényes ágazatok: kertészet, állattenyésztés, élelmiszeripar); </a:t>
            </a:r>
          </a:p>
          <a:p>
            <a:r>
              <a:rPr lang="hu-HU" sz="2400" dirty="0">
                <a:solidFill>
                  <a:schemeClr val="tx1"/>
                </a:solidFill>
              </a:rPr>
              <a:t>A források </a:t>
            </a:r>
            <a:r>
              <a:rPr lang="hu-HU" sz="2400" b="1" dirty="0">
                <a:solidFill>
                  <a:schemeClr val="tx1"/>
                </a:solidFill>
              </a:rPr>
              <a:t>több mint 50%-ban beruházásokra</a:t>
            </a:r>
            <a:r>
              <a:rPr lang="hu-HU" sz="2400" dirty="0">
                <a:solidFill>
                  <a:schemeClr val="tx1"/>
                </a:solidFill>
              </a:rPr>
              <a:t> lettek elkülönítve (az EU átlag felett!)</a:t>
            </a:r>
          </a:p>
          <a:p>
            <a:r>
              <a:rPr lang="hu-HU" sz="2400" dirty="0">
                <a:solidFill>
                  <a:schemeClr val="tx1"/>
                </a:solidFill>
              </a:rPr>
              <a:t>Mikro-, kis- és középvállalkozások kiemelt fejlesztése, differenciált segítése </a:t>
            </a:r>
            <a:r>
              <a:rPr lang="hu-HU" sz="2400" b="1" dirty="0">
                <a:solidFill>
                  <a:schemeClr val="tx1"/>
                </a:solidFill>
              </a:rPr>
              <a:t>(80-20% a beruházások esetén);</a:t>
            </a:r>
          </a:p>
          <a:p>
            <a:r>
              <a:rPr lang="hu-HU" sz="2400" dirty="0">
                <a:solidFill>
                  <a:schemeClr val="tx1"/>
                </a:solidFill>
              </a:rPr>
              <a:t>Versenyképesség javítása;</a:t>
            </a:r>
          </a:p>
          <a:p>
            <a:r>
              <a:rPr lang="hu-HU" sz="2400" dirty="0">
                <a:solidFill>
                  <a:schemeClr val="tx1"/>
                </a:solidFill>
              </a:rPr>
              <a:t>Termelési és  jövedelembiztonság; </a:t>
            </a:r>
          </a:p>
          <a:p>
            <a:r>
              <a:rPr lang="hu-HU" sz="2400" b="1" dirty="0">
                <a:solidFill>
                  <a:schemeClr val="tx1"/>
                </a:solidFill>
              </a:rPr>
              <a:t>Környezetkímélő gazdálkodás </a:t>
            </a:r>
            <a:r>
              <a:rPr lang="hu-HU" sz="2400" dirty="0">
                <a:solidFill>
                  <a:schemeClr val="tx1"/>
                </a:solidFill>
              </a:rPr>
              <a:t>= erőforrás-hatékonyság; klímavédelem - vidéki településeken helyi alapanyagok, szolgáltatások, megújuló erőforrások és együttműködések.</a:t>
            </a:r>
          </a:p>
        </p:txBody>
      </p:sp>
    </p:spTree>
    <p:extLst>
      <p:ext uri="{BB962C8B-B14F-4D97-AF65-F5344CB8AC3E}">
        <p14:creationId xmlns:p14="http://schemas.microsoft.com/office/powerpoint/2010/main" val="177503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kern="0" dirty="0">
                <a:solidFill>
                  <a:prstClr val="white"/>
                </a:solidFill>
              </a:rPr>
              <a:t>A Vidékfejlesztési Program végrehajtása – 2018. augusztus 22.</a:t>
            </a:r>
          </a:p>
        </p:txBody>
      </p:sp>
      <p:sp>
        <p:nvSpPr>
          <p:cNvPr id="12" name="Tartalom helye 2"/>
          <p:cNvSpPr txBox="1">
            <a:spLocks/>
          </p:cNvSpPr>
          <p:nvPr/>
        </p:nvSpPr>
        <p:spPr>
          <a:xfrm>
            <a:off x="450814" y="1484784"/>
            <a:ext cx="8511032" cy="280831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900" b="1" dirty="0">
                <a:solidFill>
                  <a:schemeClr val="tx1"/>
                </a:solidFill>
              </a:rPr>
              <a:t>71 megjelent pályázat, 1367 milliárd forintos</a:t>
            </a:r>
            <a:r>
              <a:rPr lang="hu-HU" sz="2900" dirty="0">
                <a:solidFill>
                  <a:schemeClr val="tx1"/>
                </a:solidFill>
              </a:rPr>
              <a:t> keretösszeggel (teljes keret 105%-a).</a:t>
            </a:r>
          </a:p>
          <a:p>
            <a:pPr lvl="1"/>
            <a:r>
              <a:rPr lang="hu-HU" sz="2500" dirty="0">
                <a:solidFill>
                  <a:schemeClr val="tx1"/>
                </a:solidFill>
              </a:rPr>
              <a:t>Ebből 49 lezárt pályázat, 1083 milliárd forintos keretösszeggel (a keret 83%-a).</a:t>
            </a:r>
          </a:p>
          <a:p>
            <a:pPr lvl="1"/>
            <a:r>
              <a:rPr lang="hu-HU" sz="2500" b="1" dirty="0">
                <a:solidFill>
                  <a:schemeClr val="tx1"/>
                </a:solidFill>
              </a:rPr>
              <a:t>22 nyitott pályázat, 284 milliárd forintos</a:t>
            </a:r>
            <a:r>
              <a:rPr lang="hu-HU" sz="2500" dirty="0">
                <a:solidFill>
                  <a:schemeClr val="tx1"/>
                </a:solidFill>
              </a:rPr>
              <a:t> keretösszeggel (a keret 22%-a).</a:t>
            </a:r>
          </a:p>
          <a:p>
            <a:r>
              <a:rPr lang="hu-HU" sz="2900" b="1" dirty="0">
                <a:solidFill>
                  <a:schemeClr val="tx1"/>
                </a:solidFill>
              </a:rPr>
              <a:t>A kötelezettségvállalás </a:t>
            </a:r>
            <a:r>
              <a:rPr lang="hu-HU" sz="2900" dirty="0">
                <a:solidFill>
                  <a:schemeClr val="tx1"/>
                </a:solidFill>
              </a:rPr>
              <a:t>nagysága </a:t>
            </a:r>
            <a:r>
              <a:rPr lang="hu-HU" sz="2900" b="1" dirty="0">
                <a:solidFill>
                  <a:schemeClr val="tx1"/>
                </a:solidFill>
              </a:rPr>
              <a:t>1266 milliárd forint </a:t>
            </a:r>
            <a:r>
              <a:rPr lang="hu-HU" sz="2900" dirty="0">
                <a:solidFill>
                  <a:schemeClr val="tx1"/>
                </a:solidFill>
              </a:rPr>
              <a:t>(a keret 98%-a).</a:t>
            </a:r>
          </a:p>
          <a:p>
            <a:r>
              <a:rPr lang="hu-HU" sz="2900" b="1" dirty="0">
                <a:solidFill>
                  <a:schemeClr val="tx1"/>
                </a:solidFill>
              </a:rPr>
              <a:t>A kifizetés </a:t>
            </a:r>
            <a:r>
              <a:rPr lang="hu-HU" sz="2900" dirty="0">
                <a:solidFill>
                  <a:schemeClr val="tx1"/>
                </a:solidFill>
              </a:rPr>
              <a:t>nagysága </a:t>
            </a:r>
            <a:r>
              <a:rPr lang="hu-HU" sz="2900" b="1" dirty="0">
                <a:solidFill>
                  <a:schemeClr val="tx1"/>
                </a:solidFill>
              </a:rPr>
              <a:t>283 milliárd forint </a:t>
            </a:r>
            <a:r>
              <a:rPr lang="hu-HU" sz="2900" dirty="0">
                <a:solidFill>
                  <a:schemeClr val="tx1"/>
                </a:solidFill>
              </a:rPr>
              <a:t>(a keret 22%).</a:t>
            </a:r>
          </a:p>
          <a:p>
            <a:r>
              <a:rPr lang="hu-HU" sz="2900" dirty="0">
                <a:solidFill>
                  <a:schemeClr val="tx1"/>
                </a:solidFill>
              </a:rPr>
              <a:t>Eddig mintegy 240 ezer db beérkezett és </a:t>
            </a:r>
            <a:r>
              <a:rPr lang="hu-HU" sz="2900" b="1" dirty="0">
                <a:solidFill>
                  <a:schemeClr val="tx1"/>
                </a:solidFill>
              </a:rPr>
              <a:t>173 ezer db támogatott kérelem ( a jogosult kérelmek 74%-a!)</a:t>
            </a:r>
          </a:p>
          <a:p>
            <a:endParaRPr lang="hu-HU" sz="2900" dirty="0">
              <a:solidFill>
                <a:schemeClr val="tx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539552" y="4272101"/>
            <a:ext cx="8136904" cy="430887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100" b="1" dirty="0">
                <a:solidFill>
                  <a:schemeClr val="bg1"/>
                </a:solidFill>
              </a:rPr>
              <a:t>A Vidékfejlesztési Program kerete ~ 1300 milliárd forint</a:t>
            </a:r>
          </a:p>
        </p:txBody>
      </p:sp>
      <p:cxnSp>
        <p:nvCxnSpPr>
          <p:cNvPr id="5" name="Egyenes összekötő nyíllal 4"/>
          <p:cNvCxnSpPr/>
          <p:nvPr/>
        </p:nvCxnSpPr>
        <p:spPr>
          <a:xfrm flipH="1">
            <a:off x="2411760" y="4723922"/>
            <a:ext cx="1964364" cy="9063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Egyenes összekötő nyíllal 5"/>
          <p:cNvCxnSpPr/>
          <p:nvPr/>
        </p:nvCxnSpPr>
        <p:spPr>
          <a:xfrm>
            <a:off x="4376124" y="4723922"/>
            <a:ext cx="2308884" cy="9063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églalap 6"/>
          <p:cNvSpPr/>
          <p:nvPr/>
        </p:nvSpPr>
        <p:spPr>
          <a:xfrm>
            <a:off x="347538" y="5733256"/>
            <a:ext cx="3776883" cy="9694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sz="1900" dirty="0"/>
              <a:t>Beruházási pályázatok:</a:t>
            </a:r>
          </a:p>
          <a:p>
            <a:pPr algn="ctr"/>
            <a:r>
              <a:rPr lang="hu-HU" sz="1900" b="1" dirty="0"/>
              <a:t>767 milliárd Ft</a:t>
            </a:r>
          </a:p>
          <a:p>
            <a:pPr algn="ctr"/>
            <a:r>
              <a:rPr lang="hu-HU" sz="1900" dirty="0"/>
              <a:t>Döntések: </a:t>
            </a:r>
            <a:r>
              <a:rPr lang="hu-HU" sz="1900" b="1" dirty="0"/>
              <a:t>591 milliárd Ft (77%)</a:t>
            </a:r>
          </a:p>
        </p:txBody>
      </p:sp>
      <p:sp>
        <p:nvSpPr>
          <p:cNvPr id="8" name="Téglalap 7"/>
          <p:cNvSpPr/>
          <p:nvPr/>
        </p:nvSpPr>
        <p:spPr>
          <a:xfrm>
            <a:off x="4552486" y="5733256"/>
            <a:ext cx="4108318" cy="9694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sz="1900" dirty="0"/>
              <a:t>Normatív és egyéb pályázatok:</a:t>
            </a:r>
          </a:p>
          <a:p>
            <a:pPr algn="ctr"/>
            <a:r>
              <a:rPr lang="hu-HU" sz="1900" b="1" dirty="0"/>
              <a:t>663 milliárd Ft</a:t>
            </a:r>
          </a:p>
          <a:p>
            <a:pPr algn="ctr"/>
            <a:r>
              <a:rPr lang="hu-HU" sz="1900" dirty="0"/>
              <a:t>Döntések: </a:t>
            </a:r>
            <a:r>
              <a:rPr lang="hu-HU" sz="1900" b="1" dirty="0"/>
              <a:t>663 milliárd Ft (100%)</a:t>
            </a:r>
          </a:p>
        </p:txBody>
      </p:sp>
    </p:spTree>
    <p:extLst>
      <p:ext uri="{BB962C8B-B14F-4D97-AF65-F5344CB8AC3E}">
        <p14:creationId xmlns:p14="http://schemas.microsoft.com/office/powerpoint/2010/main" val="53839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412776"/>
            <a:ext cx="8774024" cy="4032447"/>
          </a:xfrm>
        </p:spPr>
        <p:txBody>
          <a:bodyPr>
            <a:normAutofit/>
          </a:bodyPr>
          <a:lstStyle/>
          <a:p>
            <a:r>
              <a:rPr lang="hu-HU" sz="1600" dirty="0"/>
              <a:t>Az előlegigényléshez az </a:t>
            </a:r>
            <a:r>
              <a:rPr lang="hu-HU" sz="1600" b="1" dirty="0"/>
              <a:t>uniós szabályok szerint</a:t>
            </a:r>
            <a:r>
              <a:rPr lang="hu-HU" sz="1600" dirty="0"/>
              <a:t> a kedvezményezettnek </a:t>
            </a:r>
            <a:r>
              <a:rPr lang="hu-HU" sz="1600" b="1" dirty="0"/>
              <a:t>100 százalékos biztosítékot kell nyújtania. </a:t>
            </a:r>
          </a:p>
          <a:p>
            <a:r>
              <a:rPr lang="hu-HU" sz="1600" dirty="0"/>
              <a:t>Az IH kezdeményezésére a Magyar Takarékszövetkezeti Bank </a:t>
            </a:r>
            <a:r>
              <a:rPr lang="hu-HU" sz="1600" dirty="0" err="1"/>
              <a:t>Zrt</a:t>
            </a:r>
            <a:r>
              <a:rPr lang="hu-HU" sz="1600" dirty="0"/>
              <a:t>. </a:t>
            </a:r>
            <a:r>
              <a:rPr lang="hu-HU" sz="1600" b="1" dirty="0"/>
              <a:t>Vidékfejlesztési Program garancia terméke 2017. április 26-ától elérhető</a:t>
            </a:r>
            <a:r>
              <a:rPr lang="hu-HU" sz="1600" dirty="0"/>
              <a:t>, melyben a </a:t>
            </a:r>
            <a:r>
              <a:rPr lang="hu-HU" sz="1600" b="1" dirty="0"/>
              <a:t>kedvezményezett költsége</a:t>
            </a:r>
            <a:r>
              <a:rPr lang="hu-HU" sz="1600" dirty="0"/>
              <a:t>:</a:t>
            </a:r>
          </a:p>
          <a:p>
            <a:r>
              <a:rPr lang="hu-HU" sz="1600" b="1" dirty="0"/>
              <a:t>a bankgarancia díja</a:t>
            </a:r>
            <a:r>
              <a:rPr lang="hu-HU" sz="1600" dirty="0"/>
              <a:t>, amely akár 0,8% is lehet, de legfeljebb 2,5%,</a:t>
            </a:r>
          </a:p>
          <a:p>
            <a:r>
              <a:rPr lang="hu-HU" sz="1600" b="1" dirty="0"/>
              <a:t>AVHGA viszont garancia díja</a:t>
            </a:r>
            <a:r>
              <a:rPr lang="hu-HU" sz="1600" dirty="0"/>
              <a:t>, amely az igénybe vett előleg mértékéhez igazodik a következőképpen: </a:t>
            </a:r>
            <a:br>
              <a:rPr lang="hu-HU" sz="1600" dirty="0"/>
            </a:br>
            <a:r>
              <a:rPr lang="hu-HU" sz="1600" dirty="0"/>
              <a:t>	- legfeljebb 50 millió Ft-os bankgarancia esetén 0,6%, </a:t>
            </a:r>
          </a:p>
          <a:p>
            <a:pPr marL="0" indent="0">
              <a:buNone/>
            </a:pPr>
            <a:r>
              <a:rPr lang="hu-HU" sz="1600" dirty="0"/>
              <a:t>	- 50 millió Ft felett sávosan változik a mértéke:</a:t>
            </a:r>
          </a:p>
          <a:p>
            <a:pPr marL="0" indent="0">
              <a:buNone/>
            </a:pPr>
            <a:r>
              <a:rPr lang="hu-HU" sz="1600" dirty="0"/>
              <a:t>		- 50-75 millió Ft között 1,424%, </a:t>
            </a:r>
          </a:p>
          <a:p>
            <a:pPr marL="0" indent="0">
              <a:buNone/>
            </a:pPr>
            <a:r>
              <a:rPr lang="hu-HU" sz="1600" dirty="0"/>
              <a:t>		- 75-100 millió Ft között 1,245%,</a:t>
            </a:r>
          </a:p>
          <a:p>
            <a:pPr marL="0" indent="0">
              <a:buNone/>
            </a:pPr>
            <a:r>
              <a:rPr lang="hu-HU" sz="1600" dirty="0"/>
              <a:t>		- 100 millió Ft felett 1,068%.</a:t>
            </a:r>
          </a:p>
          <a:p>
            <a:endParaRPr lang="hu-HU" sz="1600" dirty="0"/>
          </a:p>
          <a:p>
            <a:r>
              <a:rPr lang="hu-HU" sz="1600" dirty="0"/>
              <a:t>Más kereskedelmi bank, pl. az OTP Bank is fejlesztett bankgaranciát tartalmazó terméket.</a:t>
            </a:r>
          </a:p>
          <a:p>
            <a:r>
              <a:rPr lang="hu-HU" sz="1600" b="1" dirty="0"/>
              <a:t>A bankgarancia díja a kedvezményezett számára elszámolható költség!</a:t>
            </a:r>
          </a:p>
        </p:txBody>
      </p:sp>
      <p:sp>
        <p:nvSpPr>
          <p:cNvPr id="4" name="Téglalap 3"/>
          <p:cNvSpPr/>
          <p:nvPr/>
        </p:nvSpPr>
        <p:spPr>
          <a:xfrm>
            <a:off x="683568" y="18864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kern="0" dirty="0">
                <a:solidFill>
                  <a:prstClr val="white"/>
                </a:solidFill>
              </a:rPr>
              <a:t>Előlegigényléshez szükséges garanciatermékek</a:t>
            </a:r>
          </a:p>
        </p:txBody>
      </p:sp>
      <p:sp>
        <p:nvSpPr>
          <p:cNvPr id="5" name="Téglalap 4"/>
          <p:cNvSpPr/>
          <p:nvPr/>
        </p:nvSpPr>
        <p:spPr>
          <a:xfrm>
            <a:off x="168560" y="5517232"/>
            <a:ext cx="8856984" cy="1308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hu-HU" dirty="0"/>
              <a:t>Az előlegkérelem ügyintézés során </a:t>
            </a:r>
            <a:r>
              <a:rPr lang="hu-HU" b="1" dirty="0"/>
              <a:t>a kifizetést akadályozó tipikus hibák </a:t>
            </a:r>
            <a:r>
              <a:rPr lang="hu-HU" dirty="0"/>
              <a:t>(MÁK jelzése):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1700" dirty="0"/>
              <a:t>garanciavállalási nyilatkozatok minden oldaláról a </a:t>
            </a:r>
            <a:r>
              <a:rPr lang="hu-HU" sz="1700" b="1" dirty="0"/>
              <a:t>pecsét és cégszerű aláírás hiánya</a:t>
            </a:r>
            <a:r>
              <a:rPr lang="hu-HU" sz="1700" dirty="0"/>
              <a:t>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1700" b="1" dirty="0"/>
              <a:t>nem hitelintézet állít ki garanciavállalási nyilatkozatot</a:t>
            </a:r>
            <a:r>
              <a:rPr lang="hu-HU" sz="1700" dirty="0"/>
              <a:t>, hanem magánszemély vagy más pénzügyi vállalkozás (IH közlemény a garanciaszervezetekről).</a:t>
            </a:r>
          </a:p>
        </p:txBody>
      </p:sp>
    </p:spTree>
    <p:extLst>
      <p:ext uri="{BB962C8B-B14F-4D97-AF65-F5344CB8AC3E}">
        <p14:creationId xmlns:p14="http://schemas.microsoft.com/office/powerpoint/2010/main" val="18737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solidFill>
                  <a:schemeClr val="bg1"/>
                </a:solidFill>
              </a:rPr>
              <a:t>Közbeszerzés menete a Vidékfejlesztési Program beruházási típusú pályázatai esetében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07603" y="1340768"/>
            <a:ext cx="42559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u-HU" dirty="0"/>
              <a:t>Közbeszerzési kötelességgel érintett projekt</a:t>
            </a:r>
          </a:p>
        </p:txBody>
      </p:sp>
      <p:sp>
        <p:nvSpPr>
          <p:cNvPr id="5" name="Kanyar felfelé 4"/>
          <p:cNvSpPr/>
          <p:nvPr/>
        </p:nvSpPr>
        <p:spPr>
          <a:xfrm rot="5400000">
            <a:off x="884071" y="1705083"/>
            <a:ext cx="417820" cy="427854"/>
          </a:xfrm>
          <a:prstGeom prst="bent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1338162" y="1844824"/>
            <a:ext cx="6468097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dirty="0"/>
              <a:t>Legalább nettó 40 millió forint megítélt vidékfejlesztési támogatás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96828" y="2276872"/>
            <a:ext cx="8579628" cy="446276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300" b="1" dirty="0"/>
              <a:t>Az Irányító Hatóság által végzett közbeszerzési utóellenőrzés menete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96828" y="2791309"/>
            <a:ext cx="8612724" cy="147732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Közbeszerzési dokumentumok megküldése az EMIR rendszeren keresztül.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A dokumentumok közbeszerzési-jogi, támogathatósági, elszámolhatósági és műszaki szempontú utó/utólagos ellenőrzése.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Hiánypótlás, korrekció.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2409029" y="3913877"/>
            <a:ext cx="630052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Mintegy 3000 db érintett projekt – </a:t>
            </a:r>
            <a:r>
              <a:rPr lang="hu-HU" b="1" dirty="0">
                <a:solidFill>
                  <a:schemeClr val="bg1"/>
                </a:solidFill>
              </a:rPr>
              <a:t>eddig 978 db beérkezett ügy</a:t>
            </a:r>
          </a:p>
        </p:txBody>
      </p:sp>
      <p:sp>
        <p:nvSpPr>
          <p:cNvPr id="10" name="Kanyar felfelé 9"/>
          <p:cNvSpPr/>
          <p:nvPr/>
        </p:nvSpPr>
        <p:spPr>
          <a:xfrm rot="5400000">
            <a:off x="-62522" y="4444820"/>
            <a:ext cx="902703" cy="584008"/>
          </a:xfrm>
          <a:prstGeom prst="bent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683568" y="4437112"/>
            <a:ext cx="6459617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Támogató tartalmú közbeszerzési utóellenőrzési jelentés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683568" y="4806444"/>
            <a:ext cx="691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VAGY</a:t>
            </a:r>
          </a:p>
        </p:txBody>
      </p:sp>
      <p:sp>
        <p:nvSpPr>
          <p:cNvPr id="15" name="Téglalap 14"/>
          <p:cNvSpPr/>
          <p:nvPr/>
        </p:nvSpPr>
        <p:spPr>
          <a:xfrm>
            <a:off x="698079" y="5206283"/>
            <a:ext cx="453521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Szabálytalanságkezelési, jogorvoslati eljárás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2646824" y="5661248"/>
            <a:ext cx="329332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/>
              <a:t>Közbeszerzési szabálytalanság esetén szankció!</a:t>
            </a:r>
          </a:p>
        </p:txBody>
      </p:sp>
    </p:spTree>
    <p:extLst>
      <p:ext uri="{BB962C8B-B14F-4D97-AF65-F5344CB8AC3E}">
        <p14:creationId xmlns:p14="http://schemas.microsoft.com/office/powerpoint/2010/main" val="246328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solidFill>
                  <a:prstClr val="white"/>
                </a:solidFill>
                <a:latin typeface="Franklin Gothic Medium (Szövegtörzs)"/>
              </a:rPr>
              <a:t>A Vidékfejlesztési Program tájékoztató és közbeszerzést segítő kiadványok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" y="1703760"/>
            <a:ext cx="770215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hu-HU" dirty="0"/>
              <a:t>Tájékoztató a Vidékfejlesztési Program keretében társfinanszírozott projektek megvalósításával kapcsolatban felmerült gyakorlati kérdésekről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" y="2356852"/>
            <a:ext cx="613469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Mérföldkövek módosítása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Változás bejelentés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Műszaki tartalom, projekttartalom változása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Projektmegvalósításra vonatkozó határidők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Létszámtartásra vonatkozó szabályok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Közbeszerzés a VP keretében támogatott projektek esetében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Támogatási előleg igénylésére vonatkozó szabályok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Kötelezettségátadás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Örökléssel kapcsolatos kérdések</a:t>
            </a:r>
          </a:p>
        </p:txBody>
      </p:sp>
      <p:sp>
        <p:nvSpPr>
          <p:cNvPr id="6" name="Téglalap 5"/>
          <p:cNvSpPr/>
          <p:nvPr/>
        </p:nvSpPr>
        <p:spPr>
          <a:xfrm>
            <a:off x="4576331" y="2276872"/>
            <a:ext cx="456766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dirty="0"/>
              <a:t>Elérhető: </a:t>
            </a:r>
            <a:r>
              <a:rPr lang="hu-HU" dirty="0">
                <a:hlinkClick r:id="rId2"/>
              </a:rPr>
              <a:t>www.szechenyi2020.hu</a:t>
            </a:r>
            <a:r>
              <a:rPr lang="hu-HU" dirty="0"/>
              <a:t>; </a:t>
            </a:r>
            <a:r>
              <a:rPr lang="hu-HU" dirty="0" err="1">
                <a:hlinkClick r:id="rId3"/>
              </a:rPr>
              <a:t>www.nak.hu</a:t>
            </a:r>
            <a:r>
              <a:rPr lang="hu-HU" dirty="0"/>
              <a:t> 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-27780" y="5126840"/>
            <a:ext cx="77201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/>
              <a:t>Közbeszerzési tájékoztató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-17962" y="5589240"/>
            <a:ext cx="4921219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Főbb fogalmak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Gyakorlatban felmerült jogalkalmazási kérdések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VP specialitások</a:t>
            </a:r>
          </a:p>
        </p:txBody>
      </p:sp>
      <p:sp>
        <p:nvSpPr>
          <p:cNvPr id="9" name="Téglalap 8"/>
          <p:cNvSpPr/>
          <p:nvPr/>
        </p:nvSpPr>
        <p:spPr>
          <a:xfrm>
            <a:off x="4576330" y="5404574"/>
            <a:ext cx="456767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dirty="0"/>
              <a:t>Elérhető: </a:t>
            </a:r>
            <a:r>
              <a:rPr lang="hu-HU" dirty="0" err="1">
                <a:hlinkClick r:id="rId3"/>
              </a:rPr>
              <a:t>www.nak.hu</a:t>
            </a: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3286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solidFill>
                  <a:schemeClr val="bg1"/>
                </a:solidFill>
              </a:rPr>
              <a:t>A Vidékfejlesztési Program keretében 2018-ban</a:t>
            </a:r>
          </a:p>
          <a:p>
            <a:pPr algn="ctr"/>
            <a:r>
              <a:rPr lang="hu-HU" sz="2800" b="1" dirty="0">
                <a:solidFill>
                  <a:schemeClr val="bg1"/>
                </a:solidFill>
              </a:rPr>
              <a:t>megjelent és jelenleg is pályázható felhívások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09786" y="1410082"/>
            <a:ext cx="547629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b="1" dirty="0"/>
              <a:t>Mezőgazdasági- és feldolgozó üzemek energiahatékonyságának javítása </a:t>
            </a:r>
          </a:p>
        </p:txBody>
      </p:sp>
      <p:sp>
        <p:nvSpPr>
          <p:cNvPr id="5" name="Téglalap 4"/>
          <p:cNvSpPr/>
          <p:nvPr/>
        </p:nvSpPr>
        <p:spPr>
          <a:xfrm>
            <a:off x="133200" y="204106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Kérelmek benyújtása: 2018. február 19-től.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Ötödik szakasz zárása: 2018. november 19.</a:t>
            </a:r>
          </a:p>
        </p:txBody>
      </p:sp>
      <p:sp>
        <p:nvSpPr>
          <p:cNvPr id="6" name="Téglalap 5"/>
          <p:cNvSpPr/>
          <p:nvPr/>
        </p:nvSpPr>
        <p:spPr>
          <a:xfrm>
            <a:off x="175819" y="2598003"/>
            <a:ext cx="82846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/>
              <a:t>Jogosultak köre: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Mezőgazdasági termelők és csoportjaik (50% mg-i árbevétel  +  min. 6000 STÉ).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Mezőgazdasági termelőnek nem minősülő mikro- és kisvállalkozások (</a:t>
            </a:r>
            <a:r>
              <a:rPr lang="hu-HU" sz="1600" dirty="0" err="1"/>
              <a:t>Annex</a:t>
            </a:r>
            <a:r>
              <a:rPr lang="hu-HU" sz="1600" dirty="0"/>
              <a:t> I. termékek).</a:t>
            </a:r>
          </a:p>
        </p:txBody>
      </p:sp>
      <p:sp>
        <p:nvSpPr>
          <p:cNvPr id="7" name="Téglalap 6"/>
          <p:cNvSpPr/>
          <p:nvPr/>
        </p:nvSpPr>
        <p:spPr>
          <a:xfrm>
            <a:off x="133200" y="339299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600" b="1" dirty="0"/>
              <a:t>Maximális támogatás: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Egyéni projekt </a:t>
            </a:r>
            <a:r>
              <a:rPr lang="hu-HU" sz="1600" dirty="0" err="1"/>
              <a:t>max</a:t>
            </a:r>
            <a:r>
              <a:rPr lang="hu-HU" sz="1600" dirty="0"/>
              <a:t>: 500 millió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Kollektív beruházás </a:t>
            </a:r>
            <a:r>
              <a:rPr lang="hu-HU" sz="1600" dirty="0" err="1"/>
              <a:t>max</a:t>
            </a:r>
            <a:r>
              <a:rPr lang="hu-HU" sz="1600" dirty="0"/>
              <a:t>: 1 milliárd Ft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5290457" y="1193849"/>
            <a:ext cx="312726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/>
              <a:t>Keretösszeg: </a:t>
            </a:r>
            <a:r>
              <a:rPr lang="hu-HU" b="1" dirty="0"/>
              <a:t>35 Mrd Ft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5290139" y="1717386"/>
            <a:ext cx="3127587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u-HU" sz="1600" dirty="0"/>
              <a:t>Beérkezett kérelem: </a:t>
            </a:r>
            <a:r>
              <a:rPr lang="hu-HU" sz="1600" b="1" dirty="0"/>
              <a:t>346 db</a:t>
            </a:r>
          </a:p>
          <a:p>
            <a:r>
              <a:rPr lang="hu-HU" sz="1600" dirty="0"/>
              <a:t>Támogatási igény: </a:t>
            </a:r>
            <a:r>
              <a:rPr lang="hu-HU" sz="1600" b="1" dirty="0"/>
              <a:t>19,17 milliárd Ft 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133113" y="4349711"/>
            <a:ext cx="547629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b="1" dirty="0"/>
              <a:t>Borszőlő ültetvények telepítésének támogatása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5278558" y="4039329"/>
            <a:ext cx="313916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/>
              <a:t>Keretösszeg: </a:t>
            </a:r>
            <a:r>
              <a:rPr lang="hu-HU" b="1" dirty="0"/>
              <a:t>4 Mrd Ft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5290138" y="4546290"/>
            <a:ext cx="312758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/>
              <a:t>Beérkezett kérelem: </a:t>
            </a:r>
            <a:r>
              <a:rPr lang="hu-HU" sz="1600" b="1" dirty="0"/>
              <a:t>43 db</a:t>
            </a:r>
          </a:p>
          <a:p>
            <a:r>
              <a:rPr lang="hu-HU" sz="1600" dirty="0"/>
              <a:t>Támogatási igény: </a:t>
            </a:r>
            <a:r>
              <a:rPr lang="hu-HU" sz="1600" b="1" dirty="0"/>
              <a:t>326 millió Ft </a:t>
            </a:r>
          </a:p>
        </p:txBody>
      </p:sp>
      <p:sp>
        <p:nvSpPr>
          <p:cNvPr id="15" name="Téglalap 14"/>
          <p:cNvSpPr/>
          <p:nvPr/>
        </p:nvSpPr>
        <p:spPr>
          <a:xfrm>
            <a:off x="119069" y="471556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Kérelmek benyújtása: 2018. február 15-től.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Harmadik szakasz zárása: 2018. szeptember 14.</a:t>
            </a:r>
          </a:p>
        </p:txBody>
      </p:sp>
      <p:sp>
        <p:nvSpPr>
          <p:cNvPr id="16" name="Téglalap 15"/>
          <p:cNvSpPr/>
          <p:nvPr/>
        </p:nvSpPr>
        <p:spPr>
          <a:xfrm>
            <a:off x="175818" y="5229200"/>
            <a:ext cx="8500638" cy="830997"/>
          </a:xfrm>
          <a:prstGeom prst="rect">
            <a:avLst/>
          </a:prstGeom>
          <a:solidFill>
            <a:schemeClr val="lt1"/>
          </a:solidFill>
        </p:spPr>
        <p:txBody>
          <a:bodyPr wrap="square">
            <a:spAutoFit/>
          </a:bodyPr>
          <a:lstStyle/>
          <a:p>
            <a:r>
              <a:rPr lang="hu-HU" sz="1600" b="1" dirty="0"/>
              <a:t>Jogosultak köre: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Mezőgazdasági termelők és csoportjaik (50% mg-i árbevétel  +  min. 6000 STÉ).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Kizárólag új telepítési engedéllyel rendelkezők.</a:t>
            </a:r>
          </a:p>
        </p:txBody>
      </p:sp>
      <p:sp>
        <p:nvSpPr>
          <p:cNvPr id="17" name="Téglalap 16"/>
          <p:cNvSpPr/>
          <p:nvPr/>
        </p:nvSpPr>
        <p:spPr>
          <a:xfrm>
            <a:off x="133200" y="6021288"/>
            <a:ext cx="8543256" cy="830997"/>
          </a:xfrm>
          <a:prstGeom prst="rect">
            <a:avLst/>
          </a:prstGeom>
          <a:solidFill>
            <a:schemeClr val="lt1"/>
          </a:solidFill>
        </p:spPr>
        <p:txBody>
          <a:bodyPr wrap="square">
            <a:spAutoFit/>
          </a:bodyPr>
          <a:lstStyle/>
          <a:p>
            <a:r>
              <a:rPr lang="hu-HU" sz="1600" b="1" dirty="0"/>
              <a:t>Maximális támogatás: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Egyéni projekt </a:t>
            </a:r>
            <a:r>
              <a:rPr lang="hu-HU" sz="1600" dirty="0" err="1"/>
              <a:t>max</a:t>
            </a:r>
            <a:r>
              <a:rPr lang="hu-HU" sz="1600" dirty="0"/>
              <a:t>: 75 millió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Kollektív beruházás </a:t>
            </a:r>
            <a:r>
              <a:rPr lang="hu-HU" sz="1600" dirty="0" err="1"/>
              <a:t>max</a:t>
            </a:r>
            <a:r>
              <a:rPr lang="hu-HU" sz="1600" dirty="0"/>
              <a:t>: 150 millió Ft</a:t>
            </a:r>
          </a:p>
        </p:txBody>
      </p:sp>
    </p:spTree>
    <p:extLst>
      <p:ext uri="{BB962C8B-B14F-4D97-AF65-F5344CB8AC3E}">
        <p14:creationId xmlns:p14="http://schemas.microsoft.com/office/powerpoint/2010/main" val="2463286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solidFill>
                  <a:prstClr val="white"/>
                </a:solidFill>
              </a:rPr>
              <a:t>A Vidékfejlesztési Program keretében jelenleg is pályázható fontosabb felhívások </a:t>
            </a:r>
          </a:p>
        </p:txBody>
      </p:sp>
      <p:sp>
        <p:nvSpPr>
          <p:cNvPr id="4" name="Téglalap 3"/>
          <p:cNvSpPr/>
          <p:nvPr/>
        </p:nvSpPr>
        <p:spPr>
          <a:xfrm>
            <a:off x="251520" y="1268760"/>
            <a:ext cx="8676456" cy="39703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LEADER – Helyi fejlesztési stratégiák megvalósítása - </a:t>
            </a:r>
            <a:r>
              <a:rPr lang="hu-HU" b="1" dirty="0"/>
              <a:t>47,67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Mezőgazdasági vízgazdálkodási ágazat fejlesztése - </a:t>
            </a:r>
            <a:r>
              <a:rPr lang="hu-HU" b="1" dirty="0"/>
              <a:t>49,57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Erdősítés támogatása - </a:t>
            </a:r>
            <a:r>
              <a:rPr lang="hu-HU" b="1" dirty="0"/>
              <a:t>50,32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Éghajlatváltozáshoz kapcsolódó és időjárási kockázatok </a:t>
            </a:r>
          </a:p>
          <a:p>
            <a:r>
              <a:rPr lang="hu-HU" dirty="0"/>
              <a:t>       megelőzését szolgáló beruházások támogatása - </a:t>
            </a:r>
            <a:r>
              <a:rPr lang="hu-HU" b="1" dirty="0"/>
              <a:t>4,72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Erdő-környezetvédelmi kifizetések - </a:t>
            </a:r>
            <a:r>
              <a:rPr lang="hu-HU" b="1" dirty="0"/>
              <a:t>6,61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Az erdőgazdálkodási potenciálban okozott erdőkárok megelőzése - </a:t>
            </a:r>
            <a:r>
              <a:rPr lang="hu-HU" b="1" dirty="0"/>
              <a:t>5,74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Tanyák  háztartási léptékű villamos energia, és vízellátás, valamint a szennyvízkezelés fejlesztései - </a:t>
            </a:r>
            <a:r>
              <a:rPr lang="hu-HU" b="1" dirty="0"/>
              <a:t>8,23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Termelői csoportok és termelői szervezetek létrehozása - </a:t>
            </a:r>
            <a:r>
              <a:rPr lang="hu-HU" b="1" dirty="0"/>
              <a:t>11,29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Együttműködések támogatása a rövid ellátási láncok </a:t>
            </a:r>
          </a:p>
          <a:p>
            <a:r>
              <a:rPr lang="hu-HU" dirty="0"/>
              <a:t>       és a helyi piacok kialakításáért, fejlesztéséért és promóciójáért - </a:t>
            </a:r>
            <a:r>
              <a:rPr lang="hu-HU" b="1" dirty="0"/>
              <a:t>3,84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Mezőgazdasági- és feldolgozó üzemek energiahatékonyságának javítása - </a:t>
            </a:r>
            <a:r>
              <a:rPr lang="hu-HU" b="1" dirty="0"/>
              <a:t>35,00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Borszőlőültetvény telepítés támogatása - </a:t>
            </a:r>
            <a:r>
              <a:rPr lang="hu-HU" b="1" dirty="0"/>
              <a:t>4,00 Mrd Ft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251520" y="5250329"/>
            <a:ext cx="285471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tx1"/>
                </a:solidFill>
              </a:rPr>
              <a:t>Nyitott felhívások: 22 darab</a:t>
            </a:r>
          </a:p>
          <a:p>
            <a:r>
              <a:rPr lang="hu-HU" b="1" dirty="0">
                <a:solidFill>
                  <a:schemeClr val="tx1"/>
                </a:solidFill>
              </a:rPr>
              <a:t>Keretösszeg: 284,51 Mrd Ft</a:t>
            </a:r>
          </a:p>
        </p:txBody>
      </p:sp>
    </p:spTree>
    <p:extLst>
      <p:ext uri="{BB962C8B-B14F-4D97-AF65-F5344CB8AC3E}">
        <p14:creationId xmlns:p14="http://schemas.microsoft.com/office/powerpoint/2010/main" val="349561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1197</Words>
  <Application>Microsoft Office PowerPoint</Application>
  <PresentationFormat>Diavetítés a képernyőre (4:3 oldalarány)</PresentationFormat>
  <Paragraphs>164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</vt:lpstr>
      <vt:lpstr>Franklin Gothic Medium (Szövegtörzs)</vt:lpstr>
      <vt:lpstr>Times New Roman</vt:lpstr>
      <vt:lpstr>Verdana</vt:lpstr>
      <vt:lpstr>Wingdings</vt:lpstr>
      <vt:lpstr>Office-téma</vt:lpstr>
      <vt:lpstr>PowerPoint-bemutató</vt:lpstr>
      <vt:lpstr>Fontos döntések a 2014-2020 közötti időszakban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KD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Tancsik Ildikó</dc:creator>
  <cp:lastModifiedBy>user</cp:lastModifiedBy>
  <cp:revision>178</cp:revision>
  <cp:lastPrinted>2018-06-11T07:26:37Z</cp:lastPrinted>
  <dcterms:created xsi:type="dcterms:W3CDTF">2017-05-30T09:48:11Z</dcterms:created>
  <dcterms:modified xsi:type="dcterms:W3CDTF">2018-08-24T07:10:18Z</dcterms:modified>
</cp:coreProperties>
</file>