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406" r:id="rId3"/>
    <p:sldId id="385" r:id="rId4"/>
    <p:sldId id="364" r:id="rId5"/>
    <p:sldId id="381" r:id="rId6"/>
    <p:sldId id="382" r:id="rId7"/>
    <p:sldId id="386" r:id="rId8"/>
    <p:sldId id="389" r:id="rId9"/>
    <p:sldId id="402" r:id="rId10"/>
    <p:sldId id="391" r:id="rId11"/>
    <p:sldId id="404" r:id="rId12"/>
    <p:sldId id="405" r:id="rId13"/>
    <p:sldId id="392" r:id="rId14"/>
    <p:sldId id="393" r:id="rId15"/>
    <p:sldId id="394" r:id="rId16"/>
    <p:sldId id="395" r:id="rId17"/>
    <p:sldId id="396" r:id="rId18"/>
    <p:sldId id="403" r:id="rId19"/>
    <p:sldId id="397" r:id="rId20"/>
    <p:sldId id="398" r:id="rId21"/>
    <p:sldId id="399" r:id="rId22"/>
    <p:sldId id="378" r:id="rId23"/>
    <p:sldId id="384" r:id="rId24"/>
    <p:sldId id="387" r:id="rId25"/>
    <p:sldId id="388" r:id="rId26"/>
    <p:sldId id="370" r:id="rId27"/>
    <p:sldId id="303" r:id="rId28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24" autoAdjust="0"/>
    <p:restoredTop sz="91543" autoAdjust="0"/>
  </p:normalViewPr>
  <p:slideViewPr>
    <p:cSldViewPr>
      <p:cViewPr>
        <p:scale>
          <a:sx n="80" d="100"/>
          <a:sy n="80" d="100"/>
        </p:scale>
        <p:origin x="-105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C0596-02C0-4E1A-A413-45594F840552}" type="datetimeFigureOut">
              <a:rPr lang="hu-HU" smtClean="0"/>
              <a:pPr/>
              <a:t>2019.04.02.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6B59C-CA1C-45F5-92E2-5876179C586A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3723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44AE2-4D42-4A67-ACBC-82773D8A0392}" type="datetimeFigureOut">
              <a:rPr lang="hu-HU" smtClean="0"/>
              <a:pPr/>
              <a:t>2019.04.02.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3C95A-4292-4308-98EA-BBFC20F1D6B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3094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pPr/>
              <a:t>2019.04.02.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8958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pPr/>
              <a:t>2019.04.02.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9401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pPr/>
              <a:t>2019.04.02.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3197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pPr/>
              <a:t>2019.04.02.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389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pPr/>
              <a:t>2019.04.02.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1073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pPr/>
              <a:t>2019.04.02.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725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pPr/>
              <a:t>2019.04.02.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824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pPr/>
              <a:t>2019.04.02.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0305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pPr/>
              <a:t>2019.04.02.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213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pPr/>
              <a:t>2019.04.02.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790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CD95-FEBC-46B7-A942-D89E24AEFBC8}" type="datetimeFigureOut">
              <a:rPr lang="hu-HU" smtClean="0"/>
              <a:pPr/>
              <a:t>2019.04.02.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006BF-B830-49BD-8FEF-673796A27BA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137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2CD95-FEBC-46B7-A942-D89E24AEFBC8}" type="datetimeFigureOut">
              <a:rPr lang="hu-HU" smtClean="0"/>
              <a:pPr/>
              <a:t>2019.04.02.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006BF-B830-49BD-8FEF-673796A27BA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658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4355976" y="1052736"/>
            <a:ext cx="4788024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b="1" dirty="0">
                <a:solidFill>
                  <a:schemeClr val="bg1"/>
                </a:solidFill>
              </a:rPr>
              <a:t>Változás-bejelentéssel kapcsolatos tájékoztató </a:t>
            </a:r>
            <a:endParaRPr lang="hu-HU" sz="3200" b="1" dirty="0" smtClean="0">
              <a:solidFill>
                <a:schemeClr val="bg1"/>
              </a:solidFill>
            </a:endParaRPr>
          </a:p>
          <a:p>
            <a:endParaRPr lang="hu-HU" sz="3200" b="1" dirty="0" smtClean="0">
              <a:solidFill>
                <a:schemeClr val="bg1"/>
              </a:solidFill>
            </a:endParaRPr>
          </a:p>
          <a:p>
            <a:r>
              <a:rPr lang="hu-HU" sz="3100" dirty="0" smtClean="0">
                <a:solidFill>
                  <a:schemeClr val="bg1"/>
                </a:solidFill>
              </a:rPr>
              <a:t>Agrárminisztérium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Vidékfejlesztésért Felelős </a:t>
            </a:r>
            <a:r>
              <a:rPr lang="hu-HU" dirty="0">
                <a:solidFill>
                  <a:schemeClr val="bg1"/>
                </a:solidFill>
              </a:rPr>
              <a:t>Államtitkárság</a:t>
            </a:r>
            <a:endParaRPr lang="hu-HU" dirty="0" smtClean="0">
              <a:solidFill>
                <a:schemeClr val="bg1"/>
              </a:solidFill>
            </a:endParaRPr>
          </a:p>
          <a:p>
            <a:endParaRPr lang="hu-HU" dirty="0" smtClean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Nagy Attila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Főosztályvezető</a:t>
            </a:r>
          </a:p>
          <a:p>
            <a:endParaRPr lang="hu-HU" dirty="0" smtClean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  <a:p>
            <a:r>
              <a:rPr lang="hu-HU" dirty="0" smtClean="0">
                <a:solidFill>
                  <a:schemeClr val="bg1"/>
                </a:solidFill>
              </a:rPr>
              <a:t>2019. április </a:t>
            </a:r>
            <a:r>
              <a:rPr lang="hu-HU" dirty="0">
                <a:solidFill>
                  <a:schemeClr val="bg1"/>
                </a:solidFill>
              </a:rPr>
              <a:t>3</a:t>
            </a:r>
            <a:r>
              <a:rPr lang="hu-HU" dirty="0" smtClean="0">
                <a:solidFill>
                  <a:schemeClr val="bg1"/>
                </a:solidFill>
              </a:rPr>
              <a:t>.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Granada Konferencia Központ– 6000 Kecskemét, Harmónia utca 12.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74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A műszaki tartalom változása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292123"/>
            <a:ext cx="8632643" cy="923330"/>
          </a:xfr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hu-HU" sz="1800" dirty="0"/>
              <a:t>Előfordulhat, hogy egy új technológia megjelenése vagy a projektbe tervezett építési tételek, eszközök árainak növekedése miatt szükségessé válik a műszaki tartalom változtatása. </a:t>
            </a:r>
          </a:p>
        </p:txBody>
      </p:sp>
      <p:sp>
        <p:nvSpPr>
          <p:cNvPr id="6" name="Téglalap 5"/>
          <p:cNvSpPr/>
          <p:nvPr/>
        </p:nvSpPr>
        <p:spPr>
          <a:xfrm>
            <a:off x="179512" y="2708919"/>
            <a:ext cx="68762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dirty="0"/>
              <a:t>Műszaki-szakmai tartalom módosításra irányuló </a:t>
            </a:r>
            <a:r>
              <a:rPr lang="hu-HU" dirty="0" smtClean="0"/>
              <a:t>változás-bejelentések </a:t>
            </a:r>
            <a:r>
              <a:rPr lang="hu-HU" dirty="0"/>
              <a:t>az egyéb jogszabályi rendelkezéseknek való megfelelés mellett, a támogatási kérelemben eredetileg tervezett tevékenység(</a:t>
            </a:r>
            <a:r>
              <a:rPr lang="hu-HU" dirty="0" err="1"/>
              <a:t>ek</a:t>
            </a:r>
            <a:r>
              <a:rPr lang="hu-HU" dirty="0"/>
              <a:t>) funkciójának megtartása mellett engedélyezhetők. </a:t>
            </a:r>
            <a:endParaRPr lang="hu-HU" dirty="0" smtClean="0"/>
          </a:p>
          <a:p>
            <a:pPr algn="just"/>
            <a:endParaRPr lang="hu-HU" dirty="0"/>
          </a:p>
          <a:p>
            <a:pPr algn="just"/>
            <a:r>
              <a:rPr lang="hu-HU" b="1" dirty="0" smtClean="0">
                <a:solidFill>
                  <a:srgbClr val="FF0000"/>
                </a:solidFill>
              </a:rPr>
              <a:t>A </a:t>
            </a:r>
            <a:r>
              <a:rPr lang="hu-HU" b="1" dirty="0">
                <a:solidFill>
                  <a:srgbClr val="FF0000"/>
                </a:solidFill>
              </a:rPr>
              <a:t>támogatói okiratban nem szereplő új kiadási tétel támogatása, vagy egy meglévő kiadási tételnek az eredetileg tervezettől eltérő funkciójú tételre való módosítása nem lehetséges.</a:t>
            </a:r>
          </a:p>
        </p:txBody>
      </p:sp>
      <p:pic>
        <p:nvPicPr>
          <p:cNvPr id="7" name="Picture 2" descr="D:\ELŐADÁSOK\MOSZ előadás\13006677-three-dimensional-image-of-an-exclamation-mark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474713"/>
            <a:ext cx="3549804" cy="2776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2392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A műszaki tartalom változása</a:t>
            </a:r>
          </a:p>
        </p:txBody>
      </p:sp>
      <p:sp>
        <p:nvSpPr>
          <p:cNvPr id="4" name="Tartalom helye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000" dirty="0" smtClean="0"/>
              <a:t>Költségátcsoportosításra </a:t>
            </a:r>
            <a:r>
              <a:rPr lang="hu-HU" sz="2000" dirty="0"/>
              <a:t>megtakarítás esetén van lehetőség, és a megtakarítás kizárólag a támogatói okiratban eredetileg is elszámolható költségként jóváhagyott tevékenységre vonatkozóan csoportosítható át </a:t>
            </a:r>
            <a:r>
              <a:rPr lang="hu-HU" sz="2000" dirty="0" smtClean="0"/>
              <a:t>azaz </a:t>
            </a:r>
            <a:r>
              <a:rPr lang="hu-HU" sz="2000" dirty="0"/>
              <a:t>csak a támogatói okiratban eredetileg is szereplő kiadási tételek között értelmezhető a költségátcsoportosítás</a:t>
            </a:r>
            <a:r>
              <a:rPr lang="hu-HU" sz="2000" dirty="0" smtClean="0"/>
              <a:t>.</a:t>
            </a:r>
            <a:endParaRPr lang="hu-HU" dirty="0"/>
          </a:p>
          <a:p>
            <a:pPr algn="just"/>
            <a:r>
              <a:rPr lang="hu-HU" sz="2000" u="sng" dirty="0" smtClean="0">
                <a:solidFill>
                  <a:srgbClr val="FF0000"/>
                </a:solidFill>
              </a:rPr>
              <a:t>Új </a:t>
            </a:r>
            <a:r>
              <a:rPr lang="hu-HU" sz="2000" u="sng" dirty="0">
                <a:solidFill>
                  <a:srgbClr val="FF0000"/>
                </a:solidFill>
              </a:rPr>
              <a:t>kiadási tétel támogatására tehát nincs lehetőség.</a:t>
            </a:r>
            <a:r>
              <a:rPr lang="hu-HU" sz="2000" dirty="0"/>
              <a:t> </a:t>
            </a:r>
          </a:p>
          <a:p>
            <a:pPr algn="just"/>
            <a:r>
              <a:rPr lang="hu-HU" sz="2000" dirty="0" smtClean="0"/>
              <a:t>A </a:t>
            </a:r>
            <a:r>
              <a:rPr lang="hu-HU" sz="2000" dirty="0"/>
              <a:t>támogatói okiratban elszámolható kiadásként jóváhagyott tevékenység(</a:t>
            </a:r>
            <a:r>
              <a:rPr lang="hu-HU" sz="2000" dirty="0" err="1"/>
              <a:t>ek</a:t>
            </a:r>
            <a:r>
              <a:rPr lang="hu-HU" sz="2000" dirty="0"/>
              <a:t>) elhagyása, vagy önerőből történő megvalósítása nem tekinthető megtakarításnak, tehát az ezáltal „felszabaduló” elszámolható kiadás, és az arra jutó támogatási összeg átcsoportosítására nincs lehetőség. </a:t>
            </a:r>
          </a:p>
        </p:txBody>
      </p:sp>
    </p:spTree>
    <p:extLst>
      <p:ext uri="{BB962C8B-B14F-4D97-AF65-F5344CB8AC3E}">
        <p14:creationId xmlns:p14="http://schemas.microsoft.com/office/powerpoint/2010/main" val="3014309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3142"/>
            <a:ext cx="8229600" cy="1143000"/>
          </a:xfrm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A műszaki tartalom változása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26876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hu-HU" dirty="0"/>
              <a:t>A </a:t>
            </a:r>
            <a:r>
              <a:rPr lang="hu-HU" dirty="0" smtClean="0"/>
              <a:t>változás-bejelentésben </a:t>
            </a:r>
            <a:r>
              <a:rPr lang="hu-HU" dirty="0"/>
              <a:t>foglaltaknak összhangban kell </a:t>
            </a:r>
            <a:r>
              <a:rPr lang="hu-HU" dirty="0" smtClean="0"/>
              <a:t>lenniük </a:t>
            </a:r>
            <a:r>
              <a:rPr lang="hu-HU" dirty="0"/>
              <a:t>az alátámasztó dokumentumokkal (ideértve a közbeszerzési dokumentációt is), és mind a megtakarítást, mind a költség növekményt a támogatói okiratban jóváhagyott kiadási tételek szintjén kell kimutatni. </a:t>
            </a:r>
            <a:endParaRPr lang="hu-HU" dirty="0" smtClean="0"/>
          </a:p>
          <a:p>
            <a:pPr algn="just"/>
            <a:endParaRPr lang="hu-HU" dirty="0"/>
          </a:p>
          <a:p>
            <a:pPr algn="just"/>
            <a:r>
              <a:rPr lang="hu-HU" dirty="0"/>
              <a:t>A költségátcsoportosítás nem hagyható jóvá, amennyiben a megtakarítást a támogatási kérelemben elfogadott műszaki, szakmai tartalom csökkentése eredményezi. </a:t>
            </a:r>
            <a:endParaRPr lang="hu-HU" dirty="0" smtClean="0"/>
          </a:p>
          <a:p>
            <a:pPr algn="just"/>
            <a:endParaRPr lang="hu-HU" dirty="0"/>
          </a:p>
          <a:p>
            <a:pPr algn="just"/>
            <a:r>
              <a:rPr lang="hu-HU" dirty="0"/>
              <a:t>A költségátcsoportosítás elbírálása során figyelembe vételre kerülnek továbbá a felhívásban szereplő költségkorlátok, avagy maximált százalékos arányok is. </a:t>
            </a:r>
          </a:p>
        </p:txBody>
      </p:sp>
    </p:spTree>
    <p:extLst>
      <p:ext uri="{BB962C8B-B14F-4D97-AF65-F5344CB8AC3E}">
        <p14:creationId xmlns:p14="http://schemas.microsoft.com/office/powerpoint/2010/main" val="3601715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A műszaki tartalom változása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hu-HU" u="sng" dirty="0" smtClean="0"/>
              <a:t>Építéssel </a:t>
            </a:r>
            <a:r>
              <a:rPr lang="hu-HU" u="sng" dirty="0"/>
              <a:t>járó beruházás:</a:t>
            </a:r>
          </a:p>
          <a:p>
            <a:pPr algn="just"/>
            <a:r>
              <a:rPr lang="hu-HU" dirty="0" smtClean="0"/>
              <a:t>Építési </a:t>
            </a:r>
            <a:r>
              <a:rPr lang="hu-HU" dirty="0"/>
              <a:t>engedélyköteles építési beruházás során műszaki tartalomváltozás minden, ami az engedélyes tervtől, vagy kiviteli tervtől eltér. Ebben az esetben a módosítás feltétele az építési engedély módosítása, valamint műszaki ellenőr nyilatkozata, hogy az építmény továbbra is megfelel a támogatási kérelemben bemutatott funkciónak. (Pl. beton tartószerkezet helyett acélszerkezet)</a:t>
            </a:r>
          </a:p>
          <a:p>
            <a:pPr algn="just"/>
            <a:r>
              <a:rPr lang="hu-HU" dirty="0" smtClean="0"/>
              <a:t>Nem </a:t>
            </a:r>
            <a:r>
              <a:rPr lang="hu-HU" dirty="0"/>
              <a:t>engedélyköteles építési beruházás esetén a benyújtott tervek, leírásoktól való eltérés tekinthető műszaki, szakmai tartalom változásának.</a:t>
            </a:r>
          </a:p>
        </p:txBody>
      </p:sp>
    </p:spTree>
    <p:extLst>
      <p:ext uri="{BB962C8B-B14F-4D97-AF65-F5344CB8AC3E}">
        <p14:creationId xmlns:p14="http://schemas.microsoft.com/office/powerpoint/2010/main" val="1321980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A műszaki tartalom változása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628800"/>
            <a:ext cx="8820472" cy="331236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hu-HU" u="sng" dirty="0"/>
              <a:t>E</a:t>
            </a:r>
            <a:r>
              <a:rPr lang="hu-HU" u="sng" dirty="0" smtClean="0"/>
              <a:t>szközbeszerzés esetén</a:t>
            </a:r>
            <a:r>
              <a:rPr lang="hu-HU" u="sng" dirty="0"/>
              <a:t>:</a:t>
            </a:r>
            <a:endParaRPr lang="hu-HU" u="sng" dirty="0" smtClean="0"/>
          </a:p>
          <a:p>
            <a:pPr algn="just"/>
            <a:r>
              <a:rPr lang="hu-HU" dirty="0" smtClean="0"/>
              <a:t>Amennyiben </a:t>
            </a:r>
            <a:r>
              <a:rPr lang="hu-HU" dirty="0"/>
              <a:t>a megvalósítás során más típusú (gyártmányú) gép, eszköz kerül beszerzésre, melynek műszaki paraméterei megegyeznek a támogatási kérelemben bemutatott és elfogadott gép/eszköz műszaki paramétereivel, úgy az nem tekinthető a műszaki, szakmai tartalom változásának. Ebben az esetben a kifizetési kérelemhez az új típusú/gyártmányú gépre vonatkozó 3 árajánlat benyújtása szükséges.</a:t>
            </a:r>
          </a:p>
          <a:p>
            <a:pPr algn="just"/>
            <a:r>
              <a:rPr lang="hu-HU" dirty="0"/>
              <a:t>Gép, eszközbeszerzés esetén a műszaki paraméterekben akkor fogadható el negatív irányú módosítás (csökkenés), amennyiben ezek a változó paraméterek nem befolyásolják az eszköz / gép használatát, támogatási kérelemben bemutatott funkcióját. (pl. traktor esetén a vezetői fülke felszereltsége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79512" y="4725144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/>
              <a:t>Amennyiben a Támogatói Okiratban elfogadott gép/eszközhöz képest eltérő – esetleg magasabb – műszaki tartalmú gépet/eszközt </a:t>
            </a:r>
            <a:r>
              <a:rPr lang="hu-HU" dirty="0" smtClean="0"/>
              <a:t>terveznek </a:t>
            </a:r>
            <a:r>
              <a:rPr lang="hu-HU" dirty="0"/>
              <a:t>megvásárolni, az igényelhető támogatás összege nem haladhatja meg a Támogatói Okiratban adott eszközre jóváhagyott </a:t>
            </a:r>
            <a:r>
              <a:rPr lang="hu-HU" dirty="0" smtClean="0"/>
              <a:t>összeget.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98550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hu-HU" u="sng" dirty="0"/>
              <a:t>Műszaki, szakmai tartalom növelése:</a:t>
            </a:r>
          </a:p>
          <a:p>
            <a:pPr marL="0" indent="0" algn="just">
              <a:buNone/>
            </a:pPr>
            <a:endParaRPr lang="hu-HU" dirty="0"/>
          </a:p>
          <a:p>
            <a:pPr algn="just"/>
            <a:r>
              <a:rPr lang="hu-HU" dirty="0" smtClean="0"/>
              <a:t>A </a:t>
            </a:r>
            <a:r>
              <a:rPr lang="hu-HU" dirty="0"/>
              <a:t>projekt, projektelem elfogadott műszaki, szakmai tartalmának növelése lehetséges, amennyiben az illeszkedik a projekt eredeti céljához, azonban az ezzel járó esetleges költségnövekedés miatt a teljes projektre megítélt támogatás nem növelhető, még abban az esetben sem, ha a módosítás oka jogszabályváltozás, vagy hatósági előírás.</a:t>
            </a:r>
          </a:p>
          <a:p>
            <a:pPr algn="just"/>
            <a:r>
              <a:rPr lang="hu-HU" dirty="0" smtClean="0"/>
              <a:t>Amennyiben </a:t>
            </a:r>
            <a:r>
              <a:rPr lang="hu-HU" dirty="0"/>
              <a:t>a projekten belül megtakarítás következik be valamely költségtétel tekintetében, az így felszabaduló forrás felhasználható más költségtétel tekintetében.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A műszaki tartalom változása</a:t>
            </a:r>
          </a:p>
        </p:txBody>
      </p:sp>
    </p:spTree>
    <p:extLst>
      <p:ext uri="{BB962C8B-B14F-4D97-AF65-F5344CB8AC3E}">
        <p14:creationId xmlns:p14="http://schemas.microsoft.com/office/powerpoint/2010/main" val="3399620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hu-HU" u="sng" dirty="0"/>
              <a:t>Helyettesítő módosítás a műszaki, szakmai tartalomban</a:t>
            </a:r>
            <a:r>
              <a:rPr lang="hu-HU" u="sng" dirty="0" smtClean="0"/>
              <a:t>:</a:t>
            </a:r>
          </a:p>
          <a:p>
            <a:pPr marL="0" indent="0" algn="just">
              <a:buNone/>
            </a:pPr>
            <a:endParaRPr lang="hu-HU" u="sng" dirty="0"/>
          </a:p>
          <a:p>
            <a:pPr algn="just"/>
            <a:r>
              <a:rPr lang="hu-HU" dirty="0"/>
              <a:t>A projekt, projektelem támogatási kérelemben benyújtott és elfogadott műszaki, szakmai tartalmának funkcionálisan egyenértékű változtatása lehetséges, amennyiben a helyettesítő műszaki, szakmai tartalom legalább olyan paraméterekkel bír, mint a hatályos szerződés részét képező tartalom (Például: tartósság, funkció, élettartam, terhelhetőség, kapacitás, stb</a:t>
            </a:r>
            <a:r>
              <a:rPr lang="hu-HU" dirty="0" smtClean="0"/>
              <a:t>.), </a:t>
            </a:r>
            <a:r>
              <a:rPr lang="hu-HU" dirty="0"/>
              <a:t>és</a:t>
            </a:r>
          </a:p>
          <a:p>
            <a:pPr algn="just"/>
            <a:r>
              <a:rPr lang="hu-HU" dirty="0" smtClean="0"/>
              <a:t>a </a:t>
            </a:r>
            <a:r>
              <a:rPr lang="hu-HU" dirty="0"/>
              <a:t>módosítás oka jogszabály-változás, vagy (szak)hatósági előírás, vagy az igénybe vett – a jogszabály- vagy szerződésszerű teljesítéséért felelős – személy vagy szervezet (pl. tervellenőr, műszaki ellenőr) előírása vagy</a:t>
            </a:r>
          </a:p>
          <a:p>
            <a:pPr algn="just"/>
            <a:r>
              <a:rPr lang="hu-HU" dirty="0" smtClean="0"/>
              <a:t>célja </a:t>
            </a:r>
            <a:r>
              <a:rPr lang="hu-HU" dirty="0"/>
              <a:t>a beruházás, vagy működtetés, vagy egyéb fejlesztés szempontjából összességében költséghatékonyabb megoldás alkalmazása.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A műszaki tartalom változása</a:t>
            </a:r>
          </a:p>
        </p:txBody>
      </p:sp>
    </p:spTree>
    <p:extLst>
      <p:ext uri="{BB962C8B-B14F-4D97-AF65-F5344CB8AC3E}">
        <p14:creationId xmlns:p14="http://schemas.microsoft.com/office/powerpoint/2010/main" val="1258104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hu-HU" u="sng" dirty="0"/>
              <a:t>Műszaki, szakmai tartalom csökkenése</a:t>
            </a:r>
            <a:r>
              <a:rPr lang="hu-HU" u="sng" dirty="0" smtClean="0"/>
              <a:t>:</a:t>
            </a:r>
          </a:p>
          <a:p>
            <a:pPr marL="0" indent="0" algn="just">
              <a:buNone/>
            </a:pPr>
            <a:endParaRPr lang="hu-HU" u="sng" dirty="0"/>
          </a:p>
          <a:p>
            <a:pPr algn="just"/>
            <a:r>
              <a:rPr lang="hu-HU" dirty="0"/>
              <a:t>A projekt, projektelem támogatási kérelemben benyújtott és elfogadott műszaki, szakmai tartalmának csökkenése, azaz funkcionálisan csak részben egyenértékű műszaki, szakmai megoldással történő kiváltása főszabályként akkor lehetséges, ha a módosítás oka jogszabályváltozás, (szak)hatósági előírás, vagy előre nem látható, nem tervezhető, a kedvezményezettnek nem felróhatóan bekövetkezett esemény </a:t>
            </a:r>
            <a:endParaRPr lang="hu-HU" dirty="0" smtClean="0"/>
          </a:p>
          <a:p>
            <a:pPr marL="0" indent="0" algn="just">
              <a:buNone/>
            </a:pPr>
            <a:endParaRPr lang="hu-HU" dirty="0" smtClean="0"/>
          </a:p>
          <a:p>
            <a:pPr marL="0" indent="0" algn="just">
              <a:buNone/>
            </a:pPr>
            <a:r>
              <a:rPr lang="hu-HU" u="sng" dirty="0" smtClean="0"/>
              <a:t>Például</a:t>
            </a:r>
            <a:r>
              <a:rPr lang="hu-HU" u="sng" dirty="0"/>
              <a:t>:</a:t>
            </a:r>
            <a:r>
              <a:rPr lang="hu-HU" dirty="0"/>
              <a:t> A piaci árváltozások, vagy jogszabályváltozások, vagy </a:t>
            </a:r>
            <a:r>
              <a:rPr lang="hu-HU" dirty="0" smtClean="0"/>
              <a:t>szabványváltozások. </a:t>
            </a:r>
          </a:p>
          <a:p>
            <a:pPr marL="0" indent="0" algn="just">
              <a:buNone/>
            </a:pPr>
            <a:endParaRPr lang="hu-HU" dirty="0"/>
          </a:p>
          <a:p>
            <a:pPr marL="0" indent="0" algn="just">
              <a:buNone/>
            </a:pPr>
            <a:r>
              <a:rPr lang="hu-HU" dirty="0" smtClean="0"/>
              <a:t>A </a:t>
            </a:r>
            <a:r>
              <a:rPr lang="hu-HU" dirty="0"/>
              <a:t>projekt, projektelem jogszabálynak, szerződésnek, szabványoknak és rendeltetésszerű használatnak való megfelelőségét az igénybe vett – a jogszabály- vagy szerződésszerű teljesítéséért felelős – személy vagy szervezet (pl. tervellenőr, műszaki ellenőr) igazolja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A műszaki tartalom változása</a:t>
            </a:r>
          </a:p>
        </p:txBody>
      </p:sp>
    </p:spTree>
    <p:extLst>
      <p:ext uri="{BB962C8B-B14F-4D97-AF65-F5344CB8AC3E}">
        <p14:creationId xmlns:p14="http://schemas.microsoft.com/office/powerpoint/2010/main" val="960588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hu-HU" dirty="0"/>
              <a:t>Ezen túlmenően ugyancsak lehetséges a műszaki, szakmai tartalom csökkentése, </a:t>
            </a:r>
            <a:r>
              <a:rPr lang="hu-HU" dirty="0" smtClean="0"/>
              <a:t>amennyiben:</a:t>
            </a:r>
          </a:p>
          <a:p>
            <a:pPr marL="0" indent="0" algn="just">
              <a:buNone/>
            </a:pPr>
            <a:endParaRPr lang="hu-HU" dirty="0"/>
          </a:p>
          <a:p>
            <a:pPr algn="just"/>
            <a:r>
              <a:rPr lang="hu-HU" dirty="0" smtClean="0"/>
              <a:t>nem </a:t>
            </a:r>
            <a:r>
              <a:rPr lang="hu-HU" dirty="0"/>
              <a:t>a projekt alapvető célját jelentő projektelem műszaki, szakmai tartalmának csökkentésére kerül sor annak érdekében, hogy a projekt alapvető célját jelentő projektelem kapcsán bekövetkezett költségnövekedés költségátcsoportosítással – részben vagy egészben – kompenzálható legyen; (pl. funkcionálisan megfelelő, de kedvezőbb árú kerítés építése) </a:t>
            </a:r>
            <a:r>
              <a:rPr lang="hu-HU" dirty="0" smtClean="0"/>
              <a:t>vagy</a:t>
            </a:r>
          </a:p>
          <a:p>
            <a:pPr algn="just"/>
            <a:endParaRPr lang="hu-HU" dirty="0"/>
          </a:p>
          <a:p>
            <a:pPr algn="just"/>
            <a:r>
              <a:rPr lang="hu-HU" dirty="0" smtClean="0"/>
              <a:t>a </a:t>
            </a:r>
            <a:r>
              <a:rPr lang="hu-HU" dirty="0"/>
              <a:t>műszaki, szakmai tartalom csökkentés az alapvető célok teljesülését elősegítő, ésszerűsítést célzó módosítás.</a:t>
            </a:r>
          </a:p>
          <a:p>
            <a:pPr algn="just"/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A műszaki tartalom változása</a:t>
            </a:r>
          </a:p>
        </p:txBody>
      </p:sp>
    </p:spTree>
    <p:extLst>
      <p:ext uri="{BB962C8B-B14F-4D97-AF65-F5344CB8AC3E}">
        <p14:creationId xmlns:p14="http://schemas.microsoft.com/office/powerpoint/2010/main" val="38688828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4096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hu-HU" dirty="0" smtClean="0"/>
              <a:t>Amennyiben </a:t>
            </a:r>
            <a:r>
              <a:rPr lang="hu-HU" dirty="0"/>
              <a:t>a műszaki, szakmai tartalom csökkenése nem jár együtt technológia </a:t>
            </a:r>
            <a:r>
              <a:rPr lang="hu-HU" dirty="0" smtClean="0"/>
              <a:t>módosítással</a:t>
            </a:r>
            <a:r>
              <a:rPr lang="hu-HU" dirty="0"/>
              <a:t>, vagy nincs egyéb szakmai indoka, úgy az elszámolható összköltséget és az igénybe vehető támogatás összegét is arányosan csökkenteni kell az érintett tulajdonságtól, mennyiségtől való elmaradás arányában. </a:t>
            </a:r>
            <a:endParaRPr lang="hu-HU" dirty="0" smtClean="0"/>
          </a:p>
          <a:p>
            <a:pPr marL="0" indent="0" algn="just">
              <a:buNone/>
            </a:pPr>
            <a:endParaRPr lang="hu-HU" dirty="0"/>
          </a:p>
          <a:p>
            <a:pPr marL="0" indent="0" algn="just">
              <a:buNone/>
            </a:pPr>
            <a:r>
              <a:rPr lang="hu-HU" dirty="0"/>
              <a:t>A</a:t>
            </a:r>
            <a:r>
              <a:rPr lang="hu-HU" dirty="0" smtClean="0"/>
              <a:t> </a:t>
            </a:r>
            <a:r>
              <a:rPr lang="hu-HU" dirty="0"/>
              <a:t>pályázati felhívásban meghatározott belső korlátokat (pl. projekt előkészítés költsége) a csökkentett beruházási költség esetén is be kell tartani, így az elszámolható összköltség és a támogatás tovább csökkenhet.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35017"/>
            <a:ext cx="8229600" cy="1143000"/>
          </a:xfrm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A műszaki tartalom változása</a:t>
            </a:r>
          </a:p>
        </p:txBody>
      </p:sp>
    </p:spTree>
    <p:extLst>
      <p:ext uri="{BB962C8B-B14F-4D97-AF65-F5344CB8AC3E}">
        <p14:creationId xmlns:p14="http://schemas.microsoft.com/office/powerpoint/2010/main" val="2746296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356125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u-HU" dirty="0" smtClean="0"/>
              <a:t>A változás-bejelentések kezelése a HACS feladata és ehhez kapcsolódóan a módosított támogatói okiratok elkészítése. </a:t>
            </a:r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A </a:t>
            </a:r>
            <a:r>
              <a:rPr lang="hu-HU" dirty="0"/>
              <a:t>változás-bejelentés </a:t>
            </a:r>
            <a:r>
              <a:rPr lang="hu-HU" dirty="0" smtClean="0"/>
              <a:t>során a kérdéses </a:t>
            </a:r>
            <a:r>
              <a:rPr lang="hu-HU" dirty="0"/>
              <a:t>ügyekben az </a:t>
            </a:r>
            <a:r>
              <a:rPr lang="hu-HU" dirty="0" smtClean="0"/>
              <a:t>Irányító Hatóság nem foglal állást, tehát az ügyek eldöntése a HACS feladata, azonban segítség kérhető.</a:t>
            </a:r>
          </a:p>
          <a:p>
            <a:pPr marL="0" indent="0" algn="just">
              <a:buNone/>
            </a:pPr>
            <a:endParaRPr lang="hu-HU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z="3600" dirty="0">
                <a:solidFill>
                  <a:schemeClr val="bg1"/>
                </a:solidFill>
              </a:rPr>
              <a:t>A</a:t>
            </a:r>
            <a:r>
              <a:rPr lang="hu-HU" sz="3600" dirty="0" smtClean="0">
                <a:solidFill>
                  <a:schemeClr val="bg1"/>
                </a:solidFill>
              </a:rPr>
              <a:t> HACS feladatai a változás-bejelentésekben</a:t>
            </a:r>
            <a:r>
              <a:rPr lang="hu-HU" dirty="0">
                <a:solidFill>
                  <a:srgbClr val="FF0000"/>
                </a:solidFill>
              </a:rPr>
              <a:t/>
            </a:r>
            <a:br>
              <a:rPr lang="hu-HU" dirty="0">
                <a:solidFill>
                  <a:srgbClr val="FF0000"/>
                </a:solidFill>
              </a:rPr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003978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266"/>
            <a:ext cx="8229600" cy="1143000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Példák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hu-HU" u="sng" dirty="0" smtClean="0"/>
              <a:t>Kertészet </a:t>
            </a:r>
            <a:r>
              <a:rPr lang="hu-HU" u="sng" dirty="0"/>
              <a:t>korszerűsítése</a:t>
            </a:r>
          </a:p>
          <a:p>
            <a:pPr algn="just"/>
            <a:r>
              <a:rPr lang="hu-HU" dirty="0"/>
              <a:t>A növényház magassága a támogatási kérelemben leírt 6,5 méter helyett 7,5 méter magasságúvá változik, mert a kedvezményezett egy újabb – korszerűbb – technológiát alkalmazna. Ugyanakkor a növényházaknál nagyobb tetőüvegek (több fény miatt) beépítésekor a belső acélszerkezeteknek megváltozik a kiosztása (egymástól való távolsága), ezért kisebb lesz a növényház alapterülete 1-2 %-kal.</a:t>
            </a:r>
          </a:p>
          <a:p>
            <a:pPr algn="just"/>
            <a:r>
              <a:rPr lang="hu-HU" dirty="0"/>
              <a:t>A műszaki tartalom megváltozása nem veszélyezteti a felhívásban előírt célokat és a vállalt indikátorokat, ezért az ilyen jellegű változtatás megengedett</a:t>
            </a:r>
            <a:r>
              <a:rPr lang="hu-HU" dirty="0" smtClean="0"/>
              <a:t>.</a:t>
            </a:r>
          </a:p>
          <a:p>
            <a:pPr algn="just"/>
            <a:endParaRPr lang="hu-HU" dirty="0"/>
          </a:p>
          <a:p>
            <a:pPr marL="0" indent="0" algn="just">
              <a:buNone/>
            </a:pPr>
            <a:r>
              <a:rPr lang="hu-HU" u="sng" dirty="0" smtClean="0"/>
              <a:t>Épületek </a:t>
            </a:r>
            <a:r>
              <a:rPr lang="hu-HU" u="sng" dirty="0"/>
              <a:t>külső rekonstrukciója</a:t>
            </a:r>
          </a:p>
          <a:p>
            <a:pPr algn="just"/>
            <a:r>
              <a:rPr lang="hu-HU" dirty="0"/>
              <a:t>A támogatási kérelemben szereplő, felújításra váró épület külső nyílászáróinak cseréje és az épület szigetelése teljes mértékben megtörténik, azaz megfelel az energiahatékonysági vállalásának. Ugyanakkor a belső nyílászáróinak csak a felújítása fog megvalósulni a költségek növekedése miatt úgy, hogy a felújított elem műszaki színvonala megfeleljen a támogatási kérelemben megfogalmazott műszaki tartalomnak.</a:t>
            </a:r>
          </a:p>
        </p:txBody>
      </p:sp>
    </p:spTree>
    <p:extLst>
      <p:ext uri="{BB962C8B-B14F-4D97-AF65-F5344CB8AC3E}">
        <p14:creationId xmlns:p14="http://schemas.microsoft.com/office/powerpoint/2010/main" val="4017571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hu-HU" u="sng" dirty="0" smtClean="0"/>
              <a:t>Üzemcsarnok </a:t>
            </a:r>
            <a:r>
              <a:rPr lang="hu-HU" u="sng" dirty="0"/>
              <a:t>műszaki/szakmai tartalmának </a:t>
            </a:r>
            <a:r>
              <a:rPr lang="hu-HU" u="sng" dirty="0" smtClean="0"/>
              <a:t>változása</a:t>
            </a:r>
            <a:endParaRPr lang="hu-HU" u="sng" dirty="0"/>
          </a:p>
          <a:p>
            <a:pPr algn="just"/>
            <a:r>
              <a:rPr lang="hu-HU" dirty="0"/>
              <a:t>A támogatási kérelemben szereplő beton tartószerkezet helyett acél tartószerkezet kerül kialakításra. A módosítás által az elszámolható nettó kiadás nem változik.</a:t>
            </a:r>
          </a:p>
          <a:p>
            <a:pPr algn="just"/>
            <a:r>
              <a:rPr lang="hu-HU" dirty="0"/>
              <a:t>A példában jelzett műszaki tartalom változása nem befolyásolja az üzem működését, funkcióját</a:t>
            </a:r>
            <a:r>
              <a:rPr lang="hu-HU" dirty="0" smtClean="0"/>
              <a:t>.</a:t>
            </a:r>
          </a:p>
          <a:p>
            <a:pPr algn="just"/>
            <a:endParaRPr lang="hu-HU" dirty="0"/>
          </a:p>
          <a:p>
            <a:pPr marL="0" indent="0" algn="just">
              <a:buNone/>
            </a:pPr>
            <a:r>
              <a:rPr lang="hu-HU" u="sng" dirty="0" smtClean="0"/>
              <a:t> </a:t>
            </a:r>
            <a:r>
              <a:rPr lang="hu-HU" u="sng" dirty="0"/>
              <a:t>Üzemcsarnok műszaki/szakmai tartalmának </a:t>
            </a:r>
            <a:r>
              <a:rPr lang="hu-HU" u="sng" dirty="0" smtClean="0"/>
              <a:t>változása</a:t>
            </a:r>
            <a:endParaRPr lang="hu-HU" u="sng" dirty="0"/>
          </a:p>
          <a:p>
            <a:pPr algn="just"/>
            <a:r>
              <a:rPr lang="hu-HU" dirty="0"/>
              <a:t>Az 1000 m2-esre tervezett üzemépület helyett 800 m2-es üzemépület kerül megépítésre úgy, hogy a beruházás célja, funkciója és a tervezett működtetésének célja nem módosul az üzem alapterületének csökkentése következtében. Ugyanakkor a beépítésre kerülő technológia nem változik, így nem indokolt emiatt az épület méretének módosítása, hiszen nem valósul meg a támogatási kérelemben bemutatott műszaki tartalom. A kért módosítás jóváhagyható, amennyiben a műszaki ellenőr igazolja, hogy a beépítésre kerülő technológia működtetését az alapterület változása nem befolyásolja, de annak módosulása arányában csökkenteni kell az üzemcsarnok építésére elszámolható költséget, és az igényelhető támogatás összegét is.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1266"/>
            <a:ext cx="8229600" cy="1143000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Példák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1152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4644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hu-HU" sz="1700" dirty="0" smtClean="0"/>
          </a:p>
          <a:p>
            <a:pPr marL="0" indent="0" algn="just">
              <a:buNone/>
            </a:pPr>
            <a:r>
              <a:rPr lang="hu-HU" sz="1700" dirty="0"/>
              <a:t>Fajváltásra/ tevékenységváltásra/ hasznosítási irány módosítására irányuló változás bejelentés abban az esetben fogadható el, amennyiben az eredetileg tervezett projekt a módosítást követően, az új faj/ tevékenység/ hasznosítási irány alkalmazásával is rendeltetésszerűen, az eredetileg tervezett funkciójának megfelelően üzemeltethető</a:t>
            </a:r>
            <a:r>
              <a:rPr lang="hu-HU" sz="1700" dirty="0" smtClean="0"/>
              <a:t>.</a:t>
            </a:r>
          </a:p>
          <a:p>
            <a:pPr marL="0" indent="0" algn="just">
              <a:buNone/>
            </a:pPr>
            <a:endParaRPr lang="hu-HU" sz="1700" dirty="0" smtClean="0"/>
          </a:p>
          <a:p>
            <a:pPr marL="0" indent="0" algn="just">
              <a:buNone/>
            </a:pPr>
            <a:r>
              <a:rPr lang="hu-HU" sz="1700" u="sng" dirty="0" smtClean="0"/>
              <a:t>Példa</a:t>
            </a:r>
            <a:r>
              <a:rPr lang="hu-HU" sz="1700" u="sng" dirty="0"/>
              <a:t>:</a:t>
            </a:r>
            <a:r>
              <a:rPr lang="hu-HU" sz="1700" dirty="0"/>
              <a:t> Baromfitartó telepek korszerűsítése </a:t>
            </a:r>
            <a:r>
              <a:rPr lang="hu-HU" sz="1700" dirty="0" smtClean="0"/>
              <a:t>felhívás </a:t>
            </a:r>
            <a:r>
              <a:rPr lang="hu-HU" sz="1700" dirty="0"/>
              <a:t>esetén csirke helyett pulyka tartására tér át a kedvezményezett, és az eredetileg tervezett projekt istálló építésére, napelemes rendszer kialakítására, és rakodógép beszerzésére vonatkozott</a:t>
            </a:r>
            <a:r>
              <a:rPr lang="hu-HU" sz="1700" dirty="0" smtClean="0"/>
              <a:t>.</a:t>
            </a:r>
          </a:p>
          <a:p>
            <a:pPr marL="0" indent="0" algn="just">
              <a:buNone/>
            </a:pPr>
            <a:endParaRPr lang="hu-HU" sz="1700" dirty="0"/>
          </a:p>
          <a:p>
            <a:pPr marL="0" indent="0" algn="just">
              <a:buNone/>
            </a:pPr>
            <a:r>
              <a:rPr lang="hu-HU" sz="1700" dirty="0"/>
              <a:t>Amennyiben a tervezett módosítás egyben a műszaki tartalom módosítását is szükségessé teszi, csak a támogatási kérelemben eredetileg tervezett tevékenység(</a:t>
            </a:r>
            <a:r>
              <a:rPr lang="hu-HU" sz="1700" dirty="0" err="1"/>
              <a:t>ek</a:t>
            </a:r>
            <a:r>
              <a:rPr lang="hu-HU" sz="1700" dirty="0"/>
              <a:t>)kel azonos funkciójú módosítás engedélyezhető</a:t>
            </a:r>
            <a:r>
              <a:rPr lang="hu-HU" sz="1700" dirty="0" smtClean="0"/>
              <a:t>.</a:t>
            </a:r>
            <a:endParaRPr lang="hu-HU" sz="1700" dirty="0"/>
          </a:p>
        </p:txBody>
      </p:sp>
      <p:sp>
        <p:nvSpPr>
          <p:cNvPr id="4" name="Cím 7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 smtClean="0">
                <a:solidFill>
                  <a:schemeClr val="bg1"/>
                </a:solidFill>
              </a:rPr>
              <a:t>Példák</a:t>
            </a:r>
            <a:endParaRPr lang="hu-H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58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>
                <a:solidFill>
                  <a:schemeClr val="bg1"/>
                </a:solidFill>
              </a:rPr>
              <a:t>Az elbírálás főbb szempontjai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endParaRPr lang="hu-HU" dirty="0"/>
          </a:p>
          <a:p>
            <a:pPr algn="just"/>
            <a:r>
              <a:rPr lang="hu-HU" dirty="0" smtClean="0"/>
              <a:t>Az </a:t>
            </a:r>
            <a:r>
              <a:rPr lang="hu-HU" dirty="0"/>
              <a:t>elbírálásánál előnyt jelentő feltételeket kedvezőtlenül érintő módosítás nem engedélyezhető, ha ezáltal a megváltozott projekt nem érte volna el a támogatásban részesülést jelentő legalacsonyabb </a:t>
            </a:r>
            <a:r>
              <a:rPr lang="hu-HU" dirty="0" smtClean="0"/>
              <a:t>pontszámot.</a:t>
            </a:r>
            <a:endParaRPr lang="hu-HU" dirty="0"/>
          </a:p>
          <a:p>
            <a:pPr algn="just"/>
            <a:r>
              <a:rPr lang="hu-HU" dirty="0">
                <a:solidFill>
                  <a:srgbClr val="FF0000"/>
                </a:solidFill>
              </a:rPr>
              <a:t>A módosítás nem változtathatja meg a projekt alapvető </a:t>
            </a:r>
            <a:r>
              <a:rPr lang="hu-HU" dirty="0" smtClean="0">
                <a:solidFill>
                  <a:srgbClr val="FF0000"/>
                </a:solidFill>
              </a:rPr>
              <a:t>célját.</a:t>
            </a:r>
            <a:endParaRPr lang="hu-HU" dirty="0">
              <a:solidFill>
                <a:srgbClr val="FF0000"/>
              </a:solidFill>
            </a:endParaRPr>
          </a:p>
          <a:p>
            <a:pPr algn="just"/>
            <a:r>
              <a:rPr lang="hu-HU" dirty="0"/>
              <a:t>A támogatott </a:t>
            </a:r>
            <a:r>
              <a:rPr lang="hu-HU" dirty="0" smtClean="0"/>
              <a:t>tevékenység </a:t>
            </a:r>
            <a:r>
              <a:rPr lang="hu-HU" dirty="0"/>
              <a:t>az így módosított feltételekkel is támogatható lett </a:t>
            </a:r>
            <a:r>
              <a:rPr lang="hu-HU" dirty="0" smtClean="0"/>
              <a:t>volna.</a:t>
            </a:r>
            <a:endParaRPr lang="hu-HU" dirty="0"/>
          </a:p>
          <a:p>
            <a:pPr algn="just"/>
            <a:r>
              <a:rPr lang="hu-HU" dirty="0" smtClean="0"/>
              <a:t>A módosítás nem </a:t>
            </a:r>
            <a:r>
              <a:rPr lang="hu-HU" dirty="0"/>
              <a:t>irányulhat a támogatási döntésben meghatározott támogatási összeg </a:t>
            </a:r>
            <a:r>
              <a:rPr lang="hu-HU" dirty="0" smtClean="0"/>
              <a:t>növelésére.</a:t>
            </a:r>
            <a:endParaRPr lang="hu-HU" dirty="0"/>
          </a:p>
          <a:p>
            <a:pPr algn="just"/>
            <a:r>
              <a:rPr lang="hu-HU" dirty="0"/>
              <a:t>A </a:t>
            </a:r>
            <a:r>
              <a:rPr lang="hu-HU" dirty="0" smtClean="0"/>
              <a:t>módosítás </a:t>
            </a:r>
            <a:r>
              <a:rPr lang="hu-HU" dirty="0"/>
              <a:t>n</a:t>
            </a:r>
            <a:r>
              <a:rPr lang="hu-HU" dirty="0" smtClean="0"/>
              <a:t>em </a:t>
            </a:r>
            <a:r>
              <a:rPr lang="hu-HU" dirty="0"/>
              <a:t>irányulhat olyan szempontra, amely jogosultsági feltétel volt az elbírálás során és a módosítást követően már nem </a:t>
            </a:r>
            <a:r>
              <a:rPr lang="hu-HU" dirty="0" smtClean="0"/>
              <a:t>teljesülne.</a:t>
            </a:r>
            <a:endParaRPr lang="hu-HU" dirty="0"/>
          </a:p>
          <a:p>
            <a:pPr algn="just"/>
            <a:r>
              <a:rPr lang="hu-HU" dirty="0" smtClean="0"/>
              <a:t>A </a:t>
            </a:r>
            <a:r>
              <a:rPr lang="hu-HU" dirty="0"/>
              <a:t>projekten belüli költségátcsoportosítás akkor lehetséges ha a kedvezményezett az átcsoportosítás forrásául szolgáló költségtípuson megtakarítást ért el.</a:t>
            </a:r>
          </a:p>
          <a:p>
            <a:pPr algn="just"/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79512" y="1412776"/>
            <a:ext cx="721903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2400"/>
            </a:lvl1pPr>
          </a:lstStyle>
          <a:p>
            <a:pPr algn="just"/>
            <a:r>
              <a:rPr lang="hu-HU" sz="1800" dirty="0"/>
              <a:t>A változás-bejelentések elbírálását a 272/2014. Korm. rendelet 87. §</a:t>
            </a:r>
            <a:r>
              <a:rPr lang="hu-HU" sz="1800" dirty="0" err="1"/>
              <a:t>-ában</a:t>
            </a:r>
            <a:r>
              <a:rPr lang="hu-HU" sz="1800" dirty="0"/>
              <a:t> meghatározott alapelvek figyelembevételével kell </a:t>
            </a:r>
            <a:r>
              <a:rPr lang="hu-HU" sz="1800" dirty="0" smtClean="0"/>
              <a:t>elvégezni!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157042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hu-HU" dirty="0"/>
              <a:t>A módosítási igény a belső korlátokra vonatkozóan a felhívásokban foglalt előírások figyelembevételével kerül elbírálásra</a:t>
            </a:r>
            <a:r>
              <a:rPr lang="hu-HU" dirty="0" smtClean="0"/>
              <a:t>.</a:t>
            </a:r>
          </a:p>
          <a:p>
            <a:pPr algn="just"/>
            <a:r>
              <a:rPr lang="hu-HU" dirty="0"/>
              <a:t>A benyújtott tételek alapján a beruházás egyes tevékenységeire </a:t>
            </a:r>
            <a:r>
              <a:rPr lang="hu-HU" dirty="0" smtClean="0"/>
              <a:t>(építés épületenként, építményenként, valamint gép, eszköz, berendezés esetén tételenként) új </a:t>
            </a:r>
            <a:r>
              <a:rPr lang="hu-HU" dirty="0"/>
              <a:t>elszámolható költség, a projekt összessége tekintetében új elszámolható összköltség kerül megállapításra, a korábban jóváhagyott támogatási összeg változatlanul hagyása mellett, melynek alapján a </a:t>
            </a:r>
            <a:r>
              <a:rPr lang="hu-HU" dirty="0" smtClean="0"/>
              <a:t>támogatói okirat </a:t>
            </a:r>
            <a:r>
              <a:rPr lang="hu-HU" dirty="0"/>
              <a:t>is módosul</a:t>
            </a:r>
            <a:r>
              <a:rPr lang="hu-HU" dirty="0" smtClean="0"/>
              <a:t>.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A változás-bejelentések kezelése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191491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hu-HU" dirty="0" smtClean="0"/>
              <a:t>A módosítás nem irányulhat olyan tevékenységre, amely nem támogatható a pályázati kiírás alapján.</a:t>
            </a:r>
          </a:p>
          <a:p>
            <a:pPr algn="just"/>
            <a:endParaRPr lang="hu-HU" dirty="0" smtClean="0"/>
          </a:p>
          <a:p>
            <a:pPr algn="just"/>
            <a:r>
              <a:rPr lang="hu-HU" dirty="0"/>
              <a:t>A kedvezményezett által benyújtott módosítási igény irányulhat a projekt műszaki tartalmi elemei közül egyre, vagy akár többre is, vagyis egyetlen pályázati </a:t>
            </a:r>
            <a:r>
              <a:rPr lang="hu-HU" dirty="0" smtClean="0"/>
              <a:t>felhíváshoz kapcsolódóan </a:t>
            </a:r>
            <a:r>
              <a:rPr lang="hu-HU" dirty="0"/>
              <a:t>kérelmenként egymástól merőben eltérő változtatási igények merülhetnek fel. Ennek megfelelően teljes körűen egységesített szabályrendszer felállítása nem lehetséges: minden esetben projektszinten, egyedileg, az adott projekt sajátosságait és a módosítási igény indokolását mérlegelve születik döntés a </a:t>
            </a:r>
            <a:r>
              <a:rPr lang="hu-HU" dirty="0" smtClean="0"/>
              <a:t>műszaki, szakmai </a:t>
            </a:r>
            <a:r>
              <a:rPr lang="hu-HU" dirty="0"/>
              <a:t>tartalom módosításának elfogadásáról.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A változás-bejelentések kezelése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094380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267744" y="188640"/>
            <a:ext cx="5197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solidFill>
                  <a:schemeClr val="bg1"/>
                </a:solidFill>
              </a:rPr>
              <a:t>Módosult a közbeszerzési törvény</a:t>
            </a:r>
            <a:endParaRPr lang="hu-HU" sz="2800" b="1" dirty="0">
              <a:solidFill>
                <a:schemeClr val="bg1"/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2411760" y="737812"/>
            <a:ext cx="4824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A módosítás hatálybalépése: 2018</a:t>
            </a:r>
            <a:r>
              <a:rPr lang="hu-HU" dirty="0">
                <a:solidFill>
                  <a:schemeClr val="bg1"/>
                </a:solidFill>
              </a:rPr>
              <a:t>. november </a:t>
            </a:r>
            <a:r>
              <a:rPr lang="hu-HU" dirty="0" smtClean="0">
                <a:solidFill>
                  <a:schemeClr val="bg1"/>
                </a:solidFill>
              </a:rPr>
              <a:t>29.</a:t>
            </a:r>
            <a:endParaRPr lang="hu-HU" dirty="0">
              <a:solidFill>
                <a:schemeClr val="bg1"/>
              </a:solidFill>
            </a:endParaRPr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559307"/>
              </p:ext>
            </p:extLst>
          </p:nvPr>
        </p:nvGraphicFramePr>
        <p:xfrm>
          <a:off x="107504" y="2852936"/>
          <a:ext cx="5688631" cy="3779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6211"/>
                <a:gridCol w="1140939"/>
                <a:gridCol w="2651481"/>
              </a:tblGrid>
              <a:tr h="4372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 smtClean="0">
                          <a:effectLst/>
                        </a:rPr>
                        <a:t>A közbeszerzésekről </a:t>
                      </a:r>
                      <a:r>
                        <a:rPr lang="hu-HU" sz="1550" dirty="0">
                          <a:effectLst/>
                        </a:rPr>
                        <a:t>szóló 2015. évi CXLIII. törvény</a:t>
                      </a:r>
                      <a:endParaRPr lang="hu-H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 smtClean="0">
                          <a:effectLst/>
                        </a:rPr>
                        <a:t>Korábban</a:t>
                      </a:r>
                      <a:r>
                        <a:rPr lang="hu-HU" sz="1550" baseline="0" dirty="0" smtClean="0">
                          <a:effectLst/>
                        </a:rPr>
                        <a:t> </a:t>
                      </a:r>
                      <a:r>
                        <a:rPr lang="hu-HU" sz="1550" dirty="0" smtClean="0">
                          <a:effectLst/>
                        </a:rPr>
                        <a:t>hatályos</a:t>
                      </a:r>
                      <a:endParaRPr lang="hu-H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 smtClean="0">
                          <a:effectLst/>
                        </a:rPr>
                        <a:t>Módosítás (már hatályos)</a:t>
                      </a:r>
                      <a:endParaRPr lang="hu-H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95032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szolgáltatás megrendelésnél árubeszerzésnél az értékhatár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 </a:t>
                      </a:r>
                      <a:endParaRPr lang="hu-H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40 millió forint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 </a:t>
                      </a:r>
                      <a:endParaRPr lang="hu-H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klasszikus ajánlatkérő (minisztériumok, központi beszerzők) esetében: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44 735 040 forint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 </a:t>
                      </a:r>
                      <a:endParaRPr lang="hu-H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701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nem klasszikus ajánlatkérő esetében: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68 655 860 forint</a:t>
                      </a:r>
                      <a:endParaRPr lang="hu-H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61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építési beruházásnál az értékhatár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 </a:t>
                      </a:r>
                      <a:endParaRPr lang="hu-H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40 millió </a:t>
                      </a:r>
                      <a:r>
                        <a:rPr lang="hu-HU" sz="1550" dirty="0" smtClean="0">
                          <a:effectLst/>
                        </a:rPr>
                        <a:t>forint</a:t>
                      </a:r>
                      <a:endParaRPr lang="hu-HU" sz="155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550" dirty="0">
                          <a:effectLst/>
                        </a:rPr>
                        <a:t>300 millió forint</a:t>
                      </a:r>
                      <a:endParaRPr lang="hu-HU" sz="15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églalap 6"/>
          <p:cNvSpPr/>
          <p:nvPr/>
        </p:nvSpPr>
        <p:spPr>
          <a:xfrm>
            <a:off x="395536" y="1268760"/>
            <a:ext cx="83529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 smtClean="0"/>
              <a:t>A </a:t>
            </a:r>
            <a:r>
              <a:rPr lang="hu-HU" sz="1600" b="1" dirty="0"/>
              <a:t>támogatási összeg függvényében azon kedvezményezettek is mentesülhetnek a közbeszerzési kötelezettség alól, akik már hatályos támogatói okirattal </a:t>
            </a:r>
            <a:r>
              <a:rPr lang="hu-HU" sz="1600" b="1" dirty="0" smtClean="0"/>
              <a:t>rendelkeznek.</a:t>
            </a:r>
          </a:p>
          <a:p>
            <a:pPr algn="just"/>
            <a:endParaRPr lang="hu-HU" sz="16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600" b="1" dirty="0"/>
              <a:t>Az </a:t>
            </a:r>
            <a:r>
              <a:rPr lang="hu-HU" sz="1600" b="1" dirty="0" smtClean="0"/>
              <a:t>Irányító Hatóság </a:t>
            </a:r>
            <a:r>
              <a:rPr lang="hu-HU" sz="1600" b="1" dirty="0"/>
              <a:t>álláspontja szerint a 3 hónapos átlagos ügyintézési határidő tovább fog </a:t>
            </a:r>
            <a:r>
              <a:rPr lang="hu-HU" sz="1600" b="1" dirty="0" smtClean="0"/>
              <a:t>csökkeni.</a:t>
            </a:r>
          </a:p>
        </p:txBody>
      </p:sp>
      <p:pic>
        <p:nvPicPr>
          <p:cNvPr id="3074" name="Picture 2" descr="D:\ELŐADÁSOK\MOSZ előadás\100010.jp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21"/>
          <a:stretch/>
        </p:blipFill>
        <p:spPr bwMode="auto">
          <a:xfrm>
            <a:off x="6099889" y="2864332"/>
            <a:ext cx="2376264" cy="2860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86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>
            <a:spLocks noGrp="1"/>
          </p:cNvSpPr>
          <p:nvPr/>
        </p:nvSpPr>
        <p:spPr>
          <a:xfrm>
            <a:off x="67286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b="1" dirty="0"/>
              <a:t>Köszönöm megtisztelő figyelmüket!</a:t>
            </a:r>
          </a:p>
        </p:txBody>
      </p:sp>
      <p:pic>
        <p:nvPicPr>
          <p:cNvPr id="7170" name="Picture 2" descr="D:\ELŐADÁSOK\MOSZ előadás\d550d55fbd0d1303eb542f43d1851d2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356" y="2420888"/>
            <a:ext cx="3599681" cy="3549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637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2385"/>
            <a:ext cx="8229600" cy="1143000"/>
          </a:xfrm>
        </p:spPr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A változás-bejelentések </a:t>
            </a:r>
            <a:r>
              <a:rPr lang="hu-HU" dirty="0" smtClean="0">
                <a:solidFill>
                  <a:schemeClr val="bg1"/>
                </a:solidFill>
              </a:rPr>
              <a:t>kimenetele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2088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hu-HU" dirty="0"/>
              <a:t>A változáskezelés kimenetele</a:t>
            </a:r>
            <a:r>
              <a:rPr lang="hu-HU" dirty="0" smtClean="0"/>
              <a:t>:</a:t>
            </a:r>
          </a:p>
          <a:p>
            <a:pPr marL="0" indent="0" algn="just">
              <a:buNone/>
            </a:pPr>
            <a:endParaRPr lang="hu-HU" dirty="0"/>
          </a:p>
          <a:p>
            <a:pPr algn="just"/>
            <a:r>
              <a:rPr lang="hu-HU" dirty="0" smtClean="0"/>
              <a:t>tudomásulvétel </a:t>
            </a:r>
            <a:r>
              <a:rPr lang="hu-HU" dirty="0"/>
              <a:t>(pl. lemondás esetén)</a:t>
            </a:r>
          </a:p>
          <a:p>
            <a:pPr algn="just"/>
            <a:r>
              <a:rPr lang="hu-HU" dirty="0" smtClean="0"/>
              <a:t>a támogatói </a:t>
            </a:r>
            <a:r>
              <a:rPr lang="hu-HU" dirty="0"/>
              <a:t>okirat </a:t>
            </a:r>
            <a:r>
              <a:rPr lang="hu-HU" dirty="0" smtClean="0"/>
              <a:t> módosítása </a:t>
            </a:r>
            <a:r>
              <a:rPr lang="hu-HU" dirty="0"/>
              <a:t>– ez esetben a </a:t>
            </a:r>
            <a:r>
              <a:rPr lang="hu-HU" dirty="0" smtClean="0"/>
              <a:t>változás-bejelentés </a:t>
            </a:r>
            <a:r>
              <a:rPr lang="hu-HU" dirty="0"/>
              <a:t>elfogadásáról szóló értesítés a TO elválaszthatatlan részét </a:t>
            </a:r>
            <a:r>
              <a:rPr lang="hu-HU" dirty="0" smtClean="0"/>
              <a:t>képezi</a:t>
            </a:r>
            <a:endParaRPr lang="hu-HU" dirty="0"/>
          </a:p>
          <a:p>
            <a:pPr algn="just"/>
            <a:r>
              <a:rPr lang="hu-HU" dirty="0" smtClean="0"/>
              <a:t>új </a:t>
            </a:r>
            <a:r>
              <a:rPr lang="hu-HU" dirty="0"/>
              <a:t>TO </a:t>
            </a:r>
            <a:r>
              <a:rPr lang="hu-HU" dirty="0" smtClean="0"/>
              <a:t>kibocsátása </a:t>
            </a:r>
            <a:r>
              <a:rPr lang="hu-HU" dirty="0"/>
              <a:t>(pl. beruházási költségek változásának elismerése változatlan támogatás </a:t>
            </a:r>
            <a:r>
              <a:rPr lang="hu-HU" dirty="0" smtClean="0"/>
              <a:t>mellett)</a:t>
            </a:r>
            <a:endParaRPr lang="hu-HU" dirty="0"/>
          </a:p>
          <a:p>
            <a:pPr algn="just"/>
            <a:r>
              <a:rPr lang="hu-HU" dirty="0" smtClean="0"/>
              <a:t>módosítási </a:t>
            </a:r>
            <a:r>
              <a:rPr lang="hu-HU" dirty="0"/>
              <a:t>igény </a:t>
            </a:r>
            <a:r>
              <a:rPr lang="hu-HU" dirty="0" smtClean="0"/>
              <a:t>elutasítása.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20450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5780" y="2060848"/>
            <a:ext cx="8820472" cy="1554559"/>
          </a:xfrm>
        </p:spPr>
        <p:txBody>
          <a:bodyPr>
            <a:normAutofit fontScale="77500" lnSpcReduction="20000"/>
          </a:bodyPr>
          <a:lstStyle/>
          <a:p>
            <a:r>
              <a:rPr lang="hu-HU" sz="2600" dirty="0" smtClean="0"/>
              <a:t>Az ügyfél-nyilvántartásban </a:t>
            </a:r>
            <a:r>
              <a:rPr lang="hu-HU" sz="2600" dirty="0"/>
              <a:t>szereplő adatokban bekövetkezett </a:t>
            </a:r>
            <a:r>
              <a:rPr lang="hu-HU" sz="2600" dirty="0" smtClean="0"/>
              <a:t>változást;</a:t>
            </a:r>
          </a:p>
          <a:p>
            <a:r>
              <a:rPr lang="hu-HU" sz="2600" dirty="0" smtClean="0"/>
              <a:t>képviseleti </a:t>
            </a:r>
            <a:r>
              <a:rPr lang="hu-HU" sz="2600" dirty="0"/>
              <a:t>jog </a:t>
            </a:r>
            <a:r>
              <a:rPr lang="hu-HU" sz="2600" dirty="0" smtClean="0"/>
              <a:t>megszűnését;</a:t>
            </a:r>
          </a:p>
          <a:p>
            <a:r>
              <a:rPr lang="hu-HU" sz="2600" dirty="0"/>
              <a:t>a támogatási szerződésben rögzített, vagy bármely, </a:t>
            </a:r>
            <a:r>
              <a:rPr lang="hu-HU" sz="2600" dirty="0" smtClean="0"/>
              <a:t>a támogatással kapcsolatban szolgáltatott </a:t>
            </a:r>
            <a:r>
              <a:rPr lang="hu-HU" sz="2600" dirty="0"/>
              <a:t>adataiban változás következik </a:t>
            </a:r>
            <a:r>
              <a:rPr lang="hu-HU" sz="2600" dirty="0" smtClean="0"/>
              <a:t>be;</a:t>
            </a:r>
          </a:p>
          <a:p>
            <a:r>
              <a:rPr lang="hu-HU" sz="2600" dirty="0"/>
              <a:t>a</a:t>
            </a:r>
            <a:r>
              <a:rPr lang="hu-HU" sz="2600" dirty="0" smtClean="0"/>
              <a:t> projekttartalom változását!</a:t>
            </a:r>
            <a:endParaRPr lang="hu-HU" sz="26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107504" y="1427584"/>
            <a:ext cx="4464496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Mit is kell bejelenteni?</a:t>
            </a:r>
            <a:endParaRPr lang="hu-HU" sz="2400" dirty="0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467544" y="9754"/>
            <a:ext cx="8229600" cy="1143000"/>
          </a:xfrm>
        </p:spPr>
        <p:txBody>
          <a:bodyPr>
            <a:normAutofit/>
          </a:bodyPr>
          <a:lstStyle/>
          <a:p>
            <a:r>
              <a:rPr lang="hu-HU" sz="3200" dirty="0">
                <a:solidFill>
                  <a:schemeClr val="bg1"/>
                </a:solidFill>
              </a:rPr>
              <a:t>A támogatott kérelmekhez kapcsolódó változás-bejelentések </a:t>
            </a:r>
            <a:r>
              <a:rPr lang="hu-HU" sz="3200" dirty="0" smtClean="0">
                <a:solidFill>
                  <a:schemeClr val="bg1"/>
                </a:solidFill>
              </a:rPr>
              <a:t>ügyintézése</a:t>
            </a:r>
            <a:endParaRPr lang="hu-HU" sz="3200" dirty="0">
              <a:solidFill>
                <a:schemeClr val="bg1"/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539552" y="4077072"/>
            <a:ext cx="8352928" cy="258532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hu-HU" b="1" dirty="0">
                <a:latin typeface="+mj-lt"/>
                <a:cs typeface="Times New Roman" pitchFamily="18" charset="0"/>
              </a:rPr>
              <a:t>272/2014. Korm. rendelet 1. mellékletben foglaltak szerint:</a:t>
            </a:r>
          </a:p>
          <a:p>
            <a:r>
              <a:rPr lang="hu-HU" i="1" dirty="0" smtClean="0">
                <a:latin typeface="+mj-lt"/>
                <a:cs typeface="Times New Roman" pitchFamily="18" charset="0"/>
              </a:rPr>
              <a:t>A </a:t>
            </a:r>
            <a:r>
              <a:rPr lang="hu-HU" i="1" dirty="0">
                <a:latin typeface="+mj-lt"/>
                <a:cs typeface="Times New Roman" pitchFamily="18" charset="0"/>
              </a:rPr>
              <a:t>projekttartalom változásának </a:t>
            </a:r>
            <a:r>
              <a:rPr lang="hu-HU" i="1" dirty="0" smtClean="0">
                <a:latin typeface="+mj-lt"/>
                <a:cs typeface="Times New Roman" pitchFamily="18" charset="0"/>
              </a:rPr>
              <a:t>minősül:</a:t>
            </a:r>
            <a:endParaRPr lang="hu-HU" i="1" dirty="0">
              <a:latin typeface="+mj-lt"/>
              <a:cs typeface="Times New Roman" pitchFamily="18" charset="0"/>
            </a:endParaRPr>
          </a:p>
          <a:p>
            <a:pPr marL="342900" indent="-342900" algn="just">
              <a:buAutoNum type="alphaLcParenR"/>
            </a:pPr>
            <a:r>
              <a:rPr lang="hu-HU" i="1" dirty="0" smtClean="0">
                <a:latin typeface="+mj-lt"/>
                <a:cs typeface="Times New Roman" pitchFamily="18" charset="0"/>
              </a:rPr>
              <a:t>a </a:t>
            </a:r>
            <a:r>
              <a:rPr lang="hu-HU" i="1" u="sng" dirty="0">
                <a:latin typeface="+mj-lt"/>
                <a:cs typeface="Times New Roman" pitchFamily="18" charset="0"/>
              </a:rPr>
              <a:t>műszaki, szakmai tartalom változása</a:t>
            </a:r>
            <a:r>
              <a:rPr lang="hu-HU" i="1" dirty="0">
                <a:latin typeface="+mj-lt"/>
                <a:cs typeface="Times New Roman" pitchFamily="18" charset="0"/>
              </a:rPr>
              <a:t>, </a:t>
            </a:r>
            <a:endParaRPr lang="hu-HU" i="1" dirty="0" smtClean="0">
              <a:latin typeface="+mj-lt"/>
              <a:cs typeface="Times New Roman" pitchFamily="18" charset="0"/>
            </a:endParaRPr>
          </a:p>
          <a:p>
            <a:pPr marL="342900" indent="-342900" algn="just">
              <a:buAutoNum type="alphaLcParenR"/>
            </a:pPr>
            <a:r>
              <a:rPr lang="hu-HU" i="1" dirty="0" smtClean="0">
                <a:latin typeface="+mj-lt"/>
                <a:cs typeface="Times New Roman" pitchFamily="18" charset="0"/>
              </a:rPr>
              <a:t>az </a:t>
            </a:r>
            <a:r>
              <a:rPr lang="hu-HU" i="1" u="sng" dirty="0">
                <a:latin typeface="+mj-lt"/>
                <a:cs typeface="Times New Roman" pitchFamily="18" charset="0"/>
              </a:rPr>
              <a:t>indikátorok</a:t>
            </a:r>
            <a:r>
              <a:rPr lang="hu-HU" i="1" dirty="0">
                <a:latin typeface="+mj-lt"/>
                <a:cs typeface="Times New Roman" pitchFamily="18" charset="0"/>
              </a:rPr>
              <a:t> és egyéb, a támogatási szerződésben meghatározott mutatók tervértékeinek változása,</a:t>
            </a:r>
          </a:p>
          <a:p>
            <a:pPr algn="just"/>
            <a:r>
              <a:rPr lang="hu-HU" i="1" dirty="0">
                <a:latin typeface="+mj-lt"/>
                <a:cs typeface="Times New Roman" pitchFamily="18" charset="0"/>
              </a:rPr>
              <a:t>c) a </a:t>
            </a:r>
            <a:r>
              <a:rPr lang="hu-HU" i="1" u="sng" dirty="0">
                <a:latin typeface="+mj-lt"/>
                <a:cs typeface="Times New Roman" pitchFamily="18" charset="0"/>
              </a:rPr>
              <a:t>projektmegvalósítás kezdetének, a megvalósítás határidejének, vagy a mérföldkövek ütemezésének, illetve tartalmának módosítása</a:t>
            </a:r>
            <a:r>
              <a:rPr lang="hu-HU" i="1" dirty="0">
                <a:latin typeface="+mj-lt"/>
                <a:cs typeface="Times New Roman" pitchFamily="18" charset="0"/>
              </a:rPr>
              <a:t>,</a:t>
            </a:r>
          </a:p>
          <a:p>
            <a:pPr algn="just"/>
            <a:r>
              <a:rPr lang="hu-HU" i="1" dirty="0">
                <a:latin typeface="+mj-lt"/>
                <a:cs typeface="Times New Roman" pitchFamily="18" charset="0"/>
              </a:rPr>
              <a:t>d) a </a:t>
            </a:r>
            <a:r>
              <a:rPr lang="hu-HU" i="1" u="sng" dirty="0">
                <a:latin typeface="+mj-lt"/>
                <a:cs typeface="Times New Roman" pitchFamily="18" charset="0"/>
              </a:rPr>
              <a:t>költségvetés </a:t>
            </a:r>
            <a:r>
              <a:rPr lang="hu-HU" i="1" u="sng" dirty="0" smtClean="0">
                <a:latin typeface="+mj-lt"/>
                <a:cs typeface="Times New Roman" pitchFamily="18" charset="0"/>
              </a:rPr>
              <a:t>változása</a:t>
            </a:r>
            <a:r>
              <a:rPr lang="hu-HU" i="1" dirty="0" smtClean="0">
                <a:latin typeface="+mj-lt"/>
                <a:cs typeface="Times New Roman" pitchFamily="18" charset="0"/>
              </a:rPr>
              <a:t> (pl.: ütemezés, összeg,átcsoportosítás),</a:t>
            </a:r>
            <a:endParaRPr lang="hu-HU" i="1" dirty="0">
              <a:latin typeface="+mj-lt"/>
              <a:cs typeface="Times New Roman" pitchFamily="18" charset="0"/>
            </a:endParaRPr>
          </a:p>
          <a:p>
            <a:pPr algn="just"/>
            <a:r>
              <a:rPr lang="hu-HU" i="1" dirty="0">
                <a:latin typeface="+mj-lt"/>
                <a:cs typeface="Times New Roman" pitchFamily="18" charset="0"/>
              </a:rPr>
              <a:t>e) a </a:t>
            </a:r>
            <a:r>
              <a:rPr lang="hu-HU" i="1" u="sng" dirty="0">
                <a:latin typeface="+mj-lt"/>
                <a:cs typeface="Times New Roman" pitchFamily="18" charset="0"/>
              </a:rPr>
              <a:t>kedvezményezett személyének változása</a:t>
            </a:r>
            <a:r>
              <a:rPr lang="hu-HU" i="1" dirty="0" smtClean="0">
                <a:latin typeface="+mj-lt"/>
                <a:cs typeface="Times New Roman" pitchFamily="18" charset="0"/>
              </a:rPr>
              <a:t>.</a:t>
            </a:r>
            <a:endParaRPr lang="hu-HU" i="1" dirty="0">
              <a:latin typeface="+mj-lt"/>
              <a:cs typeface="Times New Roman" pitchFamily="18" charset="0"/>
            </a:endParaRPr>
          </a:p>
        </p:txBody>
      </p:sp>
      <p:sp>
        <p:nvSpPr>
          <p:cNvPr id="10" name="Lefelé nyíl 9"/>
          <p:cNvSpPr/>
          <p:nvPr/>
        </p:nvSpPr>
        <p:spPr>
          <a:xfrm>
            <a:off x="1619672" y="3527340"/>
            <a:ext cx="332424" cy="499759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134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7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>
            <a:normAutofit/>
          </a:bodyPr>
          <a:lstStyle/>
          <a:p>
            <a:r>
              <a:rPr lang="hu-HU" sz="3200" dirty="0" smtClean="0">
                <a:solidFill>
                  <a:schemeClr val="bg1"/>
                </a:solidFill>
              </a:rPr>
              <a:t>A változás-bejelentés módja</a:t>
            </a:r>
            <a:endParaRPr lang="hu-HU" sz="3200" dirty="0">
              <a:solidFill>
                <a:schemeClr val="bg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82757" y="1556792"/>
            <a:ext cx="2952328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A bejelentés helye:</a:t>
            </a:r>
            <a:endParaRPr lang="hu-HU" sz="24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467101" y="2132856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 smtClean="0"/>
              <a:t>A </a:t>
            </a:r>
            <a:r>
              <a:rPr lang="hu-HU" dirty="0"/>
              <a:t>Magyar Államkincstár honlapján az elektronikus ügyintézésre szolgáló alkalmazásba történő ügyfélkapus bejelentkezést követően, az ügyfél-nyilvántartási ügyek </a:t>
            </a:r>
            <a:r>
              <a:rPr lang="hu-HU" dirty="0" smtClean="0"/>
              <a:t>menüpontban.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467544" y="3789040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Önálló változás-bejelentés,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kifizetési </a:t>
            </a:r>
            <a:r>
              <a:rPr lang="hu-HU" dirty="0"/>
              <a:t>igénylés </a:t>
            </a:r>
            <a:r>
              <a:rPr lang="hu-HU" dirty="0" smtClean="0"/>
              <a:t>keretében benyújtott változás-bejelentés. 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467544" y="3207739"/>
            <a:ext cx="216024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hu-HU"/>
            </a:defPPr>
            <a:lvl1pPr algn="ctr">
              <a:defRPr sz="2400"/>
            </a:lvl1pPr>
          </a:lstStyle>
          <a:p>
            <a:r>
              <a:rPr lang="hu-HU" dirty="0" smtClean="0"/>
              <a:t>Típusai:</a:t>
            </a:r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3923928" y="4509120"/>
            <a:ext cx="41683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/>
              <a:t>Például: a műszaki, szakmai tartalom változatlansága esetén a módosított ÉNGY/árajánlatos tétel, szállító, kivitelező </a:t>
            </a:r>
            <a:r>
              <a:rPr lang="hu-HU" dirty="0" smtClean="0"/>
              <a:t>változása.</a:t>
            </a:r>
            <a:endParaRPr lang="hu-HU" dirty="0"/>
          </a:p>
        </p:txBody>
      </p:sp>
      <p:sp>
        <p:nvSpPr>
          <p:cNvPr id="12" name="Kanyar felfelé 11"/>
          <p:cNvSpPr/>
          <p:nvPr/>
        </p:nvSpPr>
        <p:spPr>
          <a:xfrm rot="5400000">
            <a:off x="2933818" y="4635134"/>
            <a:ext cx="828092" cy="576064"/>
          </a:xfrm>
          <a:prstGeom prst="bent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9750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3142"/>
            <a:ext cx="8229600" cy="1143000"/>
          </a:xfrm>
        </p:spPr>
        <p:txBody>
          <a:bodyPr>
            <a:noAutofit/>
          </a:bodyPr>
          <a:lstStyle/>
          <a:p>
            <a:r>
              <a:rPr lang="hu-HU" sz="3600" dirty="0" smtClean="0">
                <a:solidFill>
                  <a:schemeClr val="bg1"/>
                </a:solidFill>
              </a:rPr>
              <a:t>A kifizetési kérelem </a:t>
            </a:r>
            <a:r>
              <a:rPr lang="hu-HU" sz="3600" dirty="0">
                <a:solidFill>
                  <a:schemeClr val="bg1"/>
                </a:solidFill>
              </a:rPr>
              <a:t>keretében </a:t>
            </a:r>
            <a:r>
              <a:rPr lang="hu-HU" sz="3600" dirty="0" smtClean="0">
                <a:solidFill>
                  <a:schemeClr val="bg1"/>
                </a:solidFill>
              </a:rPr>
              <a:t>benyújtható változások</a:t>
            </a:r>
            <a:endParaRPr lang="hu-HU" sz="3600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25963"/>
          </a:xfrm>
        </p:spPr>
        <p:txBody>
          <a:bodyPr>
            <a:normAutofit/>
          </a:bodyPr>
          <a:lstStyle/>
          <a:p>
            <a:pPr marL="363600" indent="-284400" algn="just">
              <a:spcBef>
                <a:spcPts val="600"/>
              </a:spcBef>
              <a:defRPr/>
            </a:pPr>
            <a:r>
              <a:rPr lang="hu-HU" sz="19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hu-HU" sz="1900" dirty="0" smtClean="0">
                <a:latin typeface="+mj-lt"/>
                <a:cs typeface="Times New Roman" panose="02020603050405020304" pitchFamily="18" charset="0"/>
              </a:rPr>
              <a:t>Módosított ÉNGY tételek, </a:t>
            </a:r>
            <a:endParaRPr lang="hu-HU" sz="1900" dirty="0">
              <a:latin typeface="+mj-lt"/>
              <a:cs typeface="Times New Roman" panose="02020603050405020304" pitchFamily="18" charset="0"/>
            </a:endParaRPr>
          </a:p>
          <a:p>
            <a:pPr marL="363600" indent="-284400" algn="just">
              <a:spcBef>
                <a:spcPts val="600"/>
              </a:spcBef>
              <a:defRPr/>
            </a:pPr>
            <a:r>
              <a:rPr lang="hu-HU" sz="1900" dirty="0">
                <a:latin typeface="+mj-lt"/>
                <a:cs typeface="Times New Roman" panose="02020603050405020304" pitchFamily="18" charset="0"/>
              </a:rPr>
              <a:t> módosított, árajánlatokkal alátámasztott építési árajánlatos tételek, </a:t>
            </a:r>
          </a:p>
          <a:p>
            <a:pPr marL="363600" indent="-284400" algn="just">
              <a:spcBef>
                <a:spcPts val="600"/>
              </a:spcBef>
              <a:defRPr/>
            </a:pPr>
            <a:r>
              <a:rPr lang="hu-HU" sz="1900" dirty="0">
                <a:latin typeface="+mj-lt"/>
                <a:cs typeface="Times New Roman" panose="02020603050405020304" pitchFamily="18" charset="0"/>
              </a:rPr>
              <a:t> módosított árajánlatos tétel, amennyiben az új árajánlatos tétel ugyanazt a célt szolgálja, mint az eredetileg jóváhagyott, és műszakilag is ugyanolyan vagy jobb (árajánlatokkal alátámasztva</a:t>
            </a:r>
            <a:r>
              <a:rPr lang="hu-HU" sz="1900" dirty="0" smtClean="0">
                <a:latin typeface="+mj-lt"/>
                <a:cs typeface="Times New Roman" panose="02020603050405020304" pitchFamily="18" charset="0"/>
              </a:rPr>
              <a:t>),</a:t>
            </a:r>
            <a:endParaRPr lang="hu-HU" sz="1900" dirty="0">
              <a:latin typeface="+mj-lt"/>
              <a:cs typeface="Times New Roman" panose="02020603050405020304" pitchFamily="18" charset="0"/>
            </a:endParaRPr>
          </a:p>
          <a:p>
            <a:pPr marL="363600" indent="-284400" algn="just">
              <a:spcBef>
                <a:spcPts val="600"/>
              </a:spcBef>
              <a:defRPr/>
            </a:pPr>
            <a:r>
              <a:rPr lang="hu-HU" sz="1900" dirty="0">
                <a:latin typeface="+mj-lt"/>
                <a:cs typeface="Times New Roman" panose="02020603050405020304" pitchFamily="18" charset="0"/>
              </a:rPr>
              <a:t> az eredetileg jóváhagyott szállító, kivitelező változása (árajánlattal alátámasztva</a:t>
            </a:r>
            <a:r>
              <a:rPr lang="hu-HU" sz="1900" dirty="0" smtClean="0">
                <a:latin typeface="+mj-lt"/>
                <a:cs typeface="Times New Roman" panose="02020603050405020304" pitchFamily="18" charset="0"/>
              </a:rPr>
              <a:t>).</a:t>
            </a:r>
            <a:endParaRPr lang="hu-HU" sz="1900" dirty="0">
              <a:latin typeface="+mj-lt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79937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</a:rPr>
              <a:t>Önálló változás-bejelentések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1703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hu-HU" dirty="0" smtClean="0"/>
              <a:t>A támogatói </a:t>
            </a:r>
            <a:r>
              <a:rPr lang="hu-HU" dirty="0"/>
              <a:t>o</a:t>
            </a:r>
            <a:r>
              <a:rPr lang="hu-HU" dirty="0" smtClean="0"/>
              <a:t>kirattal rendelkező kedvezményezettek a támogatási kérelemben bemutatott építési tételeket, valamint eszköz(</a:t>
            </a:r>
            <a:r>
              <a:rPr lang="hu-HU" dirty="0" err="1" smtClean="0"/>
              <a:t>ök</a:t>
            </a:r>
            <a:r>
              <a:rPr lang="hu-HU" dirty="0" smtClean="0"/>
              <a:t>)re és gép(</a:t>
            </a:r>
            <a:r>
              <a:rPr lang="hu-HU" dirty="0" err="1" smtClean="0"/>
              <a:t>ek</a:t>
            </a:r>
            <a:r>
              <a:rPr lang="hu-HU" dirty="0" smtClean="0"/>
              <a:t>)re vonatkozó költségeiket újraértékelhetik, és így kérhetik a beruházás összes költségének módosítását.</a:t>
            </a:r>
          </a:p>
          <a:p>
            <a:pPr algn="just"/>
            <a:r>
              <a:rPr lang="hu-HU" dirty="0" smtClean="0"/>
              <a:t>Eszközök, gépek és berendezések tekintetében 3-3 új árajánlattal támaszthatják alá a költségek változását.</a:t>
            </a:r>
          </a:p>
          <a:p>
            <a:pPr algn="just"/>
            <a:r>
              <a:rPr lang="hu-HU" dirty="0" smtClean="0"/>
              <a:t>Építési projektek és építéssel járó technológiák megvalósítási helyének változása.</a:t>
            </a:r>
            <a:endParaRPr lang="hu-HU" dirty="0"/>
          </a:p>
          <a:p>
            <a:r>
              <a:rPr lang="hu-HU" dirty="0"/>
              <a:t>R</a:t>
            </a:r>
            <a:r>
              <a:rPr lang="hu-HU" dirty="0" smtClean="0"/>
              <a:t>endezvények</a:t>
            </a:r>
            <a:r>
              <a:rPr lang="hu-HU" dirty="0"/>
              <a:t>, képzések időpontjának és helyszínének változása. </a:t>
            </a:r>
          </a:p>
          <a:p>
            <a:pPr algn="just"/>
            <a:endParaRPr lang="hu-HU" dirty="0" smtClean="0"/>
          </a:p>
          <a:p>
            <a:pPr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24180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chemeClr val="bg1"/>
                </a:solidFill>
              </a:rPr>
              <a:t>A támogatási kérelemben megjelölt megvalósítási helytől </a:t>
            </a:r>
            <a:r>
              <a:rPr lang="hu-HU" dirty="0" smtClean="0">
                <a:solidFill>
                  <a:schemeClr val="bg1"/>
                </a:solidFill>
              </a:rPr>
              <a:t>való </a:t>
            </a:r>
            <a:r>
              <a:rPr lang="hu-HU" dirty="0">
                <a:solidFill>
                  <a:schemeClr val="bg1"/>
                </a:solidFill>
              </a:rPr>
              <a:t>eltérés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18309" y="1412776"/>
            <a:ext cx="8229600" cy="3240360"/>
          </a:xfrm>
        </p:spPr>
        <p:txBody>
          <a:bodyPr>
            <a:noAutofit/>
          </a:bodyPr>
          <a:lstStyle/>
          <a:p>
            <a:pPr algn="just"/>
            <a:r>
              <a:rPr lang="hu-HU" sz="2300" dirty="0" smtClean="0"/>
              <a:t>Amennyiben </a:t>
            </a:r>
            <a:r>
              <a:rPr lang="hu-HU" sz="2300" dirty="0"/>
              <a:t>a megvalósítási hely módosítása következtében változik a támogatási intenzitás meghatározásának alapját </a:t>
            </a:r>
            <a:r>
              <a:rPr lang="hu-HU" sz="2300" dirty="0" smtClean="0"/>
              <a:t>képező pl.: járási besorolás</a:t>
            </a:r>
            <a:r>
              <a:rPr lang="hu-HU" sz="2300" dirty="0"/>
              <a:t>, úgy:</a:t>
            </a:r>
          </a:p>
          <a:p>
            <a:pPr algn="just"/>
            <a:r>
              <a:rPr lang="hu-HU" sz="2300" dirty="0" smtClean="0"/>
              <a:t>a </a:t>
            </a:r>
            <a:r>
              <a:rPr lang="hu-HU" sz="2300" dirty="0"/>
              <a:t>megítélt támogatás nem növelhető, akkor sem, ha az új megvalósítási hely fejletlenebb járásban van az eredeti, a támogatási kérelemben megjelölt megvalósítási helyhez képest,</a:t>
            </a:r>
          </a:p>
          <a:p>
            <a:pPr algn="just"/>
            <a:r>
              <a:rPr lang="hu-HU" sz="2300" dirty="0" smtClean="0"/>
              <a:t>a </a:t>
            </a:r>
            <a:r>
              <a:rPr lang="hu-HU" sz="2300" dirty="0"/>
              <a:t>megítélt támogatás csökkenhet, amennyiben az új megvalósítási hely fejlettebb járásban van az eredeti, a támogatási kérelemben megjelölt megvalósítási helyhez képest</a:t>
            </a:r>
            <a:r>
              <a:rPr lang="hu-HU" sz="2300" dirty="0" smtClean="0"/>
              <a:t>.</a:t>
            </a:r>
            <a:endParaRPr lang="hu-HU" sz="23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389488" y="4941168"/>
            <a:ext cx="83529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000" dirty="0"/>
              <a:t>A módosított megvalósítási helynek is meg kell felelnie a fejlesztéssel érintett ingatlanra vonatkozó, az egyes </a:t>
            </a:r>
            <a:r>
              <a:rPr lang="hu-HU" sz="2000" dirty="0" smtClean="0"/>
              <a:t>felhívásokban és a LEADER </a:t>
            </a:r>
            <a:r>
              <a:rPr lang="hu-HU" sz="2000" dirty="0" err="1" smtClean="0"/>
              <a:t>ÁÚF-ben</a:t>
            </a:r>
            <a:r>
              <a:rPr lang="hu-HU" sz="2000" dirty="0" smtClean="0"/>
              <a:t> </a:t>
            </a:r>
            <a:r>
              <a:rPr lang="hu-HU" sz="2000" dirty="0"/>
              <a:t>meghatározott feltételeknek. </a:t>
            </a:r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val="2119011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6856" y="350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>
                <a:solidFill>
                  <a:schemeClr val="bg1"/>
                </a:solidFill>
              </a:rPr>
              <a:t>A támogatási kérelemben megjelölt megvalósítási helytől </a:t>
            </a:r>
            <a:r>
              <a:rPr lang="hu-HU" dirty="0" smtClean="0">
                <a:solidFill>
                  <a:schemeClr val="bg1"/>
                </a:solidFill>
              </a:rPr>
              <a:t>való </a:t>
            </a:r>
            <a:r>
              <a:rPr lang="hu-HU" dirty="0">
                <a:solidFill>
                  <a:schemeClr val="bg1"/>
                </a:solidFill>
              </a:rPr>
              <a:t>eltérés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6856" y="1484785"/>
            <a:ext cx="8229600" cy="345638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hu-HU" dirty="0"/>
              <a:t>A rendezett tulajdoni és/vagy használati viszonyokat a kedvezményezettnek biztosítani kell és azokat a változás bejelentés során – legkésőbb a változás bejelentési kérelem benyújtásának időpontjáig kiállított dokumentumokkal – igazolni szükséges.</a:t>
            </a:r>
          </a:p>
          <a:p>
            <a:pPr algn="just"/>
            <a:r>
              <a:rPr lang="hu-HU" dirty="0"/>
              <a:t>A</a:t>
            </a:r>
            <a:r>
              <a:rPr lang="hu-HU" dirty="0" smtClean="0"/>
              <a:t>z </a:t>
            </a:r>
            <a:r>
              <a:rPr lang="hu-HU" dirty="0"/>
              <a:t>új helyszínnek a változás bejelentés benyújtásakor ugyanúgy meg kell felelnie a pályázati felhívás (jogosultsági) előírásainak, mint a korábbinak, és</a:t>
            </a:r>
          </a:p>
          <a:p>
            <a:pPr algn="just"/>
            <a:r>
              <a:rPr lang="hu-HU" dirty="0"/>
              <a:t>A</a:t>
            </a:r>
            <a:r>
              <a:rPr lang="hu-HU" dirty="0" smtClean="0"/>
              <a:t>z </a:t>
            </a:r>
            <a:r>
              <a:rPr lang="hu-HU" dirty="0"/>
              <a:t>egyes pályázati felhívásokban a megvalósítási helyhez közvetlenül kötődő tartalmi értékelési szempontok csak meghatározott korlátok mellett sérülhetnek</a:t>
            </a:r>
            <a:r>
              <a:rPr lang="hu-HU" dirty="0" smtClean="0"/>
              <a:t>.</a:t>
            </a:r>
            <a:endParaRPr lang="hu-HU" dirty="0"/>
          </a:p>
          <a:p>
            <a:pPr algn="just"/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95536" y="4653136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dirty="0" smtClean="0"/>
              <a:t>Amennyiben </a:t>
            </a:r>
            <a:r>
              <a:rPr lang="hu-HU" dirty="0"/>
              <a:t>a projekt keretében engedélyköteles építési beruházás valósul meg, úgy az új megvalósítási hely tekintetében is igazolni kell, hogy az építési és amennyiben szükséges szakhatósági engedélyezési eljárást a kedvezményezett legkésőbb a </a:t>
            </a:r>
            <a:r>
              <a:rPr lang="hu-HU" dirty="0" smtClean="0"/>
              <a:t>változás-bejelentési </a:t>
            </a:r>
            <a:r>
              <a:rPr lang="hu-HU" dirty="0"/>
              <a:t>kérelem benyújtásakor megindította.</a:t>
            </a:r>
          </a:p>
        </p:txBody>
      </p:sp>
    </p:spTree>
    <p:extLst>
      <p:ext uri="{BB962C8B-B14F-4D97-AF65-F5344CB8AC3E}">
        <p14:creationId xmlns:p14="http://schemas.microsoft.com/office/powerpoint/2010/main" val="892940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5646</TotalTime>
  <Words>2343</Words>
  <Application>Microsoft Office PowerPoint</Application>
  <PresentationFormat>Diavetítés a képernyőre (4:3 oldalarány)</PresentationFormat>
  <Paragraphs>188</Paragraphs>
  <Slides>27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28" baseType="lpstr">
      <vt:lpstr>Office-téma</vt:lpstr>
      <vt:lpstr>PowerPoint bemutató</vt:lpstr>
      <vt:lpstr>A HACS feladatai a változás-bejelentésekben </vt:lpstr>
      <vt:lpstr>A változás-bejelentések kimenetele</vt:lpstr>
      <vt:lpstr>A támogatott kérelmekhez kapcsolódó változás-bejelentések ügyintézése</vt:lpstr>
      <vt:lpstr>A változás-bejelentés módja</vt:lpstr>
      <vt:lpstr>A kifizetési kérelem keretében benyújtható változások</vt:lpstr>
      <vt:lpstr>Önálló változás-bejelentések</vt:lpstr>
      <vt:lpstr>A támogatási kérelemben megjelölt megvalósítási helytől való eltérés</vt:lpstr>
      <vt:lpstr>A támogatási kérelemben megjelölt megvalósítási helytől való eltérés</vt:lpstr>
      <vt:lpstr>A műszaki tartalom változása</vt:lpstr>
      <vt:lpstr>A műszaki tartalom változása</vt:lpstr>
      <vt:lpstr>A műszaki tartalom változása</vt:lpstr>
      <vt:lpstr>A műszaki tartalom változása</vt:lpstr>
      <vt:lpstr>A műszaki tartalom változása</vt:lpstr>
      <vt:lpstr>A műszaki tartalom változása</vt:lpstr>
      <vt:lpstr>A műszaki tartalom változása</vt:lpstr>
      <vt:lpstr>A műszaki tartalom változása</vt:lpstr>
      <vt:lpstr>A műszaki tartalom változása</vt:lpstr>
      <vt:lpstr>A műszaki tartalom változása</vt:lpstr>
      <vt:lpstr>Példák</vt:lpstr>
      <vt:lpstr>Példák</vt:lpstr>
      <vt:lpstr>Példák</vt:lpstr>
      <vt:lpstr>Az elbírálás főbb szempontjai </vt:lpstr>
      <vt:lpstr>A változás-bejelentések kezelése</vt:lpstr>
      <vt:lpstr>A változás-bejelentések kezelése</vt:lpstr>
      <vt:lpstr>PowerPoint bemutató</vt:lpstr>
      <vt:lpstr>PowerPoint bemutató</vt:lpstr>
    </vt:vector>
  </TitlesOfParts>
  <Company>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gizella.boglarka.varga@am.gov.hu</dc:creator>
  <cp:lastModifiedBy>Nagy Attila</cp:lastModifiedBy>
  <cp:revision>347</cp:revision>
  <cp:lastPrinted>2018-06-11T07:26:37Z</cp:lastPrinted>
  <dcterms:created xsi:type="dcterms:W3CDTF">2017-05-30T09:48:11Z</dcterms:created>
  <dcterms:modified xsi:type="dcterms:W3CDTF">2019-04-02T12:40:23Z</dcterms:modified>
</cp:coreProperties>
</file>