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71" r:id="rId3"/>
    <p:sldId id="272" r:id="rId4"/>
    <p:sldId id="274" r:id="rId5"/>
    <p:sldId id="269" r:id="rId6"/>
    <p:sldId id="270" r:id="rId7"/>
    <p:sldId id="266" r:id="rId8"/>
    <p:sldId id="268" r:id="rId9"/>
    <p:sldId id="277" r:id="rId10"/>
    <p:sldId id="276" r:id="rId11"/>
    <p:sldId id="265" r:id="rId1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63" autoAdjust="0"/>
    <p:restoredTop sz="94660"/>
  </p:normalViewPr>
  <p:slideViewPr>
    <p:cSldViewPr>
      <p:cViewPr varScale="1">
        <p:scale>
          <a:sx n="60" d="100"/>
          <a:sy n="60" d="100"/>
        </p:scale>
        <p:origin x="1476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0A6A0B-54EB-4F5A-8286-E5B4404A2C89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212E0799-6BC8-4AD9-8E28-3BEC72F615EA}">
      <dgm:prSet phldrT="[Szöveg]" custT="1"/>
      <dgm:spPr/>
      <dgm:t>
        <a:bodyPr/>
        <a:lstStyle/>
        <a:p>
          <a:r>
            <a:rPr lang="hu-HU" sz="1800" b="0" dirty="0">
              <a:solidFill>
                <a:schemeClr val="accent6">
                  <a:lumMod val="50000"/>
                </a:schemeClr>
              </a:solidFill>
              <a:latin typeface="+mj-lt"/>
              <a:cs typeface="Times New Roman" panose="02020603050405020304" pitchFamily="18" charset="0"/>
            </a:rPr>
            <a:t>www.kormany.hu</a:t>
          </a:r>
          <a:r>
            <a:rPr lang="hu-HU" sz="1600" b="0" dirty="0">
              <a:solidFill>
                <a:schemeClr val="accent6">
                  <a:lumMod val="50000"/>
                </a:schemeClr>
              </a:solidFill>
            </a:rPr>
            <a:t>  </a:t>
          </a:r>
        </a:p>
      </dgm:t>
    </dgm:pt>
    <dgm:pt modelId="{E34764E1-F0A0-4EE7-B4E4-6817DBC21D56}" type="sibTrans" cxnId="{7FA4616D-00DA-4AAD-A9FC-9E083935DCDC}">
      <dgm:prSet/>
      <dgm:spPr/>
      <dgm:t>
        <a:bodyPr/>
        <a:lstStyle/>
        <a:p>
          <a:endParaRPr lang="hu-HU"/>
        </a:p>
      </dgm:t>
    </dgm:pt>
    <dgm:pt modelId="{0E9918F7-1DB1-4C20-A699-C3C0FD445B7C}" type="parTrans" cxnId="{7FA4616D-00DA-4AAD-A9FC-9E083935DCDC}">
      <dgm:prSet/>
      <dgm:spPr/>
      <dgm:t>
        <a:bodyPr/>
        <a:lstStyle/>
        <a:p>
          <a:endParaRPr lang="hu-HU"/>
        </a:p>
      </dgm:t>
    </dgm:pt>
    <dgm:pt modelId="{64FC6463-9856-4601-A970-1446D494B3A6}">
      <dgm:prSet phldrT="[Szöveg]" custT="1"/>
      <dgm:spPr/>
      <dgm:t>
        <a:bodyPr/>
        <a:lstStyle/>
        <a:p>
          <a:r>
            <a:rPr lang="hu-HU" sz="1800" dirty="0">
              <a:solidFill>
                <a:schemeClr val="accent6">
                  <a:lumMod val="50000"/>
                </a:schemeClr>
              </a:solidFill>
              <a:latin typeface="+mj-lt"/>
              <a:cs typeface="Times New Roman" panose="02020603050405020304" pitchFamily="18" charset="0"/>
            </a:rPr>
            <a:t>www.palyazat.gov.hu</a:t>
          </a:r>
          <a:r>
            <a:rPr lang="hu-HU" sz="1600" dirty="0"/>
            <a:t>  </a:t>
          </a:r>
        </a:p>
      </dgm:t>
    </dgm:pt>
    <dgm:pt modelId="{F9807249-E117-44B8-84B5-0D9F6A37A1BD}" type="sibTrans" cxnId="{1AFD9533-308E-4BB8-B0C5-CE533A59F27B}">
      <dgm:prSet/>
      <dgm:spPr/>
      <dgm:t>
        <a:bodyPr/>
        <a:lstStyle/>
        <a:p>
          <a:endParaRPr lang="hu-HU"/>
        </a:p>
      </dgm:t>
    </dgm:pt>
    <dgm:pt modelId="{B8B165FA-BBDE-4077-AD2D-0EE226BA54BF}" type="parTrans" cxnId="{1AFD9533-308E-4BB8-B0C5-CE533A59F27B}">
      <dgm:prSet/>
      <dgm:spPr/>
      <dgm:t>
        <a:bodyPr/>
        <a:lstStyle/>
        <a:p>
          <a:endParaRPr lang="hu-HU"/>
        </a:p>
      </dgm:t>
    </dgm:pt>
    <dgm:pt modelId="{D44DFECD-9FC6-4C3D-A042-B40AA80A983F}" type="pres">
      <dgm:prSet presAssocID="{440A6A0B-54EB-4F5A-8286-E5B4404A2C89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84032506-8CE5-4807-BFD1-42257F7BBA7E}" type="pres">
      <dgm:prSet presAssocID="{64FC6463-9856-4601-A970-1446D494B3A6}" presName="Accent1" presStyleCnt="0"/>
      <dgm:spPr/>
    </dgm:pt>
    <dgm:pt modelId="{72EA5842-1F38-4183-B56E-0214166748B5}" type="pres">
      <dgm:prSet presAssocID="{64FC6463-9856-4601-A970-1446D494B3A6}" presName="Accent" presStyleLbl="node1" presStyleIdx="0" presStyleCnt="2" custLinFactNeighborX="26976" custLinFactNeighborY="-219"/>
      <dgm:spPr/>
    </dgm:pt>
    <dgm:pt modelId="{BEE33738-10AF-4E7F-8E5F-7614834FF675}" type="pres">
      <dgm:prSet presAssocID="{64FC6463-9856-4601-A970-1446D494B3A6}" presName="Parent1" presStyleLbl="revTx" presStyleIdx="0" presStyleCnt="2" custScaleX="131385" custLinFactNeighborX="44800" custLinFactNeighborY="22724">
        <dgm:presLayoutVars>
          <dgm:chMax val="1"/>
          <dgm:chPref val="1"/>
          <dgm:bulletEnabled val="1"/>
        </dgm:presLayoutVars>
      </dgm:prSet>
      <dgm:spPr/>
    </dgm:pt>
    <dgm:pt modelId="{154DA548-047A-4B7A-B107-E779AD0C465B}" type="pres">
      <dgm:prSet presAssocID="{212E0799-6BC8-4AD9-8E28-3BEC72F615EA}" presName="Accent2" presStyleCnt="0"/>
      <dgm:spPr/>
    </dgm:pt>
    <dgm:pt modelId="{B8298679-449D-4269-8C81-99DA76DCFC88}" type="pres">
      <dgm:prSet presAssocID="{212E0799-6BC8-4AD9-8E28-3BEC72F615EA}" presName="Accent" presStyleLbl="node1" presStyleIdx="1" presStyleCnt="2" custLinFactNeighborX="28487" custLinFactNeighborY="-883"/>
      <dgm:spPr/>
    </dgm:pt>
    <dgm:pt modelId="{15594D27-4986-48B6-9933-E3904F863E7B}" type="pres">
      <dgm:prSet presAssocID="{212E0799-6BC8-4AD9-8E28-3BEC72F615EA}" presName="Parent2" presStyleLbl="revTx" presStyleIdx="1" presStyleCnt="2" custLinFactNeighborX="46155" custLinFactNeighborY="-5789">
        <dgm:presLayoutVars>
          <dgm:chMax val="1"/>
          <dgm:chPref val="1"/>
          <dgm:bulletEnabled val="1"/>
        </dgm:presLayoutVars>
      </dgm:prSet>
      <dgm:spPr/>
    </dgm:pt>
  </dgm:ptLst>
  <dgm:cxnLst>
    <dgm:cxn modelId="{1AFD9533-308E-4BB8-B0C5-CE533A59F27B}" srcId="{440A6A0B-54EB-4F5A-8286-E5B4404A2C89}" destId="{64FC6463-9856-4601-A970-1446D494B3A6}" srcOrd="0" destOrd="0" parTransId="{B8B165FA-BBDE-4077-AD2D-0EE226BA54BF}" sibTransId="{F9807249-E117-44B8-84B5-0D9F6A37A1BD}"/>
    <dgm:cxn modelId="{901CFA65-CCE9-418D-ABA5-794286E9C2AB}" type="presOf" srcId="{64FC6463-9856-4601-A970-1446D494B3A6}" destId="{BEE33738-10AF-4E7F-8E5F-7614834FF675}" srcOrd="0" destOrd="0" presId="urn:microsoft.com/office/officeart/2009/layout/CircleArrowProcess"/>
    <dgm:cxn modelId="{7FA4616D-00DA-4AAD-A9FC-9E083935DCDC}" srcId="{440A6A0B-54EB-4F5A-8286-E5B4404A2C89}" destId="{212E0799-6BC8-4AD9-8E28-3BEC72F615EA}" srcOrd="1" destOrd="0" parTransId="{0E9918F7-1DB1-4C20-A699-C3C0FD445B7C}" sibTransId="{E34764E1-F0A0-4EE7-B4E4-6817DBC21D56}"/>
    <dgm:cxn modelId="{9FF02F75-8CC9-4967-A8B2-C99B65BD0FE0}" type="presOf" srcId="{440A6A0B-54EB-4F5A-8286-E5B4404A2C89}" destId="{D44DFECD-9FC6-4C3D-A042-B40AA80A983F}" srcOrd="0" destOrd="0" presId="urn:microsoft.com/office/officeart/2009/layout/CircleArrowProcess"/>
    <dgm:cxn modelId="{8B8C1EC4-9722-4441-8669-77734118958A}" type="presOf" srcId="{212E0799-6BC8-4AD9-8E28-3BEC72F615EA}" destId="{15594D27-4986-48B6-9933-E3904F863E7B}" srcOrd="0" destOrd="0" presId="urn:microsoft.com/office/officeart/2009/layout/CircleArrowProcess"/>
    <dgm:cxn modelId="{5853E554-8ABD-4AF6-9A02-35AE292C5F18}" type="presParOf" srcId="{D44DFECD-9FC6-4C3D-A042-B40AA80A983F}" destId="{84032506-8CE5-4807-BFD1-42257F7BBA7E}" srcOrd="0" destOrd="0" presId="urn:microsoft.com/office/officeart/2009/layout/CircleArrowProcess"/>
    <dgm:cxn modelId="{3102CB86-064C-4C39-8F14-4BCE29F4395D}" type="presParOf" srcId="{84032506-8CE5-4807-BFD1-42257F7BBA7E}" destId="{72EA5842-1F38-4183-B56E-0214166748B5}" srcOrd="0" destOrd="0" presId="urn:microsoft.com/office/officeart/2009/layout/CircleArrowProcess"/>
    <dgm:cxn modelId="{CFF263B1-8F86-4EFC-A5F2-0194001C3D5A}" type="presParOf" srcId="{D44DFECD-9FC6-4C3D-A042-B40AA80A983F}" destId="{BEE33738-10AF-4E7F-8E5F-7614834FF675}" srcOrd="1" destOrd="0" presId="urn:microsoft.com/office/officeart/2009/layout/CircleArrowProcess"/>
    <dgm:cxn modelId="{516D6B04-0F74-4E1E-8541-ED2DFB8F1A97}" type="presParOf" srcId="{D44DFECD-9FC6-4C3D-A042-B40AA80A983F}" destId="{154DA548-047A-4B7A-B107-E779AD0C465B}" srcOrd="2" destOrd="0" presId="urn:microsoft.com/office/officeart/2009/layout/CircleArrowProcess"/>
    <dgm:cxn modelId="{A635CDFF-0E07-473F-B742-97E4C78B51A9}" type="presParOf" srcId="{154DA548-047A-4B7A-B107-E779AD0C465B}" destId="{B8298679-449D-4269-8C81-99DA76DCFC88}" srcOrd="0" destOrd="0" presId="urn:microsoft.com/office/officeart/2009/layout/CircleArrowProcess"/>
    <dgm:cxn modelId="{11EC3B77-7074-4534-89AB-B66513983EB2}" type="presParOf" srcId="{D44DFECD-9FC6-4C3D-A042-B40AA80A983F}" destId="{15594D27-4986-48B6-9933-E3904F863E7B}" srcOrd="3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EA5842-1F38-4183-B56E-0214166748B5}">
      <dsp:nvSpPr>
        <dsp:cNvPr id="0" name=""/>
        <dsp:cNvSpPr/>
      </dsp:nvSpPr>
      <dsp:spPr>
        <a:xfrm>
          <a:off x="2592835" y="-6936"/>
          <a:ext cx="3167469" cy="3167559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E33738-10AF-4E7F-8E5F-7614834FF675}">
      <dsp:nvSpPr>
        <dsp:cNvPr id="0" name=""/>
        <dsp:cNvSpPr/>
      </dsp:nvSpPr>
      <dsp:spPr>
        <a:xfrm>
          <a:off x="2952329" y="1347550"/>
          <a:ext cx="2321833" cy="8834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kern="1200" dirty="0">
              <a:solidFill>
                <a:schemeClr val="accent6">
                  <a:lumMod val="50000"/>
                </a:schemeClr>
              </a:solidFill>
              <a:latin typeface="+mj-lt"/>
              <a:cs typeface="Times New Roman" panose="02020603050405020304" pitchFamily="18" charset="0"/>
            </a:rPr>
            <a:t>www.palyazat.gov.hu</a:t>
          </a:r>
          <a:r>
            <a:rPr lang="hu-HU" sz="1600" kern="1200" dirty="0"/>
            <a:t>  </a:t>
          </a:r>
        </a:p>
      </dsp:txBody>
      <dsp:txXfrm>
        <a:off x="2952329" y="1347550"/>
        <a:ext cx="2321833" cy="883494"/>
      </dsp:txXfrm>
    </dsp:sp>
    <dsp:sp modelId="{B8298679-449D-4269-8C81-99DA76DCFC88}">
      <dsp:nvSpPr>
        <dsp:cNvPr id="0" name=""/>
        <dsp:cNvSpPr/>
      </dsp:nvSpPr>
      <dsp:spPr>
        <a:xfrm>
          <a:off x="1859697" y="2006242"/>
          <a:ext cx="2721097" cy="2722248"/>
        </a:xfrm>
        <a:prstGeom prst="blockArc">
          <a:avLst>
            <a:gd name="adj1" fmla="val 0"/>
            <a:gd name="adj2" fmla="val 189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594D27-4986-48B6-9933-E3904F863E7B}">
      <dsp:nvSpPr>
        <dsp:cNvPr id="0" name=""/>
        <dsp:cNvSpPr/>
      </dsp:nvSpPr>
      <dsp:spPr>
        <a:xfrm>
          <a:off x="2369993" y="2919184"/>
          <a:ext cx="1767198" cy="8834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0" kern="1200" dirty="0">
              <a:solidFill>
                <a:schemeClr val="accent6">
                  <a:lumMod val="50000"/>
                </a:schemeClr>
              </a:solidFill>
              <a:latin typeface="+mj-lt"/>
              <a:cs typeface="Times New Roman" panose="02020603050405020304" pitchFamily="18" charset="0"/>
            </a:rPr>
            <a:t>www.kormany.hu</a:t>
          </a:r>
          <a:r>
            <a:rPr lang="hu-HU" sz="1600" b="0" kern="1200" dirty="0">
              <a:solidFill>
                <a:schemeClr val="accent6">
                  <a:lumMod val="50000"/>
                </a:schemeClr>
              </a:solidFill>
            </a:rPr>
            <a:t>  </a:t>
          </a:r>
        </a:p>
      </dsp:txBody>
      <dsp:txXfrm>
        <a:off x="2369993" y="2919184"/>
        <a:ext cx="1767198" cy="8834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1C1919-93B4-41FB-ADC8-BE38433D122D}" type="datetimeFigureOut">
              <a:rPr lang="hu-HU" smtClean="0"/>
              <a:pPr/>
              <a:t>2019. 04. 02.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B50A75-22A1-47C8-9528-7411AFAEF4D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63909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036A-CCE2-451A-95E8-14E4F39387BC}" type="slidenum">
              <a:rPr lang="hu-HU" smtClean="0">
                <a:solidFill>
                  <a:prstClr val="black"/>
                </a:solidFill>
              </a:rPr>
              <a:pPr/>
              <a:t>1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712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84E36-9F3D-4C3C-8F8A-D3C3C9F04CC6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2019. 04. 02.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467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9EE0-A209-43BD-93D2-9F384FA79BE5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2019. 04. 02.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145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3E6B-F64E-4916-90B6-96AF967D5FA3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2019. 04. 02.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5496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első old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1285884"/>
          </a:xfrm>
        </p:spPr>
        <p:txBody>
          <a:bodyPr anchor="t"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71438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3571876"/>
            <a:ext cx="7572428" cy="114300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9" name="Content Placeholder 4"/>
          <p:cNvSpPr>
            <a:spLocks noGrp="1"/>
          </p:cNvSpPr>
          <p:nvPr>
            <p:ph idx="14"/>
          </p:nvPr>
        </p:nvSpPr>
        <p:spPr bwMode="auto">
          <a:xfrm>
            <a:off x="785786" y="4786322"/>
            <a:ext cx="7572428" cy="1000132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>
              <a:buFont typeface="+mj-lt"/>
              <a:buAutoNum type="arabicPeriod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406BB-324F-4DBA-837D-A97DB8B4A59D}" type="datetimeFigureOut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2019. 04. 02.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614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0E18-E975-4860-B6FA-C600022330E8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2019. 04. 02.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055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3619B-54B5-4718-B2EA-D551D297FBC5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2019. 04. 02.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014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A66C-DA17-46C1-8C0A-A22ABC222F71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2019. 04. 02.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394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576A9-6483-40E5-A459-99C33BBEE938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2019. 04. 02.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684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8CC1-7704-41B7-8106-79D341C3909E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2019. 04. 02.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767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D0F63-E912-4487-9D62-8742843A75F1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2019. 04. 02.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571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D3664-D0C4-4259-A79C-54EA7EFD7A2E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2019. 04. 02.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595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8947-C156-45AB-AA13-4DC3ACD3151F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2019. 04. 02.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35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https://petkupa.hu/hu_HU/images/tamogatok/300xNxAgrarminiszterium.jpg.pagespeed.ic.REuo5my-DG.jpg" TargetMode="Externa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www.google.hu/url?sa=i&amp;rct=j&amp;q=&amp;esrc=s&amp;source=images&amp;cd=&amp;cad=rja&amp;uact=8&amp;ved=&amp;url=https://petkupa.hu/hu_HU/tamogatok/partneri-kapcsolat&amp;psig=AOvVaw2rVdBEhgNufOQGqjvm2Hg0&amp;ust=1531486032971844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BFF7C-A80E-4633-B2CE-AAFB79E522F7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2019. 04. 02.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2" descr="http://www.umvp.eu/sites/default/files/eu_zaszlo.gif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1897" y="92606"/>
            <a:ext cx="1006440" cy="672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Kép 1" descr="Kapcsolódó kép">
            <a:hlinkClick r:id="rId15"/>
          </p:cNvPr>
          <p:cNvPicPr>
            <a:picLocks noChangeAspect="1" noChangeArrowheads="1"/>
          </p:cNvPicPr>
          <p:nvPr userDrawn="1"/>
        </p:nvPicPr>
        <p:blipFill>
          <a:blip r:embed="rId16" r:link="rId17" cstate="print"/>
          <a:srcRect/>
          <a:stretch>
            <a:fillRect/>
          </a:stretch>
        </p:blipFill>
        <p:spPr bwMode="auto">
          <a:xfrm>
            <a:off x="6500826" y="-24"/>
            <a:ext cx="1251605" cy="888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30384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leader@me.gov.h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79512" y="2132856"/>
            <a:ext cx="8856984" cy="1154559"/>
          </a:xfrm>
        </p:spPr>
        <p:txBody>
          <a:bodyPr>
            <a:noAutofit/>
          </a:bodyPr>
          <a:lstStyle/>
          <a:p>
            <a:r>
              <a:rPr lang="hu-HU" sz="40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A LEADER program </a:t>
            </a:r>
            <a:r>
              <a:rPr lang="hu-HU" sz="4000" b="1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aktuális</a:t>
            </a:r>
            <a:r>
              <a:rPr lang="hu-HU" sz="40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kérdései </a:t>
            </a:r>
          </a:p>
        </p:txBody>
      </p:sp>
      <p:sp>
        <p:nvSpPr>
          <p:cNvPr id="3" name="Szövegdoboz 2"/>
          <p:cNvSpPr txBox="1"/>
          <p:nvPr/>
        </p:nvSpPr>
        <p:spPr>
          <a:xfrm>
            <a:off x="2125378" y="3643314"/>
            <a:ext cx="49685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>
                <a:solidFill>
                  <a:srgbClr val="002060"/>
                </a:solidFill>
              </a:rPr>
              <a:t>Zsán-Klucsó Klaudia</a:t>
            </a:r>
          </a:p>
          <a:p>
            <a:pPr algn="ctr"/>
            <a:r>
              <a:rPr lang="hu-HU" sz="2000" dirty="0">
                <a:solidFill>
                  <a:srgbClr val="002060"/>
                </a:solidFill>
              </a:rPr>
              <a:t>Agrárminisztérium</a:t>
            </a:r>
          </a:p>
          <a:p>
            <a:pPr algn="ctr"/>
            <a:r>
              <a:rPr lang="hu-HU" sz="2000" dirty="0">
                <a:solidFill>
                  <a:srgbClr val="002060"/>
                </a:solidFill>
              </a:rPr>
              <a:t>Vidékfejlesztésért felelős Államtitkárság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2246961" y="5155483"/>
            <a:ext cx="46805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>
                <a:solidFill>
                  <a:srgbClr val="002060"/>
                </a:solidFill>
              </a:rPr>
              <a:t>LEADER konferencia</a:t>
            </a:r>
          </a:p>
          <a:p>
            <a:pPr algn="ctr"/>
            <a:r>
              <a:rPr lang="hu-HU" sz="2000" dirty="0">
                <a:solidFill>
                  <a:srgbClr val="002060"/>
                </a:solidFill>
              </a:rPr>
              <a:t>Granada Konferencia Központ</a:t>
            </a:r>
          </a:p>
          <a:p>
            <a:pPr algn="ctr"/>
            <a:r>
              <a:rPr lang="hu-HU" sz="2000" dirty="0">
                <a:solidFill>
                  <a:srgbClr val="002060"/>
                </a:solidFill>
              </a:rPr>
              <a:t>Kecskemét, 2019.04.03.</a:t>
            </a:r>
          </a:p>
        </p:txBody>
      </p:sp>
    </p:spTree>
    <p:extLst>
      <p:ext uri="{BB962C8B-B14F-4D97-AF65-F5344CB8AC3E}">
        <p14:creationId xmlns:p14="http://schemas.microsoft.com/office/powerpoint/2010/main" val="3555035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91A86D3-D794-4BD5-9944-136D28B07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200" b="1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Kifogáskezelés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7D6876D-5DE7-4F94-B35B-52BCDDE22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/>
              <a:t>A 272/2014. Korm. rendelet szerint a HACS feladata „első fokon”.</a:t>
            </a:r>
          </a:p>
          <a:p>
            <a:pPr algn="just"/>
            <a:r>
              <a:rPr lang="hu-HU" dirty="0"/>
              <a:t>A HACS elutasító döntése elleni kifogás és a TO-</a:t>
            </a:r>
            <a:r>
              <a:rPr lang="hu-HU" dirty="0" err="1"/>
              <a:t>val</a:t>
            </a:r>
            <a:r>
              <a:rPr lang="hu-HU" dirty="0"/>
              <a:t> kapcsolatos kifogást először a HACS vizsgálja meg és amennyiben nem ért egyet, felterjeszti elbírálásra a Miniszternek indoklással ellátva. </a:t>
            </a:r>
          </a:p>
          <a:p>
            <a:pPr algn="just"/>
            <a:r>
              <a:rPr lang="hu-HU" dirty="0"/>
              <a:t>Segédleteket és útmutatókat küldjük.</a:t>
            </a:r>
          </a:p>
          <a:p>
            <a:endParaRPr lang="hu-HU" dirty="0"/>
          </a:p>
          <a:p>
            <a:endParaRPr lang="hu-HU" dirty="0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4BFFBE17-151C-49C3-A28D-9C6584378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767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 txBox="1">
            <a:spLocks/>
          </p:cNvSpPr>
          <p:nvPr/>
        </p:nvSpPr>
        <p:spPr bwMode="auto">
          <a:xfrm>
            <a:off x="1088255" y="928670"/>
            <a:ext cx="6912769" cy="864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b="1" dirty="0">
                <a:solidFill>
                  <a:schemeClr val="tx2"/>
                </a:solidFill>
                <a:latin typeface="Calibri"/>
                <a:ea typeface="Verdana" pitchFamily="34" charset="0"/>
                <a:cs typeface="Verdana" pitchFamily="34" charset="0"/>
              </a:rPr>
              <a:t>Köszönöm megtisztelő figyelmüket!</a:t>
            </a:r>
          </a:p>
        </p:txBody>
      </p:sp>
      <p:sp>
        <p:nvSpPr>
          <p:cNvPr id="39939" name="Subtitle 2"/>
          <p:cNvSpPr>
            <a:spLocks/>
          </p:cNvSpPr>
          <p:nvPr/>
        </p:nvSpPr>
        <p:spPr bwMode="auto">
          <a:xfrm>
            <a:off x="1979613" y="2420938"/>
            <a:ext cx="5184775" cy="1103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hu-HU" altLang="hu-HU" sz="180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97617731"/>
              </p:ext>
            </p:extLst>
          </p:nvPr>
        </p:nvGraphicFramePr>
        <p:xfrm>
          <a:off x="2987824" y="1652825"/>
          <a:ext cx="5990386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Szövegdoboz 8"/>
          <p:cNvSpPr txBox="1"/>
          <p:nvPr/>
        </p:nvSpPr>
        <p:spPr>
          <a:xfrm>
            <a:off x="-71470" y="2928934"/>
            <a:ext cx="51125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>
                <a:solidFill>
                  <a:srgbClr val="FEA022">
                    <a:lumMod val="50000"/>
                  </a:srgbClr>
                </a:solidFill>
              </a:rPr>
              <a:t>Agrárminisztérium</a:t>
            </a:r>
          </a:p>
          <a:p>
            <a:pPr algn="ctr"/>
            <a:r>
              <a:rPr lang="hu-HU" dirty="0">
                <a:solidFill>
                  <a:srgbClr val="FEA022">
                    <a:lumMod val="50000"/>
                  </a:srgbClr>
                </a:solidFill>
              </a:rPr>
              <a:t>Vidékfejlesztésért felelős Államtitkárság</a:t>
            </a:r>
          </a:p>
          <a:p>
            <a:pPr algn="ctr"/>
            <a:r>
              <a:rPr lang="hu-HU" dirty="0">
                <a:solidFill>
                  <a:srgbClr val="FEA022">
                    <a:lumMod val="50000"/>
                  </a:srgbClr>
                </a:solidFill>
              </a:rPr>
              <a:t>6000 Kecskemét, Ipoly u. 1/A.</a:t>
            </a:r>
          </a:p>
        </p:txBody>
      </p:sp>
    </p:spTree>
    <p:extLst>
      <p:ext uri="{BB962C8B-B14F-4D97-AF65-F5344CB8AC3E}">
        <p14:creationId xmlns:p14="http://schemas.microsoft.com/office/powerpoint/2010/main" val="43836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395536" y="332656"/>
            <a:ext cx="54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b="1" dirty="0">
                <a:solidFill>
                  <a:srgbClr val="002060"/>
                </a:solidFill>
              </a:rPr>
              <a:t>HBB ülés, döntéshozatal</a:t>
            </a:r>
          </a:p>
        </p:txBody>
      </p:sp>
      <p:sp>
        <p:nvSpPr>
          <p:cNvPr id="6" name="Lekerekített téglalap 5"/>
          <p:cNvSpPr/>
          <p:nvPr/>
        </p:nvSpPr>
        <p:spPr>
          <a:xfrm>
            <a:off x="395536" y="1340768"/>
            <a:ext cx="7920880" cy="410445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lnSpc>
                <a:spcPct val="12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hu-HU" sz="2000" b="1" dirty="0">
                <a:solidFill>
                  <a:schemeClr val="tx1"/>
                </a:solidFill>
                <a:cs typeface="Times New Roman" panose="02020603050405020304" pitchFamily="18" charset="0"/>
              </a:rPr>
              <a:t>Minden támogatási kérelmet </a:t>
            </a:r>
            <a:r>
              <a:rPr lang="hu-HU" sz="2000" dirty="0">
                <a:solidFill>
                  <a:schemeClr val="tx1"/>
                </a:solidFill>
                <a:cs typeface="Times New Roman" panose="02020603050405020304" pitchFamily="18" charset="0"/>
              </a:rPr>
              <a:t>(a jogellen. elutasítottakat is) a HBB elé kell vinni döntéshozatal céljából.</a:t>
            </a:r>
          </a:p>
          <a:p>
            <a:pPr marL="342900" indent="-342900">
              <a:lnSpc>
                <a:spcPct val="12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hu-HU" sz="2000" b="1" dirty="0">
                <a:solidFill>
                  <a:schemeClr val="tx1"/>
                </a:solidFill>
                <a:cs typeface="Times New Roman" panose="02020603050405020304" pitchFamily="18" charset="0"/>
              </a:rPr>
              <a:t>Javasolt</a:t>
            </a:r>
            <a:r>
              <a:rPr lang="hu-HU" sz="2000" dirty="0">
                <a:solidFill>
                  <a:schemeClr val="tx1"/>
                </a:solidFill>
                <a:cs typeface="Times New Roman" panose="02020603050405020304" pitchFamily="18" charset="0"/>
              </a:rPr>
              <a:t> első körben </a:t>
            </a:r>
            <a:r>
              <a:rPr lang="hu-HU" sz="2000" b="1" dirty="0">
                <a:solidFill>
                  <a:schemeClr val="tx1"/>
                </a:solidFill>
                <a:cs typeface="Times New Roman" panose="02020603050405020304" pitchFamily="18" charset="0"/>
              </a:rPr>
              <a:t>magasabb pontszámot </a:t>
            </a:r>
            <a:r>
              <a:rPr lang="hu-HU" sz="2000" dirty="0">
                <a:solidFill>
                  <a:schemeClr val="tx1"/>
                </a:solidFill>
                <a:cs typeface="Times New Roman" panose="02020603050405020304" pitchFamily="18" charset="0"/>
              </a:rPr>
              <a:t>meghatározni (későbbi ülés keretében csak alacsonyabb pontszám megállapítására van lehetőség).</a:t>
            </a:r>
          </a:p>
          <a:p>
            <a:pPr marL="342900" indent="-342900">
              <a:lnSpc>
                <a:spcPct val="12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tx1"/>
                </a:solidFill>
                <a:cs typeface="Times New Roman" panose="02020603050405020304" pitchFamily="18" charset="0"/>
              </a:rPr>
              <a:t>A felhívásban szereplő minimum pontszám nem egyenlő a ponthatárral. </a:t>
            </a:r>
          </a:p>
          <a:p>
            <a:pPr marL="342900" indent="-342900">
              <a:lnSpc>
                <a:spcPct val="12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tx1"/>
                </a:solidFill>
                <a:cs typeface="Times New Roman" panose="02020603050405020304" pitchFamily="18" charset="0"/>
              </a:rPr>
              <a:t>Amennyiben egy adott TK nem éri el az első körben megállapított minimális pontszámot, </a:t>
            </a:r>
            <a:r>
              <a:rPr lang="hu-HU" sz="2000" b="1" dirty="0">
                <a:solidFill>
                  <a:schemeClr val="tx1"/>
                </a:solidFill>
                <a:cs typeface="Times New Roman" panose="02020603050405020304" pitchFamily="18" charset="0"/>
              </a:rPr>
              <a:t>javasolt nem kiküldeni az elutasítást</a:t>
            </a:r>
            <a:r>
              <a:rPr lang="hu-HU" sz="2000" dirty="0">
                <a:solidFill>
                  <a:schemeClr val="tx1"/>
                </a:solidFill>
                <a:cs typeface="Times New Roman" panose="02020603050405020304" pitchFamily="18" charset="0"/>
              </a:rPr>
              <a:t> (a következő ülésen elképzelhető, hogy támogatható lesz a kérelem).</a:t>
            </a:r>
          </a:p>
        </p:txBody>
      </p:sp>
      <p:sp>
        <p:nvSpPr>
          <p:cNvPr id="7" name="Téglalap 6"/>
          <p:cNvSpPr/>
          <p:nvPr/>
        </p:nvSpPr>
        <p:spPr>
          <a:xfrm>
            <a:off x="1691680" y="5517232"/>
            <a:ext cx="6624736" cy="93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0000"/>
              </a:lnSpc>
            </a:pPr>
            <a:r>
              <a:rPr lang="hu-HU" sz="2000" b="1" dirty="0">
                <a:solidFill>
                  <a:schemeClr val="bg1"/>
                </a:solidFill>
                <a:cs typeface="Times New Roman" panose="02020603050405020304" pitchFamily="18" charset="0"/>
              </a:rPr>
              <a:t>Csak a felhívásra allokált, aktuális keret erejéig van lehetőség döntéshozatalra! (110% figyelembe vételével)</a:t>
            </a:r>
          </a:p>
        </p:txBody>
      </p:sp>
    </p:spTree>
    <p:extLst>
      <p:ext uri="{BB962C8B-B14F-4D97-AF65-F5344CB8AC3E}">
        <p14:creationId xmlns:p14="http://schemas.microsoft.com/office/powerpoint/2010/main" val="1564659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395536" y="332656"/>
            <a:ext cx="54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b="1" dirty="0">
                <a:solidFill>
                  <a:srgbClr val="002060"/>
                </a:solidFill>
              </a:rPr>
              <a:t>Végső jogosultság ellenőrzés</a:t>
            </a:r>
          </a:p>
        </p:txBody>
      </p:sp>
      <p:sp>
        <p:nvSpPr>
          <p:cNvPr id="5" name="Téglalap 4"/>
          <p:cNvSpPr/>
          <p:nvPr/>
        </p:nvSpPr>
        <p:spPr>
          <a:xfrm>
            <a:off x="683568" y="917431"/>
            <a:ext cx="4320480" cy="57519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spcBef>
                <a:spcPts val="6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bg1"/>
                </a:solidFill>
              </a:rPr>
              <a:t>Kizárólag a támogatást igénylő személyére vonatkozó, jogosultsági kritériumok és TO vizsgálata történik.</a:t>
            </a:r>
          </a:p>
          <a:p>
            <a:pPr marL="342900" indent="-342900">
              <a:spcBef>
                <a:spcPts val="6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bg1"/>
                </a:solidFill>
              </a:rPr>
              <a:t>A területileg illetékes </a:t>
            </a:r>
            <a:r>
              <a:rPr lang="hu-HU" sz="2000" b="1" dirty="0">
                <a:solidFill>
                  <a:schemeClr val="bg1"/>
                </a:solidFill>
              </a:rPr>
              <a:t>kormányhivatal</a:t>
            </a:r>
            <a:r>
              <a:rPr lang="hu-HU" sz="2000" dirty="0">
                <a:solidFill>
                  <a:schemeClr val="bg1"/>
                </a:solidFill>
              </a:rPr>
              <a:t> végzi, eltérő kapacitásokkal.</a:t>
            </a:r>
          </a:p>
          <a:p>
            <a:pPr marL="342900" indent="-342900">
              <a:spcBef>
                <a:spcPts val="6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hu-HU" sz="2000" dirty="0" err="1">
                <a:solidFill>
                  <a:schemeClr val="bg1"/>
                </a:solidFill>
              </a:rPr>
              <a:t>IIER-t</a:t>
            </a:r>
            <a:r>
              <a:rPr lang="hu-HU" sz="2000" dirty="0">
                <a:solidFill>
                  <a:schemeClr val="bg1"/>
                </a:solidFill>
              </a:rPr>
              <a:t> figyelni kell!</a:t>
            </a:r>
          </a:p>
          <a:p>
            <a:pPr marL="342900" indent="-342900">
              <a:spcBef>
                <a:spcPts val="6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bg1"/>
                </a:solidFill>
              </a:rPr>
              <a:t>Ha a KH visszaküldi, javítani kell és új rangsorral küldhető.</a:t>
            </a:r>
          </a:p>
          <a:p>
            <a:pPr marL="342900" indent="-342900">
              <a:spcBef>
                <a:spcPts val="6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bg1"/>
                </a:solidFill>
              </a:rPr>
              <a:t>Ha elutasított, újra kell HBB elé vinni. </a:t>
            </a:r>
          </a:p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bg1"/>
                </a:solidFill>
                <a:sym typeface="Wingdings" panose="05000000000000000000" pitchFamily="2" charset="2"/>
              </a:rPr>
              <a:t>Javasolt a megküldött </a:t>
            </a:r>
            <a:r>
              <a:rPr lang="hu-HU" sz="2000" dirty="0" err="1">
                <a:solidFill>
                  <a:schemeClr val="bg1"/>
                </a:solidFill>
                <a:sym typeface="Wingdings" panose="05000000000000000000" pitchFamily="2" charset="2"/>
              </a:rPr>
              <a:t>excel</a:t>
            </a:r>
            <a:r>
              <a:rPr lang="hu-HU" sz="2000" dirty="0">
                <a:solidFill>
                  <a:schemeClr val="bg1"/>
                </a:solidFill>
                <a:sym typeface="Wingdings" panose="05000000000000000000" pitchFamily="2" charset="2"/>
              </a:rPr>
              <a:t> táblázatok </a:t>
            </a:r>
            <a:r>
              <a:rPr lang="hu-HU" sz="2000" b="1" dirty="0">
                <a:solidFill>
                  <a:schemeClr val="bg1"/>
                </a:solidFill>
                <a:sym typeface="Wingdings" panose="05000000000000000000" pitchFamily="2" charset="2"/>
              </a:rPr>
              <a:t>felülvizsgálata</a:t>
            </a:r>
            <a:r>
              <a:rPr lang="hu-HU" sz="2000" dirty="0">
                <a:solidFill>
                  <a:schemeClr val="bg1"/>
                </a:solidFill>
                <a:sym typeface="Wingdings" panose="05000000000000000000" pitchFamily="2" charset="2"/>
              </a:rPr>
              <a:t> (az esetleges, nem releváns szempontok kiszűrése és törlése).</a:t>
            </a:r>
            <a:endParaRPr lang="hu-HU" sz="1600" dirty="0">
              <a:solidFill>
                <a:schemeClr val="bg1"/>
              </a:solidFill>
            </a:endParaRPr>
          </a:p>
        </p:txBody>
      </p:sp>
      <p:sp>
        <p:nvSpPr>
          <p:cNvPr id="6" name="Lekerekített téglalap 5"/>
          <p:cNvSpPr/>
          <p:nvPr/>
        </p:nvSpPr>
        <p:spPr>
          <a:xfrm>
            <a:off x="5328084" y="4437112"/>
            <a:ext cx="3060340" cy="1368152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2000" b="1" dirty="0">
                <a:solidFill>
                  <a:schemeClr val="bg1"/>
                </a:solidFill>
                <a:sym typeface="Wingdings" panose="05000000000000000000" pitchFamily="2" charset="2"/>
              </a:rPr>
              <a:t>Aktualizált </a:t>
            </a:r>
            <a:r>
              <a:rPr lang="hu-HU" sz="2000" b="1" dirty="0" err="1">
                <a:solidFill>
                  <a:schemeClr val="bg1"/>
                </a:solidFill>
                <a:sym typeface="Wingdings" panose="05000000000000000000" pitchFamily="2" charset="2"/>
              </a:rPr>
              <a:t>excel</a:t>
            </a:r>
            <a:r>
              <a:rPr lang="hu-HU" sz="2000" b="1" dirty="0">
                <a:solidFill>
                  <a:schemeClr val="bg1"/>
                </a:solidFill>
                <a:sym typeface="Wingdings" panose="05000000000000000000" pitchFamily="2" charset="2"/>
              </a:rPr>
              <a:t> táblázat megküldése az IH részére!</a:t>
            </a:r>
          </a:p>
        </p:txBody>
      </p:sp>
      <p:sp>
        <p:nvSpPr>
          <p:cNvPr id="7" name="Lefelé nyíl 6"/>
          <p:cNvSpPr/>
          <p:nvPr/>
        </p:nvSpPr>
        <p:spPr>
          <a:xfrm>
            <a:off x="6714238" y="3284984"/>
            <a:ext cx="288032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Ellipszis 7"/>
          <p:cNvSpPr/>
          <p:nvPr/>
        </p:nvSpPr>
        <p:spPr>
          <a:xfrm>
            <a:off x="5112060" y="1124744"/>
            <a:ext cx="3348372" cy="206822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>
                <a:solidFill>
                  <a:schemeClr val="tx1"/>
                </a:solidFill>
              </a:rPr>
              <a:t>Amennyiben a felhívás módosítása a támogatást igénylőre vonatkozó kritériumot érint: </a:t>
            </a:r>
          </a:p>
        </p:txBody>
      </p:sp>
    </p:spTree>
    <p:extLst>
      <p:ext uri="{BB962C8B-B14F-4D97-AF65-F5344CB8AC3E}">
        <p14:creationId xmlns:p14="http://schemas.microsoft.com/office/powerpoint/2010/main" val="2144351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395536" y="332656"/>
            <a:ext cx="54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b="1" dirty="0">
                <a:solidFill>
                  <a:schemeClr val="tx2"/>
                </a:solidFill>
              </a:rPr>
              <a:t>Kötelezettségvállalás</a:t>
            </a:r>
            <a:endParaRPr lang="hu-HU" sz="3200" b="1" dirty="0">
              <a:solidFill>
                <a:srgbClr val="002060"/>
              </a:solidFill>
            </a:endParaRPr>
          </a:p>
        </p:txBody>
      </p:sp>
      <p:sp>
        <p:nvSpPr>
          <p:cNvPr id="4" name="Lekerekített téglalap 3"/>
          <p:cNvSpPr/>
          <p:nvPr/>
        </p:nvSpPr>
        <p:spPr>
          <a:xfrm>
            <a:off x="467544" y="1664804"/>
            <a:ext cx="633670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2400" dirty="0">
                <a:solidFill>
                  <a:schemeClr val="bg1"/>
                </a:solidFill>
              </a:rPr>
              <a:t>A felület elkészült az </a:t>
            </a:r>
            <a:r>
              <a:rPr lang="hu-HU" sz="2400" dirty="0" err="1">
                <a:solidFill>
                  <a:schemeClr val="bg1"/>
                </a:solidFill>
              </a:rPr>
              <a:t>IIER-ben</a:t>
            </a:r>
            <a:r>
              <a:rPr lang="hu-HU" sz="2400" dirty="0">
                <a:solidFill>
                  <a:schemeClr val="bg1"/>
                </a:solidFill>
              </a:rPr>
              <a:t> </a:t>
            </a:r>
            <a:r>
              <a:rPr lang="hu-HU" sz="2400" dirty="0">
                <a:solidFill>
                  <a:schemeClr val="bg1"/>
                </a:solidFill>
                <a:sym typeface="Wingdings" panose="05000000000000000000" pitchFamily="2" charset="2"/>
              </a:rPr>
              <a:t> </a:t>
            </a:r>
            <a:r>
              <a:rPr lang="hu-HU" sz="2400" b="1" dirty="0">
                <a:solidFill>
                  <a:schemeClr val="bg1"/>
                </a:solidFill>
                <a:sym typeface="Wingdings" panose="05000000000000000000" pitchFamily="2" charset="2"/>
              </a:rPr>
              <a:t>TO generálás</a:t>
            </a:r>
            <a:endParaRPr lang="hu-HU" sz="2400" dirty="0">
              <a:solidFill>
                <a:schemeClr val="bg1"/>
              </a:solidFill>
            </a:endParaRPr>
          </a:p>
        </p:txBody>
      </p:sp>
      <p:sp>
        <p:nvSpPr>
          <p:cNvPr id="5" name="Lekerekített téglalap 4"/>
          <p:cNvSpPr/>
          <p:nvPr/>
        </p:nvSpPr>
        <p:spPr>
          <a:xfrm>
            <a:off x="2627784" y="2852936"/>
            <a:ext cx="561662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2400" dirty="0">
                <a:solidFill>
                  <a:schemeClr val="bg1"/>
                </a:solidFill>
              </a:rPr>
              <a:t>Az érintett kérelmek státusza az </a:t>
            </a:r>
            <a:r>
              <a:rPr lang="hu-HU" sz="2400" dirty="0" err="1">
                <a:solidFill>
                  <a:schemeClr val="bg1"/>
                </a:solidFill>
              </a:rPr>
              <a:t>IIER-ben</a:t>
            </a:r>
            <a:r>
              <a:rPr lang="hu-HU" sz="2400" dirty="0">
                <a:solidFill>
                  <a:schemeClr val="bg1"/>
                </a:solidFill>
              </a:rPr>
              <a:t>: </a:t>
            </a:r>
            <a:r>
              <a:rPr lang="hu-HU" sz="2400" b="1" dirty="0">
                <a:solidFill>
                  <a:schemeClr val="bg1"/>
                </a:solidFill>
              </a:rPr>
              <a:t>IH Rangsorra vár</a:t>
            </a:r>
          </a:p>
        </p:txBody>
      </p:sp>
      <p:sp>
        <p:nvSpPr>
          <p:cNvPr id="6" name="Lekerekített téglalap 5"/>
          <p:cNvSpPr/>
          <p:nvPr/>
        </p:nvSpPr>
        <p:spPr>
          <a:xfrm>
            <a:off x="467544" y="4221088"/>
            <a:ext cx="6336704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2400" dirty="0">
                <a:solidFill>
                  <a:schemeClr val="bg1"/>
                </a:solidFill>
              </a:rPr>
              <a:t>Az adott felhívásra rendelkezésre álló keret </a:t>
            </a:r>
            <a:r>
              <a:rPr lang="hu-HU" sz="2400" b="1" dirty="0">
                <a:solidFill>
                  <a:schemeClr val="bg1"/>
                </a:solidFill>
              </a:rPr>
              <a:t>110%-áig </a:t>
            </a:r>
            <a:r>
              <a:rPr lang="hu-HU" sz="2400" dirty="0">
                <a:solidFill>
                  <a:schemeClr val="bg1"/>
                </a:solidFill>
              </a:rPr>
              <a:t>van lehetőség küldeni, ha több:</a:t>
            </a:r>
          </a:p>
          <a:p>
            <a:pPr marL="457200" indent="-457200">
              <a:buAutoNum type="arabicPeriod"/>
            </a:pPr>
            <a:r>
              <a:rPr lang="hu-HU" sz="2400" dirty="0">
                <a:solidFill>
                  <a:schemeClr val="bg1"/>
                </a:solidFill>
              </a:rPr>
              <a:t>Felhívás módosítás</a:t>
            </a:r>
          </a:p>
          <a:p>
            <a:pPr marL="457200" indent="-457200">
              <a:buAutoNum type="arabicPeriod"/>
            </a:pPr>
            <a:r>
              <a:rPr lang="hu-HU" sz="2400" dirty="0">
                <a:solidFill>
                  <a:schemeClr val="bg1"/>
                </a:solidFill>
              </a:rPr>
              <a:t>Új rangsor</a:t>
            </a:r>
          </a:p>
        </p:txBody>
      </p:sp>
    </p:spTree>
    <p:extLst>
      <p:ext uri="{BB962C8B-B14F-4D97-AF65-F5344CB8AC3E}">
        <p14:creationId xmlns:p14="http://schemas.microsoft.com/office/powerpoint/2010/main" val="1168773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395536" y="332656"/>
            <a:ext cx="54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b="1" dirty="0">
                <a:solidFill>
                  <a:srgbClr val="002060"/>
                </a:solidFill>
              </a:rPr>
              <a:t>Felhívás módosítás</a:t>
            </a:r>
          </a:p>
        </p:txBody>
      </p:sp>
      <p:sp>
        <p:nvSpPr>
          <p:cNvPr id="8" name="Lekerekített téglalap 7"/>
          <p:cNvSpPr/>
          <p:nvPr/>
        </p:nvSpPr>
        <p:spPr>
          <a:xfrm>
            <a:off x="539552" y="1179854"/>
            <a:ext cx="8064896" cy="270994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683568" y="1196752"/>
            <a:ext cx="7704856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200" dirty="0"/>
              <a:t>Módosítási igény megküldése </a:t>
            </a:r>
            <a:r>
              <a:rPr lang="hu-HU" sz="2200" dirty="0" err="1"/>
              <a:t>excel</a:t>
            </a:r>
            <a:r>
              <a:rPr lang="hu-HU" sz="2200" dirty="0"/>
              <a:t> táblázatban</a:t>
            </a:r>
            <a:r>
              <a:rPr lang="hu-HU" sz="2200" b="1" dirty="0"/>
              <a:t>, szakmai indoklással</a:t>
            </a:r>
            <a:r>
              <a:rPr lang="hu-HU" sz="2200" dirty="0"/>
              <a:t>, a </a:t>
            </a:r>
            <a:r>
              <a:rPr lang="hu-HU" sz="2200" dirty="0">
                <a:hlinkClick r:id="rId2"/>
              </a:rPr>
              <a:t>leader@</a:t>
            </a:r>
            <a:r>
              <a:rPr lang="hu-HU" sz="2200" dirty="0" err="1">
                <a:hlinkClick r:id="rId2"/>
              </a:rPr>
              <a:t>am.gov.hu</a:t>
            </a:r>
            <a:r>
              <a:rPr lang="hu-HU" sz="2200" dirty="0"/>
              <a:t> címre elsődlegesen.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200" dirty="0"/>
              <a:t>Kizárólag a pályázók számára </a:t>
            </a:r>
            <a:r>
              <a:rPr lang="hu-HU" sz="2200" b="1" dirty="0"/>
              <a:t>előnyösebb, könnyítő jellegű </a:t>
            </a:r>
            <a:r>
              <a:rPr lang="hu-HU" sz="2200" dirty="0"/>
              <a:t>módosítások és pontosítások hagyhatók jóvá.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200" dirty="0"/>
              <a:t>Ha </a:t>
            </a:r>
            <a:r>
              <a:rPr lang="hu-HU" sz="2200" b="1" dirty="0"/>
              <a:t>felfüggesztett</a:t>
            </a:r>
            <a:r>
              <a:rPr lang="hu-HU" sz="2200" dirty="0"/>
              <a:t> a felhívás </a:t>
            </a:r>
            <a:r>
              <a:rPr lang="hu-HU" sz="2200" dirty="0">
                <a:sym typeface="Wingdings" panose="05000000000000000000" pitchFamily="2" charset="2"/>
              </a:rPr>
              <a:t></a:t>
            </a:r>
            <a:r>
              <a:rPr lang="hu-HU" sz="2200" dirty="0"/>
              <a:t> </a:t>
            </a:r>
            <a:r>
              <a:rPr lang="hu-HU" sz="2200" b="1" dirty="0"/>
              <a:t>újra kell nyitni</a:t>
            </a:r>
            <a:r>
              <a:rPr lang="hu-HU" sz="2200" dirty="0"/>
              <a:t>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200" dirty="0"/>
              <a:t>Minden módosítást követően még </a:t>
            </a:r>
            <a:r>
              <a:rPr lang="hu-HU" sz="2200" b="1" dirty="0"/>
              <a:t>8 napig nyitva kell lennie</a:t>
            </a:r>
            <a:r>
              <a:rPr lang="hu-HU" sz="2200" dirty="0"/>
              <a:t> a felhívásnak.</a:t>
            </a:r>
          </a:p>
        </p:txBody>
      </p:sp>
      <p:sp>
        <p:nvSpPr>
          <p:cNvPr id="10" name="Ellipszis 9"/>
          <p:cNvSpPr/>
          <p:nvPr/>
        </p:nvSpPr>
        <p:spPr>
          <a:xfrm>
            <a:off x="540427" y="4199022"/>
            <a:ext cx="2016224" cy="115212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Szövegdoboz 10"/>
          <p:cNvSpPr txBox="1"/>
          <p:nvPr/>
        </p:nvSpPr>
        <p:spPr>
          <a:xfrm>
            <a:off x="828459" y="4377298"/>
            <a:ext cx="1440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/>
              <a:t>Lezárt felhívás</a:t>
            </a:r>
          </a:p>
        </p:txBody>
      </p:sp>
      <p:sp>
        <p:nvSpPr>
          <p:cNvPr id="14" name="Lefelé nyíl 13"/>
          <p:cNvSpPr/>
          <p:nvPr/>
        </p:nvSpPr>
        <p:spPr>
          <a:xfrm rot="16200000">
            <a:off x="2990762" y="4280610"/>
            <a:ext cx="396044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Lekerekített téglalap 14"/>
          <p:cNvSpPr/>
          <p:nvPr/>
        </p:nvSpPr>
        <p:spPr>
          <a:xfrm>
            <a:off x="3797828" y="4005064"/>
            <a:ext cx="4806620" cy="1656184"/>
          </a:xfrm>
          <a:prstGeom prst="round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Szövegdoboz 15"/>
          <p:cNvSpPr txBox="1"/>
          <p:nvPr/>
        </p:nvSpPr>
        <p:spPr>
          <a:xfrm>
            <a:off x="3851919" y="4005064"/>
            <a:ext cx="4752529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bg1"/>
                </a:solidFill>
              </a:rPr>
              <a:t>Kizárólag </a:t>
            </a:r>
            <a:r>
              <a:rPr lang="hu-HU" sz="2000" b="1" dirty="0">
                <a:solidFill>
                  <a:schemeClr val="bg1"/>
                </a:solidFill>
              </a:rPr>
              <a:t>technikai módosítás </a:t>
            </a:r>
            <a:r>
              <a:rPr lang="hu-HU" sz="2000" dirty="0">
                <a:solidFill>
                  <a:schemeClr val="bg1"/>
                </a:solidFill>
              </a:rPr>
              <a:t>engedélyezett!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000" b="1" dirty="0">
                <a:solidFill>
                  <a:schemeClr val="bg1"/>
                </a:solidFill>
              </a:rPr>
              <a:t>Újranyitás nem lehetséges</a:t>
            </a:r>
            <a:r>
              <a:rPr lang="hu-HU" sz="2000" dirty="0">
                <a:solidFill>
                  <a:schemeClr val="bg1"/>
                </a:solidFill>
                <a:sym typeface="Wingdings" panose="05000000000000000000" pitchFamily="2" charset="2"/>
              </a:rPr>
              <a:t>új felhívás meghirdetése szükséges a fennmaradó keret erejéig.</a:t>
            </a:r>
            <a:endParaRPr lang="hu-HU" sz="2000" dirty="0">
              <a:solidFill>
                <a:schemeClr val="bg1"/>
              </a:solidFill>
            </a:endParaRPr>
          </a:p>
        </p:txBody>
      </p:sp>
      <p:sp>
        <p:nvSpPr>
          <p:cNvPr id="17" name="Téglalap 16"/>
          <p:cNvSpPr/>
          <p:nvPr/>
        </p:nvSpPr>
        <p:spPr>
          <a:xfrm>
            <a:off x="611560" y="5733256"/>
            <a:ext cx="7488832" cy="93610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b="1" dirty="0">
                <a:solidFill>
                  <a:schemeClr val="tx1"/>
                </a:solidFill>
              </a:rPr>
              <a:t>Forrásátcsoportosítás: </a:t>
            </a:r>
            <a:r>
              <a:rPr lang="hu-HU" sz="2000" dirty="0">
                <a:solidFill>
                  <a:schemeClr val="tx1"/>
                </a:solidFill>
              </a:rPr>
              <a:t>Minden esetben szükséges </a:t>
            </a:r>
            <a:r>
              <a:rPr lang="hu-HU" sz="2000" b="1" dirty="0">
                <a:solidFill>
                  <a:schemeClr val="tx1"/>
                </a:solidFill>
              </a:rPr>
              <a:t>szakmai indoklás</a:t>
            </a:r>
            <a:r>
              <a:rPr lang="hu-HU" sz="2000" dirty="0">
                <a:solidFill>
                  <a:schemeClr val="tx1"/>
                </a:solidFill>
              </a:rPr>
              <a:t>. Amennyiben nem lezárt felhívás keretösszege kerül csökkentésre</a:t>
            </a:r>
            <a:r>
              <a:rPr lang="hu-HU" sz="2000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hu-HU" sz="2000" b="1" dirty="0">
                <a:solidFill>
                  <a:schemeClr val="tx1"/>
                </a:solidFill>
                <a:sym typeface="Wingdings" panose="05000000000000000000" pitchFamily="2" charset="2"/>
              </a:rPr>
              <a:t>előzetesen könnyítő jellegű módosítás.</a:t>
            </a:r>
            <a:endParaRPr lang="hu-H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577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395536" y="332656"/>
            <a:ext cx="54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b="1" dirty="0">
                <a:solidFill>
                  <a:srgbClr val="002060"/>
                </a:solidFill>
              </a:rPr>
              <a:t>Új felhívások meghirdetése</a:t>
            </a:r>
          </a:p>
        </p:txBody>
      </p:sp>
      <p:sp>
        <p:nvSpPr>
          <p:cNvPr id="7" name="Téglalap 6"/>
          <p:cNvSpPr/>
          <p:nvPr/>
        </p:nvSpPr>
        <p:spPr>
          <a:xfrm>
            <a:off x="326320" y="1268760"/>
            <a:ext cx="4245680" cy="532859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hu-HU" sz="2400" dirty="0">
                <a:solidFill>
                  <a:schemeClr val="tx1"/>
                </a:solidFill>
              </a:rPr>
              <a:t>Menete:</a:t>
            </a:r>
          </a:p>
          <a:p>
            <a:pPr>
              <a:spcAft>
                <a:spcPts val="900"/>
              </a:spcAft>
            </a:pPr>
            <a:r>
              <a:rPr lang="hu-HU" sz="2000" dirty="0">
                <a:solidFill>
                  <a:schemeClr val="tx1"/>
                </a:solidFill>
              </a:rPr>
              <a:t>1) Főbb felhívás alap adatok megküldése az IH részére (támogatott tevékenységek, jogosultak köre, allokált forrás, részletezve, hogy melyik felhívásról mennyi forrás kerül az új felhívásra, szakmai indoklás).</a:t>
            </a:r>
          </a:p>
          <a:p>
            <a:pPr>
              <a:spcAft>
                <a:spcPts val="900"/>
              </a:spcAft>
            </a:pPr>
            <a:r>
              <a:rPr lang="hu-HU" sz="2000" dirty="0">
                <a:solidFill>
                  <a:schemeClr val="tx1"/>
                </a:solidFill>
              </a:rPr>
              <a:t>2) Jóváhagyást követően javasolt az </a:t>
            </a:r>
            <a:r>
              <a:rPr lang="hu-HU" sz="2000" dirty="0" err="1">
                <a:solidFill>
                  <a:schemeClr val="tx1"/>
                </a:solidFill>
              </a:rPr>
              <a:t>IIER-be</a:t>
            </a:r>
            <a:r>
              <a:rPr lang="hu-HU" sz="2000" dirty="0">
                <a:solidFill>
                  <a:schemeClr val="tx1"/>
                </a:solidFill>
              </a:rPr>
              <a:t> való feltöltés.</a:t>
            </a:r>
          </a:p>
          <a:p>
            <a:pPr>
              <a:spcAft>
                <a:spcPts val="900"/>
              </a:spcAft>
            </a:pPr>
            <a:r>
              <a:rPr lang="hu-HU" sz="2000" dirty="0">
                <a:solidFill>
                  <a:schemeClr val="tx1"/>
                </a:solidFill>
              </a:rPr>
              <a:t>3) HFS-ben történő átvezetés, amennyiben teljesen új felhívás.</a:t>
            </a:r>
          </a:p>
          <a:p>
            <a:pPr>
              <a:spcAft>
                <a:spcPts val="900"/>
              </a:spcAft>
            </a:pPr>
            <a:r>
              <a:rPr lang="hu-HU" sz="2000" dirty="0">
                <a:solidFill>
                  <a:schemeClr val="tx1"/>
                </a:solidFill>
              </a:rPr>
              <a:t>4) Minőségbiztosítás.</a:t>
            </a:r>
          </a:p>
          <a:p>
            <a:pPr>
              <a:spcAft>
                <a:spcPts val="900"/>
              </a:spcAft>
            </a:pPr>
            <a:r>
              <a:rPr lang="hu-HU" sz="2000" dirty="0">
                <a:solidFill>
                  <a:schemeClr val="tx1"/>
                </a:solidFill>
              </a:rPr>
              <a:t>5) 60 napos megismerési idő benyújtás kezdete előtt.</a:t>
            </a:r>
          </a:p>
        </p:txBody>
      </p:sp>
      <p:sp>
        <p:nvSpPr>
          <p:cNvPr id="8" name="Ellipszis 7"/>
          <p:cNvSpPr/>
          <p:nvPr/>
        </p:nvSpPr>
        <p:spPr>
          <a:xfrm>
            <a:off x="4860032" y="1268760"/>
            <a:ext cx="3960440" cy="2808312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200" dirty="0"/>
              <a:t>Amennyiben egy korábbi intézkedés kerül ismételten meghirdetésre, nem szükséges a HFS-ben új intézkedésként feltüntetni.</a:t>
            </a:r>
          </a:p>
        </p:txBody>
      </p:sp>
      <p:sp>
        <p:nvSpPr>
          <p:cNvPr id="9" name="Téglalap 8"/>
          <p:cNvSpPr/>
          <p:nvPr/>
        </p:nvSpPr>
        <p:spPr>
          <a:xfrm>
            <a:off x="4721162" y="4569804"/>
            <a:ext cx="4248472" cy="93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Szövegdoboz 9"/>
          <p:cNvSpPr txBox="1"/>
          <p:nvPr/>
        </p:nvSpPr>
        <p:spPr>
          <a:xfrm>
            <a:off x="4721162" y="4653136"/>
            <a:ext cx="42484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200" dirty="0">
                <a:solidFill>
                  <a:schemeClr val="bg1"/>
                </a:solidFill>
              </a:rPr>
              <a:t>Javasoljuk minél előbb meghirdetni az új felhívásokat!</a:t>
            </a:r>
          </a:p>
        </p:txBody>
      </p:sp>
    </p:spTree>
    <p:extLst>
      <p:ext uri="{BB962C8B-B14F-4D97-AF65-F5344CB8AC3E}">
        <p14:creationId xmlns:p14="http://schemas.microsoft.com/office/powerpoint/2010/main" val="129162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1628800"/>
            <a:ext cx="7776864" cy="1224136"/>
          </a:xfrm>
        </p:spPr>
        <p:txBody>
          <a:bodyPr>
            <a:normAutofit/>
          </a:bodyPr>
          <a:lstStyle/>
          <a:p>
            <a:r>
              <a:rPr lang="hu-HU" sz="3600" dirty="0">
                <a:solidFill>
                  <a:schemeClr val="bg1"/>
                </a:solidFill>
              </a:rPr>
              <a:t>Állami támogatási kategória besorolás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395536" y="188640"/>
            <a:ext cx="5400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b="1" dirty="0">
                <a:solidFill>
                  <a:srgbClr val="002060"/>
                </a:solidFill>
              </a:rPr>
              <a:t>Állami támogatási kategória megállapítása</a:t>
            </a:r>
          </a:p>
        </p:txBody>
      </p:sp>
      <p:sp>
        <p:nvSpPr>
          <p:cNvPr id="8" name="Ellipszis 7"/>
          <p:cNvSpPr/>
          <p:nvPr/>
        </p:nvSpPr>
        <p:spPr>
          <a:xfrm>
            <a:off x="179512" y="3275113"/>
            <a:ext cx="3024336" cy="158417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Szövegdoboz 8"/>
          <p:cNvSpPr txBox="1"/>
          <p:nvPr/>
        </p:nvSpPr>
        <p:spPr>
          <a:xfrm>
            <a:off x="585707" y="3467036"/>
            <a:ext cx="2232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/>
              <a:t>Mikor szükséges a felhívást módosítani?</a:t>
            </a:r>
          </a:p>
        </p:txBody>
      </p:sp>
      <p:sp>
        <p:nvSpPr>
          <p:cNvPr id="10" name="Jobbra nyíl 9"/>
          <p:cNvSpPr/>
          <p:nvPr/>
        </p:nvSpPr>
        <p:spPr>
          <a:xfrm>
            <a:off x="3347864" y="3850014"/>
            <a:ext cx="1656184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Téglalap 10"/>
          <p:cNvSpPr/>
          <p:nvPr/>
        </p:nvSpPr>
        <p:spPr>
          <a:xfrm>
            <a:off x="5063843" y="2782960"/>
            <a:ext cx="3384376" cy="345435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Szövegdoboz 11"/>
          <p:cNvSpPr txBox="1"/>
          <p:nvPr/>
        </p:nvSpPr>
        <p:spPr>
          <a:xfrm>
            <a:off x="5072802" y="2940474"/>
            <a:ext cx="338437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>
                <a:sym typeface="Wingdings" panose="05000000000000000000" pitchFamily="2" charset="2"/>
              </a:rPr>
              <a:t>Amennyiben egy TK-ban különböző besorolású tevékenységek szerepelnek, a tevékenységek kettébontása szükséges a felhívásban.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>
                <a:sym typeface="Wingdings" panose="05000000000000000000" pitchFamily="2" charset="2"/>
              </a:rPr>
              <a:t>Mezőgazdasági de </a:t>
            </a:r>
            <a:r>
              <a:rPr lang="hu-HU" sz="2200" dirty="0" err="1">
                <a:sym typeface="Wingdings" panose="05000000000000000000" pitchFamily="2" charset="2"/>
              </a:rPr>
              <a:t>minimist</a:t>
            </a:r>
            <a:r>
              <a:rPr lang="hu-HU" sz="2200" dirty="0">
                <a:sym typeface="Wingdings" panose="05000000000000000000" pitchFamily="2" charset="2"/>
              </a:rPr>
              <a:t> át kell sorolni.</a:t>
            </a:r>
            <a:endParaRPr lang="hu-HU" sz="2200" dirty="0"/>
          </a:p>
        </p:txBody>
      </p:sp>
      <p:sp>
        <p:nvSpPr>
          <p:cNvPr id="13" name="Téglalap 12"/>
          <p:cNvSpPr/>
          <p:nvPr/>
        </p:nvSpPr>
        <p:spPr>
          <a:xfrm>
            <a:off x="395536" y="1556792"/>
            <a:ext cx="8424936" cy="108012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628801"/>
            <a:ext cx="8496944" cy="1224135"/>
          </a:xfrm>
        </p:spPr>
        <p:txBody>
          <a:bodyPr>
            <a:normAutofit/>
          </a:bodyPr>
          <a:lstStyle/>
          <a:p>
            <a:pPr marL="486900"/>
            <a:r>
              <a:rPr lang="hu-HU" sz="2400" dirty="0"/>
              <a:t>Útmutatók, segédletek alapján a HACS sorolja be;</a:t>
            </a:r>
          </a:p>
          <a:p>
            <a:pPr marL="486900"/>
            <a:r>
              <a:rPr lang="hu-HU" sz="2400" dirty="0"/>
              <a:t>TK-ban fontos a besorolás megfelelő beállítása</a:t>
            </a:r>
            <a:r>
              <a:rPr lang="hu-HU" sz="2400" dirty="0">
                <a:sym typeface="Wingdings" panose="05000000000000000000" pitchFamily="2" charset="2"/>
              </a:rPr>
              <a:t>TO generálás</a:t>
            </a:r>
            <a:r>
              <a:rPr lang="hu-HU" sz="2400" dirty="0"/>
              <a:t>;</a:t>
            </a:r>
          </a:p>
        </p:txBody>
      </p:sp>
      <p:sp>
        <p:nvSpPr>
          <p:cNvPr id="14" name="Téglalap 13"/>
          <p:cNvSpPr/>
          <p:nvPr/>
        </p:nvSpPr>
        <p:spPr>
          <a:xfrm>
            <a:off x="323528" y="5517232"/>
            <a:ext cx="4608512" cy="93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Szövegdoboz 14"/>
          <p:cNvSpPr txBox="1"/>
          <p:nvPr/>
        </p:nvSpPr>
        <p:spPr>
          <a:xfrm>
            <a:off x="323528" y="5517232"/>
            <a:ext cx="4752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>
                <a:solidFill>
                  <a:schemeClr val="bg1"/>
                </a:solidFill>
              </a:rPr>
              <a:t>A lényeg, hogy a TO-ban jól szerepeljen!</a:t>
            </a:r>
          </a:p>
        </p:txBody>
      </p:sp>
    </p:spTree>
    <p:extLst>
      <p:ext uri="{BB962C8B-B14F-4D97-AF65-F5344CB8AC3E}">
        <p14:creationId xmlns:p14="http://schemas.microsoft.com/office/powerpoint/2010/main" val="508408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ekerekített téglalap 4"/>
          <p:cNvSpPr/>
          <p:nvPr/>
        </p:nvSpPr>
        <p:spPr>
          <a:xfrm>
            <a:off x="6538890" y="1556792"/>
            <a:ext cx="2497605" cy="33843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516216" y="1412776"/>
            <a:ext cx="2520279" cy="3600400"/>
          </a:xfrm>
        </p:spPr>
        <p:txBody>
          <a:bodyPr>
            <a:normAutofit/>
          </a:bodyPr>
          <a:lstStyle/>
          <a:p>
            <a:r>
              <a:rPr lang="hu-HU" sz="2400" dirty="0">
                <a:solidFill>
                  <a:schemeClr val="bg1"/>
                </a:solidFill>
              </a:rPr>
              <a:t>A HFS felhívásokkal történő összhangba hozása folyamatos, de majd újra lesz egy jóváhagyás.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Téglalap 10"/>
          <p:cNvSpPr/>
          <p:nvPr/>
        </p:nvSpPr>
        <p:spPr>
          <a:xfrm>
            <a:off x="313428" y="1412776"/>
            <a:ext cx="5688632" cy="36724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38043" y="1432296"/>
            <a:ext cx="5688392" cy="358088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hu-HU" sz="9600" b="1" dirty="0"/>
              <a:t>Menete:</a:t>
            </a:r>
          </a:p>
          <a:p>
            <a:pPr marL="0" indent="0">
              <a:buNone/>
            </a:pPr>
            <a:endParaRPr lang="hu-HU" sz="2400" b="1" dirty="0"/>
          </a:p>
          <a:p>
            <a:pPr marL="0" indent="0">
              <a:spcAft>
                <a:spcPts val="1200"/>
              </a:spcAft>
              <a:buNone/>
            </a:pPr>
            <a:r>
              <a:rPr lang="hu-HU" sz="9600" dirty="0"/>
              <a:t>1) IH általi előzetes jóváhagyás.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hu-HU" sz="9600" dirty="0">
                <a:sym typeface="Wingdings" panose="05000000000000000000" pitchFamily="2" charset="2"/>
              </a:rPr>
              <a:t>2) Közgyűlés/Elnökség által a HFS módosítás elfogadása.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hu-HU" sz="9600" dirty="0">
                <a:sym typeface="Wingdings" panose="05000000000000000000" pitchFamily="2" charset="2"/>
              </a:rPr>
              <a:t>3) Elfogadásról szóló határozat megküldése az IH részére.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hu-HU" sz="9600" dirty="0">
                <a:sym typeface="Wingdings" panose="05000000000000000000" pitchFamily="2" charset="2"/>
              </a:rPr>
              <a:t>4) Az IH megküldi a végső jóváhagyásról szóló határozatot  a módosított HFS hatályba lép.</a:t>
            </a:r>
            <a:endParaRPr lang="hu-HU" sz="9600" dirty="0"/>
          </a:p>
        </p:txBody>
      </p:sp>
      <p:sp>
        <p:nvSpPr>
          <p:cNvPr id="14" name="Téglalap 13"/>
          <p:cNvSpPr/>
          <p:nvPr/>
        </p:nvSpPr>
        <p:spPr>
          <a:xfrm>
            <a:off x="3419872" y="5428422"/>
            <a:ext cx="4608512" cy="9361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Szövegdoboz 14"/>
          <p:cNvSpPr txBox="1"/>
          <p:nvPr/>
        </p:nvSpPr>
        <p:spPr>
          <a:xfrm>
            <a:off x="3491880" y="5480975"/>
            <a:ext cx="4752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>
                <a:solidFill>
                  <a:schemeClr val="bg1"/>
                </a:solidFill>
              </a:rPr>
              <a:t>Kérjük minél előbb beküldeni a módosítást jóváhagyó határozatot!</a:t>
            </a:r>
          </a:p>
        </p:txBody>
      </p:sp>
      <p:sp>
        <p:nvSpPr>
          <p:cNvPr id="10" name="Szövegdoboz 9"/>
          <p:cNvSpPr txBox="1"/>
          <p:nvPr/>
        </p:nvSpPr>
        <p:spPr>
          <a:xfrm>
            <a:off x="397090" y="260648"/>
            <a:ext cx="54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b="1" dirty="0">
                <a:solidFill>
                  <a:srgbClr val="002060"/>
                </a:solidFill>
              </a:rPr>
              <a:t>HFS módosítás</a:t>
            </a:r>
          </a:p>
        </p:txBody>
      </p:sp>
    </p:spTree>
    <p:extLst>
      <p:ext uri="{BB962C8B-B14F-4D97-AF65-F5344CB8AC3E}">
        <p14:creationId xmlns:p14="http://schemas.microsoft.com/office/powerpoint/2010/main" val="2983917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D4E54C-7FF6-497C-A1D3-28E264D46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200" b="1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TO sablon módosítása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8CDB19E-D39E-445C-AF01-4B7BB1B9B3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hu-HU" sz="2000" dirty="0"/>
              <a:t>A Projekt költségek elszámolhatóságának kezdő időpontja: </a:t>
            </a:r>
          </a:p>
          <a:p>
            <a:pPr algn="just"/>
            <a:r>
              <a:rPr lang="hu-HU" sz="2000" dirty="0"/>
              <a:t>A projekt fizikai befejezésének tervezett napja:</a:t>
            </a:r>
          </a:p>
          <a:p>
            <a:pPr algn="just"/>
            <a:r>
              <a:rPr lang="hu-HU" sz="2000" dirty="0"/>
              <a:t>A záró kifizetési igénylés benyújtásának határideje: </a:t>
            </a:r>
            <a:r>
              <a:rPr lang="hu-HU" sz="2000" i="1" dirty="0"/>
              <a:t>az utolsó mérföldkő elérését követő 30. nap.</a:t>
            </a:r>
            <a:endParaRPr lang="hu-HU" sz="2000" dirty="0"/>
          </a:p>
          <a:p>
            <a:pPr algn="just"/>
            <a:r>
              <a:rPr lang="hu-HU" sz="2000" dirty="0"/>
              <a:t>Amennyiben a támogatási kérelemben rögzített első mérföldkő időpontja az Okirat közléséig eltelt, így a támogatási kérelemben ütemezett mérföldkövek időbeli teljesítése várhatóan nem lehetséges, a támogatási kérelemben megjelölt, jelen Okirat 4. számú mellékletében megjelenített ütemezés az egyes mérföldkövek tekintetében a megjelölt időpontokhoz képest automatikusan 6 hónappal meghosszabbodik az Okirat hatálybalépésének napját követő naptól számítva, kivéve, ha kifogás kerül benyújtásra. Abban az esetben, ha a Kedvezményezett számára ez a módosított ütemezés nem felel meg, akkor a 272/2014. (XI. 5.) Korm. rendelet 86. § (1) bekezdése szerinti bejelentéssel eltérő ütemezést kérhet.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96155C87-3037-4F9B-92A7-65787DC54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10491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3532</TotalTime>
  <Words>806</Words>
  <Application>Microsoft Office PowerPoint</Application>
  <PresentationFormat>Diavetítés a képernyőre (4:3 oldalarány)</PresentationFormat>
  <Paragraphs>88</Paragraphs>
  <Slides>11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1_Office-téma</vt:lpstr>
      <vt:lpstr>A LEADER program aktuális kérdései </vt:lpstr>
      <vt:lpstr>PowerPoint-bemutató</vt:lpstr>
      <vt:lpstr>PowerPoint-bemutató</vt:lpstr>
      <vt:lpstr>PowerPoint-bemutató</vt:lpstr>
      <vt:lpstr>PowerPoint-bemutató</vt:lpstr>
      <vt:lpstr>PowerPoint-bemutató</vt:lpstr>
      <vt:lpstr>Állami támogatási kategória besorolás</vt:lpstr>
      <vt:lpstr>A HFS felhívásokkal történő összhangba hozása folyamatos, de majd újra lesz egy jóváhagyás.</vt:lpstr>
      <vt:lpstr>TO sablon módosítása</vt:lpstr>
      <vt:lpstr>Kifogáskezelés</vt:lpstr>
      <vt:lpstr>PowerPoint-bemutató</vt:lpstr>
    </vt:vector>
  </TitlesOfParts>
  <Company>KD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LEADER program aktuális kérdései</dc:title>
  <dc:creator>Zsán-Klucsó Klaudia</dc:creator>
  <cp:lastModifiedBy>Klaudia Zsán-Klucsó</cp:lastModifiedBy>
  <cp:revision>314</cp:revision>
  <dcterms:created xsi:type="dcterms:W3CDTF">2017-05-23T14:47:32Z</dcterms:created>
  <dcterms:modified xsi:type="dcterms:W3CDTF">2019-04-02T20:14:34Z</dcterms:modified>
</cp:coreProperties>
</file>