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3" r:id="rId3"/>
    <p:sldId id="314" r:id="rId4"/>
    <p:sldId id="320" r:id="rId5"/>
    <p:sldId id="310" r:id="rId6"/>
    <p:sldId id="315" r:id="rId7"/>
    <p:sldId id="304" r:id="rId8"/>
    <p:sldId id="306" r:id="rId9"/>
    <p:sldId id="305" r:id="rId10"/>
    <p:sldId id="307" r:id="rId11"/>
    <p:sldId id="308" r:id="rId12"/>
    <p:sldId id="313" r:id="rId13"/>
    <p:sldId id="309" r:id="rId14"/>
    <p:sldId id="321" r:id="rId15"/>
    <p:sldId id="316" r:id="rId16"/>
    <p:sldId id="317" r:id="rId17"/>
    <p:sldId id="319" r:id="rId18"/>
    <p:sldId id="303" r:id="rId19"/>
  </p:sldIdLst>
  <p:sldSz cx="9144000" cy="6858000" type="screen4x3"/>
  <p:notesSz cx="6735763" cy="98663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6DA33B14-BFE8-45AA-9FD4-89B618E96C58}" type="datetimeFigureOut">
              <a:rPr lang="hu-HU" smtClean="0"/>
              <a:t>2020.09.14.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39796CA-EE89-4011-A631-09B2DC743E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84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3713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4764" y="0"/>
            <a:ext cx="2919412" cy="493713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46D98B67-5D08-408A-872D-0E1E8B63356E}" type="datetimeFigureOut">
              <a:rPr lang="hu-HU" smtClean="0"/>
              <a:t>2020.09.14.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9371014"/>
            <a:ext cx="2919413" cy="493712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4764" y="9371014"/>
            <a:ext cx="2919412" cy="493712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334EE5E-60AE-4727-9F9D-7BD496F1597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17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630D-3C9A-4A24-A768-CAC66677A4A2}" type="datetime1">
              <a:rPr lang="hu-HU" smtClean="0"/>
              <a:t>2020.09.14.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4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3FB6-0F64-4BD0-9C54-5BCE7039BD89}" type="datetime1">
              <a:rPr lang="hu-HU" smtClean="0"/>
              <a:t>2020.09.14.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77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53A-7559-4A56-BBC6-91FDD95D323B}" type="datetime1">
              <a:rPr lang="hu-HU" smtClean="0"/>
              <a:t>2020.09.14.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14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BCE3F-7751-425E-B9B6-92F5D0580E71}" type="datetime1">
              <a:rPr lang="hu-HU" smtClean="0"/>
              <a:t>2020.09.14.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9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CA12-58D9-41CC-B748-6FB28BEB5CB7}" type="datetime1">
              <a:rPr lang="hu-HU" smtClean="0"/>
              <a:t>2020.09.14.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225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D5AE-4D6A-405B-8357-CE74039E7F07}" type="datetime1">
              <a:rPr lang="hu-HU" smtClean="0"/>
              <a:t>2020.09.14.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611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FAEC-3092-4DBB-B200-FBA003204AD1}" type="datetime1">
              <a:rPr lang="hu-HU" smtClean="0"/>
              <a:t>2020.09.14.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062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91C96-16DC-48B8-972E-27F2334C1B9F}" type="datetime1">
              <a:rPr lang="hu-HU" smtClean="0"/>
              <a:t>2020.09.14.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561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B47D-7152-4FBE-A15E-E6F4F4AE98F9}" type="datetime1">
              <a:rPr lang="hu-HU" smtClean="0"/>
              <a:t>2020.09.14.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82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54CE-0581-4001-B3DE-DDA0333983E8}" type="datetime1">
              <a:rPr lang="hu-HU" smtClean="0"/>
              <a:t>2020.09.14.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53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F15F-1B40-494E-B693-50A618F48AD1}" type="datetime1">
              <a:rPr lang="hu-HU" smtClean="0"/>
              <a:t>2020.09.14.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817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 t="20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7FA34-FF79-47CC-B35F-3BCE7E8062C0}" type="datetime1">
              <a:rPr lang="hu-HU" smtClean="0"/>
              <a:t>2020.09.14.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F0F28-8A2C-429C-A44A-478F33CF7B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08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21602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u-HU" sz="3200" b="1" dirty="0">
                <a:latin typeface="Cambria" panose="02040503050406030204" pitchFamily="18" charset="0"/>
              </a:rPr>
              <a:t>A Belügyminisztérium által az önkormányzatok számára 2020-ban elérhető pályázati lehetőségekről</a:t>
            </a:r>
            <a:endParaRPr lang="hu-HU" sz="2800" dirty="0">
              <a:latin typeface="Cambria" panose="02040503050406030204" pitchFamily="18" charset="0"/>
              <a:ea typeface="Calibri"/>
              <a:cs typeface="Times New Roman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07604" y="4509119"/>
            <a:ext cx="6728792" cy="720080"/>
          </a:xfrm>
        </p:spPr>
        <p:txBody>
          <a:bodyPr>
            <a:normAutofit fontScale="92500" lnSpcReduction="20000"/>
          </a:bodyPr>
          <a:lstStyle/>
          <a:p>
            <a:endParaRPr lang="hu-HU" sz="24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hu-HU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Zalakaros, 2020. szeptember 23. </a:t>
            </a:r>
            <a:endParaRPr lang="hu-HU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1231"/>
            <a:ext cx="2016224" cy="1339019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glow rad="127000">
              <a:schemeClr val="accent1">
                <a:alpha val="0"/>
              </a:schemeClr>
            </a:glow>
            <a:reflection endPos="0" dir="5400000" sy="-100000" algn="bl" rotWithShape="0"/>
          </a:effectLst>
        </p:spPr>
      </p:pic>
      <p:cxnSp>
        <p:nvCxnSpPr>
          <p:cNvPr id="6" name="Egyenes összekötő 5"/>
          <p:cNvCxnSpPr/>
          <p:nvPr/>
        </p:nvCxnSpPr>
        <p:spPr>
          <a:xfrm>
            <a:off x="755576" y="1928664"/>
            <a:ext cx="7632848" cy="0"/>
          </a:xfrm>
          <a:prstGeom prst="line">
            <a:avLst/>
          </a:prstGeom>
          <a:solidFill>
            <a:schemeClr val="bg1">
              <a:alpha val="0"/>
            </a:schemeClr>
          </a:solidFill>
          <a:effectLst>
            <a:glow rad="127000">
              <a:schemeClr val="accent1">
                <a:alpha val="0"/>
              </a:schemeClr>
            </a:glow>
            <a:reflection endPos="0" dir="5400000" sy="-100000" algn="bl" rotWithShape="0"/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755576" y="6237312"/>
            <a:ext cx="763284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2195736" y="5229199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Cambria" panose="02040503050406030204" pitchFamily="18" charset="0"/>
              </a:rPr>
              <a:t>Pogácsás Tibor</a:t>
            </a:r>
          </a:p>
          <a:p>
            <a:pPr algn="ctr"/>
            <a:r>
              <a:rPr lang="hu-HU" sz="2400" dirty="0">
                <a:latin typeface="Cambria" panose="02040503050406030204" pitchFamily="18" charset="0"/>
              </a:rPr>
              <a:t>ö</a:t>
            </a:r>
            <a:r>
              <a:rPr lang="hu-HU" sz="2400" dirty="0" smtClean="0">
                <a:latin typeface="Cambria" panose="02040503050406030204" pitchFamily="18" charset="0"/>
              </a:rPr>
              <a:t>nkormányzati államtitkár</a:t>
            </a:r>
            <a:endParaRPr lang="hu-HU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Vis maior támogatás</a:t>
            </a:r>
            <a:br>
              <a:rPr lang="hu-HU" sz="2800" b="1" dirty="0">
                <a:latin typeface="Cambria" panose="02040503050406030204" pitchFamily="18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sz="2800" dirty="0">
                <a:latin typeface="Cambria" panose="02040503050406030204" pitchFamily="18" charset="0"/>
              </a:rPr>
              <a:t>A költségvetési törvény </a:t>
            </a:r>
            <a:r>
              <a:rPr lang="hu-HU" sz="2800" b="1" dirty="0" smtClean="0">
                <a:latin typeface="Cambria" panose="02040503050406030204" pitchFamily="18" charset="0"/>
              </a:rPr>
              <a:t>3,5 </a:t>
            </a:r>
            <a:r>
              <a:rPr lang="hu-HU" sz="2800" b="1" dirty="0">
                <a:latin typeface="Cambria" panose="02040503050406030204" pitchFamily="18" charset="0"/>
              </a:rPr>
              <a:t>milliárd forintot</a:t>
            </a:r>
            <a:r>
              <a:rPr lang="hu-HU" sz="2800" dirty="0">
                <a:latin typeface="Cambria" panose="02040503050406030204" pitchFamily="18" charset="0"/>
              </a:rPr>
              <a:t> biztosít a vis maior támogatásra.</a:t>
            </a:r>
          </a:p>
          <a:p>
            <a:pPr marL="0" indent="0" algn="just">
              <a:buNone/>
            </a:pPr>
            <a:endParaRPr lang="hu-HU" sz="2800" dirty="0" smtClean="0">
              <a:latin typeface="Cambria" panose="02040503050406030204" pitchFamily="18" charset="0"/>
            </a:endParaRPr>
          </a:p>
          <a:p>
            <a:pPr algn="just"/>
            <a:r>
              <a:rPr lang="hu-HU" sz="2800" dirty="0" smtClean="0">
                <a:latin typeface="Cambria" panose="02040503050406030204" pitchFamily="18" charset="0"/>
              </a:rPr>
              <a:t>A </a:t>
            </a:r>
            <a:r>
              <a:rPr lang="hu-HU" sz="2800" dirty="0">
                <a:latin typeface="Cambria" panose="02040503050406030204" pitchFamily="18" charset="0"/>
              </a:rPr>
              <a:t>beérkezett pályázatok feldolgozása folyamatos.</a:t>
            </a:r>
          </a:p>
          <a:p>
            <a:pPr algn="just"/>
            <a:endParaRPr lang="hu-HU" sz="2800" dirty="0" smtClean="0">
              <a:latin typeface="Cambria" panose="02040503050406030204" pitchFamily="18" charset="0"/>
            </a:endParaRPr>
          </a:p>
          <a:p>
            <a:pPr algn="just"/>
            <a:r>
              <a:rPr lang="hu-HU" sz="2800" dirty="0">
                <a:latin typeface="Cambria" panose="02040503050406030204" pitchFamily="18" charset="0"/>
              </a:rPr>
              <a:t>A támogatás felhasználásával, annak határidejével kapcsolatban alkalmazandó szabályokat a vis maior támogatás felhasználásának részletes szabályairól szóló 9/2011. (II. 15.) Korm. </a:t>
            </a:r>
            <a:r>
              <a:rPr lang="hu-HU" sz="2800" dirty="0" smtClean="0">
                <a:latin typeface="Cambria" panose="02040503050406030204" pitchFamily="18" charset="0"/>
              </a:rPr>
              <a:t>rendelet rögzíti</a:t>
            </a:r>
            <a:r>
              <a:rPr lang="hu-HU" sz="2800" dirty="0">
                <a:latin typeface="Cambria" panose="02040503050406030204" pitchFamily="18" charset="0"/>
              </a:rPr>
              <a:t>.</a:t>
            </a:r>
          </a:p>
          <a:p>
            <a:pPr algn="just"/>
            <a:endParaRPr lang="hu-HU" sz="2800" dirty="0">
              <a:latin typeface="Cambria" panose="02040503050406030204" pitchFamily="18" charset="0"/>
            </a:endParaRPr>
          </a:p>
          <a:p>
            <a:pPr algn="just"/>
            <a:r>
              <a:rPr lang="hu-HU" sz="2800" dirty="0">
                <a:latin typeface="Cambria" panose="02040503050406030204" pitchFamily="18" charset="0"/>
              </a:rPr>
              <a:t>Az önkormányzat a kár bekövetkezésétől számított 7 napon belül tehet bejelentést.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62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Adósságot keletkeztető ügyletek</a:t>
            </a:r>
            <a:br>
              <a:rPr lang="hu-HU" sz="2800" b="1" dirty="0">
                <a:latin typeface="Cambria" panose="02040503050406030204" pitchFamily="18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Magyarország gazdasági stabilitásáról szóló 2011. évi CXCIV. törvény (</a:t>
            </a:r>
            <a:r>
              <a:rPr lang="hu-HU" u="sng" dirty="0">
                <a:latin typeface="Cambria" panose="02040503050406030204" pitchFamily="18" charset="0"/>
              </a:rPr>
              <a:t>Stabilitási törvény</a:t>
            </a:r>
            <a:r>
              <a:rPr lang="hu-HU" dirty="0">
                <a:latin typeface="Cambria" panose="02040503050406030204" pitchFamily="18" charset="0"/>
              </a:rPr>
              <a:t>)</a:t>
            </a:r>
          </a:p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Adósságot keletkeztető ügyletekhez történő hozzájárulás részletes szabályairól szóló 353/2011. (XII. 30.) Korm. rendelet</a:t>
            </a:r>
          </a:p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Az engedélyezési eljárásról minden évben </a:t>
            </a:r>
            <a:r>
              <a:rPr lang="hu-HU" u="sng" dirty="0">
                <a:latin typeface="Cambria" panose="02040503050406030204" pitchFamily="18" charset="0"/>
              </a:rPr>
              <a:t>Útmutató</a:t>
            </a:r>
            <a:r>
              <a:rPr lang="hu-HU" dirty="0">
                <a:latin typeface="Cambria" panose="02040503050406030204" pitchFamily="18" charset="0"/>
              </a:rPr>
              <a:t> és </a:t>
            </a:r>
            <a:r>
              <a:rPr lang="hu-HU" u="sng" dirty="0">
                <a:latin typeface="Cambria" panose="02040503050406030204" pitchFamily="18" charset="0"/>
              </a:rPr>
              <a:t>Tájékozató</a:t>
            </a:r>
            <a:r>
              <a:rPr lang="hu-HU" dirty="0">
                <a:latin typeface="Cambria" panose="02040503050406030204" pitchFamily="18" charset="0"/>
              </a:rPr>
              <a:t> készül a Kincstár területi </a:t>
            </a:r>
            <a:r>
              <a:rPr lang="hu-HU" dirty="0" smtClean="0">
                <a:latin typeface="Cambria" panose="02040503050406030204" pitchFamily="18" charset="0"/>
              </a:rPr>
              <a:t>szervei és </a:t>
            </a:r>
            <a:r>
              <a:rPr lang="hu-HU" dirty="0">
                <a:latin typeface="Cambria" panose="02040503050406030204" pitchFamily="18" charset="0"/>
              </a:rPr>
              <a:t>az önkormányzatok </a:t>
            </a:r>
            <a:r>
              <a:rPr lang="hu-HU" dirty="0" smtClean="0">
                <a:latin typeface="Cambria" panose="02040503050406030204" pitchFamily="18" charset="0"/>
              </a:rPr>
              <a:t>részére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Adósságot keletkeztető ügyletek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hu-HU" sz="2400" dirty="0" smtClean="0">
                <a:latin typeface="Cambria" panose="02040503050406030204" pitchFamily="18" charset="0"/>
              </a:rPr>
              <a:t>2020. január 1-től a </a:t>
            </a:r>
            <a:r>
              <a:rPr lang="hu-HU" sz="2400" dirty="0">
                <a:latin typeface="Cambria" panose="02040503050406030204" pitchFamily="18" charset="0"/>
              </a:rPr>
              <a:t>részben önkormányzati tulajdonban lévő gazdasági társaság adósságot keletkeztető ügylete kapcsán a tulajdonos önkormányzat a Kormány előzetes hozzájárulását kérheti.</a:t>
            </a:r>
            <a:endParaRPr lang="hu-HU" sz="2400" dirty="0" smtClean="0">
              <a:latin typeface="Cambria" panose="02040503050406030204" pitchFamily="18" charset="0"/>
            </a:endParaRPr>
          </a:p>
          <a:p>
            <a:r>
              <a:rPr lang="hu-HU" sz="2400" dirty="0">
                <a:latin typeface="Cambria" panose="02040503050406030204" pitchFamily="18" charset="0"/>
              </a:rPr>
              <a:t>Az engedélyezési </a:t>
            </a:r>
            <a:r>
              <a:rPr lang="hu-HU" sz="2400" dirty="0" smtClean="0">
                <a:latin typeface="Cambria" panose="02040503050406030204" pitchFamily="18" charset="0"/>
              </a:rPr>
              <a:t>eljárással kapcsolatos </a:t>
            </a:r>
            <a:r>
              <a:rPr lang="hu-HU" sz="2400" u="sng" dirty="0" smtClean="0">
                <a:latin typeface="Cambria" panose="02040503050406030204" pitchFamily="18" charset="0"/>
              </a:rPr>
              <a:t>Útmutató</a:t>
            </a:r>
            <a:r>
              <a:rPr lang="hu-HU" sz="2400" dirty="0" smtClean="0">
                <a:latin typeface="Cambria" panose="02040503050406030204" pitchFamily="18" charset="0"/>
              </a:rPr>
              <a:t> </a:t>
            </a:r>
            <a:r>
              <a:rPr lang="hu-HU" sz="2400" dirty="0">
                <a:latin typeface="Cambria" panose="02040503050406030204" pitchFamily="18" charset="0"/>
              </a:rPr>
              <a:t>és </a:t>
            </a:r>
            <a:r>
              <a:rPr lang="hu-HU" sz="2400" u="sng" dirty="0" smtClean="0">
                <a:latin typeface="Cambria" panose="02040503050406030204" pitchFamily="18" charset="0"/>
              </a:rPr>
              <a:t>Tájékozató </a:t>
            </a:r>
            <a:r>
              <a:rPr lang="hu-HU" sz="2400" dirty="0" smtClean="0">
                <a:latin typeface="Cambria" panose="02040503050406030204" pitchFamily="18" charset="0"/>
              </a:rPr>
              <a:t>elkészült, azok elérhetőek.</a:t>
            </a:r>
          </a:p>
          <a:p>
            <a:r>
              <a:rPr lang="hu-HU" sz="2400" dirty="0">
                <a:latin typeface="Cambria" panose="02040503050406030204" pitchFamily="18" charset="0"/>
              </a:rPr>
              <a:t>A fővárosi és megyei kormányhivatalok működésének egyszerűsítésével összefüggő egyes kormányrendeletek módosításáról szóló 360/2019. (XII. 30.) Korm. </a:t>
            </a:r>
            <a:r>
              <a:rPr lang="hu-HU" sz="2400" dirty="0" smtClean="0">
                <a:latin typeface="Cambria" panose="02040503050406030204" pitchFamily="18" charset="0"/>
              </a:rPr>
              <a:t>rendelet hatálybalépését követően (2020. január 1.) </a:t>
            </a:r>
            <a:r>
              <a:rPr lang="hu-HU" sz="2400" b="1" dirty="0" smtClean="0">
                <a:latin typeface="Cambria" panose="02040503050406030204" pitchFamily="18" charset="0"/>
              </a:rPr>
              <a:t>a kormányhivatalok feladatai az adósságot keletkeztető ügyletekkel kapcsolatban megszűntek.</a:t>
            </a:r>
            <a:endParaRPr lang="hu-HU" sz="2400" b="1" dirty="0">
              <a:latin typeface="Cambria" panose="020405030504060302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68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Adósságot keletkeztető ügyletek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i="1" dirty="0" smtClean="0">
                <a:latin typeface="Cambria" panose="02040503050406030204" pitchFamily="18" charset="0"/>
              </a:rPr>
              <a:t>A </a:t>
            </a:r>
            <a:r>
              <a:rPr lang="hu-HU" i="1" dirty="0">
                <a:latin typeface="Cambria" panose="02040503050406030204" pitchFamily="18" charset="0"/>
              </a:rPr>
              <a:t>kérelem benyújtási határideje változott:</a:t>
            </a:r>
          </a:p>
          <a:p>
            <a:pPr algn="just"/>
            <a:r>
              <a:rPr lang="hu-HU" dirty="0">
                <a:latin typeface="Cambria" panose="02040503050406030204" pitchFamily="18" charset="0"/>
              </a:rPr>
              <a:t>Tárgyév november </a:t>
            </a:r>
            <a:r>
              <a:rPr lang="hu-HU" dirty="0" smtClean="0">
                <a:latin typeface="Cambria" panose="02040503050406030204" pitchFamily="18" charset="0"/>
              </a:rPr>
              <a:t>10</a:t>
            </a:r>
            <a:r>
              <a:rPr lang="hu-HU" dirty="0">
                <a:latin typeface="Cambria" panose="02040503050406030204" pitchFamily="18" charset="0"/>
              </a:rPr>
              <a:t>. helyett </a:t>
            </a:r>
            <a:r>
              <a:rPr lang="hu-HU" b="1" u="sng" dirty="0">
                <a:latin typeface="Cambria" panose="02040503050406030204" pitchFamily="18" charset="0"/>
              </a:rPr>
              <a:t>tárgyév november </a:t>
            </a:r>
            <a:r>
              <a:rPr lang="hu-HU" b="1" u="sng" dirty="0" smtClean="0">
                <a:latin typeface="Cambria" panose="02040503050406030204" pitchFamily="18" charset="0"/>
              </a:rPr>
              <a:t>5</a:t>
            </a:r>
            <a:r>
              <a:rPr lang="hu-HU" b="1" dirty="0" smtClean="0">
                <a:latin typeface="Cambria" panose="02040503050406030204" pitchFamily="18" charset="0"/>
              </a:rPr>
              <a:t>.</a:t>
            </a:r>
            <a:endParaRPr lang="hu-HU" b="1" dirty="0">
              <a:latin typeface="Cambria" panose="02040503050406030204" pitchFamily="18" charset="0"/>
            </a:endParaRPr>
          </a:p>
          <a:p>
            <a:pPr algn="just"/>
            <a:r>
              <a:rPr lang="hu-HU" dirty="0">
                <a:latin typeface="Cambria" panose="02040503050406030204" pitchFamily="18" charset="0"/>
              </a:rPr>
              <a:t>Rendkívüli esetben tárgyév </a:t>
            </a:r>
            <a:r>
              <a:rPr lang="hu-HU" dirty="0" smtClean="0">
                <a:latin typeface="Cambria" panose="02040503050406030204" pitchFamily="18" charset="0"/>
              </a:rPr>
              <a:t>november 30. </a:t>
            </a:r>
            <a:r>
              <a:rPr lang="hu-HU" dirty="0">
                <a:latin typeface="Cambria" panose="02040503050406030204" pitchFamily="18" charset="0"/>
              </a:rPr>
              <a:t>helyett </a:t>
            </a:r>
            <a:r>
              <a:rPr lang="hu-HU" b="1" u="sng" dirty="0">
                <a:latin typeface="Cambria" panose="02040503050406030204" pitchFamily="18" charset="0"/>
              </a:rPr>
              <a:t>november </a:t>
            </a:r>
            <a:r>
              <a:rPr lang="hu-HU" b="1" u="sng" dirty="0" smtClean="0">
                <a:latin typeface="Cambria" panose="02040503050406030204" pitchFamily="18" charset="0"/>
              </a:rPr>
              <a:t>15.</a:t>
            </a:r>
            <a:endParaRPr lang="hu-HU" b="1" u="sng" dirty="0">
              <a:latin typeface="Cambria" panose="02040503050406030204" pitchFamily="18" charset="0"/>
            </a:endParaRPr>
          </a:p>
          <a:p>
            <a:pPr algn="just"/>
            <a:endParaRPr lang="hu-HU" b="1" u="sng" dirty="0">
              <a:latin typeface="Cambria" panose="02040503050406030204" pitchFamily="18" charset="0"/>
            </a:endParaRPr>
          </a:p>
          <a:p>
            <a:pPr algn="just"/>
            <a:r>
              <a:rPr lang="hu-HU" dirty="0">
                <a:latin typeface="Cambria" panose="02040503050406030204" pitchFamily="18" charset="0"/>
              </a:rPr>
              <a:t>A 2020-ban várható adósságot keletkeztető ügyleteiről az önkormányzatok a költségvetési rendeletének, határozatának elfogadását követően, de </a:t>
            </a:r>
            <a:r>
              <a:rPr lang="hu-HU" b="1" dirty="0">
                <a:latin typeface="Cambria" panose="02040503050406030204" pitchFamily="18" charset="0"/>
              </a:rPr>
              <a:t>legkésőbb 2020. március 16-áig </a:t>
            </a:r>
            <a:r>
              <a:rPr lang="hu-HU" b="1" dirty="0" smtClean="0">
                <a:latin typeface="Cambria" panose="02040503050406030204" pitchFamily="18" charset="0"/>
              </a:rPr>
              <a:t>kellett adatot szolgáltatnia </a:t>
            </a:r>
            <a:r>
              <a:rPr lang="hu-HU" dirty="0">
                <a:latin typeface="Cambria" panose="02040503050406030204" pitchFamily="18" charset="0"/>
              </a:rPr>
              <a:t>a Kincstár önkormányzat székhelye szerint illetékes területi szervének.</a:t>
            </a:r>
          </a:p>
          <a:p>
            <a:pPr algn="just"/>
            <a:endParaRPr lang="hu-HU" b="1" u="sng" dirty="0">
              <a:latin typeface="Cambria" panose="02040503050406030204" pitchFamily="18" charset="0"/>
            </a:endParaRPr>
          </a:p>
          <a:p>
            <a:pPr algn="just"/>
            <a:r>
              <a:rPr lang="hu-HU" dirty="0">
                <a:latin typeface="Cambria" panose="02040503050406030204" pitchFamily="18" charset="0"/>
              </a:rPr>
              <a:t>Fontos kiemelni, hogy amennyiben az adósságot keletkeztető ügylet megkötéséhez a Kormány hozzájárul, </a:t>
            </a:r>
            <a:r>
              <a:rPr lang="hu-HU" b="1" dirty="0">
                <a:latin typeface="Cambria" panose="02040503050406030204" pitchFamily="18" charset="0"/>
              </a:rPr>
              <a:t>azt adott tárgyévben meg kell kötni!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10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latin typeface="Cambria" panose="02040503050406030204" pitchFamily="18" charset="0"/>
              </a:rPr>
              <a:t>Idegenforgalmi adó visszaigénylése</a:t>
            </a:r>
            <a:endParaRPr lang="hu-HU" sz="2800" b="1" dirty="0">
              <a:latin typeface="Cambria" panose="0204050305040603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61248"/>
          </a:xfrm>
        </p:spPr>
        <p:txBody>
          <a:bodyPr>
            <a:noAutofit/>
          </a:bodyPr>
          <a:lstStyle/>
          <a:p>
            <a:pPr algn="just"/>
            <a:r>
              <a:rPr lang="hu-HU" sz="2000" dirty="0" smtClean="0">
                <a:latin typeface="Cambria" panose="02040503050406030204" pitchFamily="18" charset="0"/>
              </a:rPr>
              <a:t>Jogszabályi háttér: A </a:t>
            </a:r>
            <a:r>
              <a:rPr lang="hu-HU" sz="2000" dirty="0">
                <a:latin typeface="Cambria" panose="02040503050406030204" pitchFamily="18" charset="0"/>
              </a:rPr>
              <a:t>veszélyhelyzet megszűnésével összefüggő átmeneti szabályokról és a járványügyi készültségről szóló 2020. évi LVIII. t</a:t>
            </a:r>
            <a:r>
              <a:rPr lang="hu-HU" sz="2000" dirty="0" smtClean="0">
                <a:latin typeface="Cambria" panose="02040503050406030204" pitchFamily="18" charset="0"/>
              </a:rPr>
              <a:t>örvény</a:t>
            </a:r>
          </a:p>
          <a:p>
            <a:pPr algn="just"/>
            <a:r>
              <a:rPr lang="hu-HU" sz="2000" dirty="0">
                <a:latin typeface="Cambria" panose="02040503050406030204" pitchFamily="18" charset="0"/>
              </a:rPr>
              <a:t>2020. április 26-tól 2020. december 31-éig terjedő időszakban eltöltött vendégéjszaka utáni idegenforgalmi adót az adó alanyának nem kell megfizetnie, az adó beszedésére kötelezettnek nem kell beszednie, befizetnie, a megállapított, de be nem szedett adót azonban be kell vallania az adóhatósághoz, továbbá nem kell bevallani a megállapított idegenforgalmi adót, ha annak összege nulla.</a:t>
            </a:r>
          </a:p>
          <a:p>
            <a:pPr algn="just"/>
            <a:r>
              <a:rPr lang="hu-HU" sz="2000" dirty="0" smtClean="0">
                <a:latin typeface="Cambria" panose="02040503050406030204" pitchFamily="18" charset="0"/>
              </a:rPr>
              <a:t>A </a:t>
            </a:r>
            <a:r>
              <a:rPr lang="hu-HU" sz="2000" dirty="0">
                <a:latin typeface="Cambria" panose="02040503050406030204" pitchFamily="18" charset="0"/>
              </a:rPr>
              <a:t>települési önkormányzat vissza nem térítendő támogatást igényelhet az illetékességi területén bevallott, de meg nem fizetett idegenforgalmi adó összegével egyező összegben. </a:t>
            </a:r>
            <a:endParaRPr lang="hu-HU" sz="2000" dirty="0" smtClean="0">
              <a:latin typeface="Cambria" panose="02040503050406030204" pitchFamily="18" charset="0"/>
            </a:endParaRPr>
          </a:p>
          <a:p>
            <a:pPr algn="just"/>
            <a:r>
              <a:rPr lang="hu-HU" sz="2000" dirty="0" smtClean="0">
                <a:latin typeface="Cambria" panose="02040503050406030204" pitchFamily="18" charset="0"/>
              </a:rPr>
              <a:t>A </a:t>
            </a:r>
            <a:r>
              <a:rPr lang="hu-HU" sz="2000" dirty="0">
                <a:latin typeface="Cambria" panose="02040503050406030204" pitchFamily="18" charset="0"/>
              </a:rPr>
              <a:t>negyedévi összegre vonatkozó igénylés a helyi önkormányzatokért felelős miniszter által üzemeltetett elektronikus rendszerben nyújtható be, a tárgynegyedévet követő hónap 20. </a:t>
            </a:r>
            <a:r>
              <a:rPr lang="hu-HU" sz="2000" dirty="0" smtClean="0">
                <a:latin typeface="Cambria" panose="02040503050406030204" pitchFamily="18" charset="0"/>
              </a:rPr>
              <a:t>napjáig.</a:t>
            </a:r>
          </a:p>
          <a:p>
            <a:pPr algn="just"/>
            <a:r>
              <a:rPr lang="hu-HU" sz="2000" dirty="0" smtClean="0">
                <a:latin typeface="Cambria" panose="02040503050406030204" pitchFamily="18" charset="0"/>
              </a:rPr>
              <a:t>Első igénylési ütem 2020. július 20-áig az ebr42 rendszerben, az első folyósítás az augusztusi nettó finanszírozás keretében történik meg (augusztus végén)</a:t>
            </a:r>
            <a:endParaRPr lang="hu-HU" sz="2000" dirty="0">
              <a:latin typeface="Cambria" panose="020405030504060302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3017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u-HU" sz="3100" b="1" dirty="0">
                <a:latin typeface="Cambria" panose="02040503050406030204" pitchFamily="18" charset="0"/>
              </a:rPr>
              <a:t>Az önkormányzatok 2021. évi finanszírozásáról I</a:t>
            </a:r>
            <a:r>
              <a:rPr lang="hu-HU" sz="3100" b="1" dirty="0" smtClean="0">
                <a:latin typeface="Cambria" panose="02040503050406030204" pitchFamily="18" charset="0"/>
              </a:rPr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marL="285750" lvl="2" indent="-285750" algn="just">
              <a:spcBef>
                <a:spcPts val="600"/>
              </a:spcBef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A költségvetés fókuszában a koronavírus járvány által nehéz helyzetbe került gazdaság újraindítása és a járványügyi készültség fenntartása áll, de a gazdasági nehézségek ellenére az önkormányzati kötelező feladatok finanszírozása a korábbi szinten történik. </a:t>
            </a:r>
          </a:p>
          <a:p>
            <a:pPr marL="285750" lvl="2" indent="-285750" algn="just">
              <a:spcBef>
                <a:spcPts val="600"/>
              </a:spcBef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A veszélyhelyzet alatt az önkormányzatokat érintettek olyan intézkedések, amik a 2021. évi költségvetési törvényjavaslatban is változatlanul fennmaradnak:</a:t>
            </a:r>
          </a:p>
          <a:p>
            <a:pPr marL="742950" lvl="3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dirty="0">
                <a:latin typeface="Cambria" panose="02040503050406030204" pitchFamily="18" charset="0"/>
                <a:cs typeface="Times New Roman" pitchFamily="18" charset="0"/>
              </a:rPr>
              <a:t>Gépjárműadó-bevétel 2021-ben nem illeti meg az önkormányzatokat </a:t>
            </a:r>
          </a:p>
          <a:p>
            <a:pPr marL="742950" lvl="3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dirty="0">
                <a:latin typeface="Cambria" panose="02040503050406030204" pitchFamily="18" charset="0"/>
                <a:cs typeface="Times New Roman" pitchFamily="18" charset="0"/>
              </a:rPr>
              <a:t>Idegenforgalmi adóbevételek után biztosított úgynevezett üdülőhelyi támogatás nem kerül biztosításra</a:t>
            </a:r>
          </a:p>
          <a:p>
            <a:pPr marL="285750" lvl="2" indent="-285750" algn="just">
              <a:spcBef>
                <a:spcPts val="600"/>
              </a:spcBef>
            </a:pPr>
            <a:r>
              <a:rPr lang="hu-HU" sz="2000" dirty="0">
                <a:latin typeface="Cambria" panose="02040503050406030204" pitchFamily="18" charset="0"/>
                <a:cs typeface="Times New Roman" pitchFamily="18" charset="0"/>
              </a:rPr>
              <a:t>Az önkormányzatok finanszírozásában is megjelennek a költségvetési törvényjavaslatban érvényesülő általános alapelvek. Ezek többek között a családok támogatását, valamint a foglalkoztatottság további növelését, egyúttal az életszínvonal emelkedését szolgáló intézkedések, azon belül is kiemelt figyelmet fordítva a szülők munkába állásának segítésére. </a:t>
            </a:r>
          </a:p>
          <a:p>
            <a:endParaRPr lang="hu-HU" b="1" dirty="0">
              <a:cs typeface="Times New Roman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5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Az önkormányzatok 2021. évi finanszírozásáról </a:t>
            </a:r>
            <a:r>
              <a:rPr lang="hu-HU" sz="2800" b="1" dirty="0" smtClean="0">
                <a:latin typeface="Cambria" panose="02040503050406030204" pitchFamily="18" charset="0"/>
              </a:rPr>
              <a:t>II.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285750" lvl="2" indent="-285750" algn="just">
              <a:spcBef>
                <a:spcPts val="600"/>
              </a:spcBef>
            </a:pPr>
            <a:r>
              <a:rPr lang="hu-HU" sz="1800" dirty="0">
                <a:latin typeface="Cambria" panose="02040503050406030204" pitchFamily="18" charset="0"/>
                <a:cs typeface="Times New Roman" pitchFamily="18" charset="0"/>
              </a:rPr>
              <a:t>A 2020. évben jelentős változást okozott a minimálbér és a garantált bérminimum nagyarányú emeléséből adódó illetménynövekedés, továbbá a szociális, gyermekjóléti, köznevelési és kulturális ágazatban az illetményemelés, a 2021. évi költségvetési törvényjavaslat az ezekhez szükséges fedezetet tartalmazza.</a:t>
            </a:r>
          </a:p>
          <a:p>
            <a:pPr marL="285750" lvl="2" indent="-285750" algn="just">
              <a:spcBef>
                <a:spcPts val="600"/>
              </a:spcBef>
            </a:pPr>
            <a:r>
              <a:rPr lang="hu-HU" sz="1800" dirty="0">
                <a:latin typeface="Cambria" panose="02040503050406030204" pitchFamily="18" charset="0"/>
                <a:cs typeface="Times New Roman" pitchFamily="18" charset="0"/>
              </a:rPr>
              <a:t>A gyermekek étkeztetése, önkormányzati konyhák fejlesztése továbbra is kiemelt szerepet kap.</a:t>
            </a:r>
          </a:p>
          <a:p>
            <a:pPr marL="285750" lvl="2" indent="-285750" algn="just">
              <a:spcBef>
                <a:spcPts val="600"/>
              </a:spcBef>
            </a:pPr>
            <a:r>
              <a:rPr lang="hu-HU" sz="1800" dirty="0">
                <a:latin typeface="Cambria" panose="02040503050406030204" pitchFamily="18" charset="0"/>
              </a:rPr>
              <a:t>Az önkormányzati köztisztviselők tekintetében a költségvetési törvényjavaslat továbbra is biztosítja a 38 650 forint köztisztviselői illetményalap önkormányzati hatáskörben történő emelésének lehetőségét. </a:t>
            </a:r>
            <a:endParaRPr lang="hu-HU" sz="1800" dirty="0" smtClean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lvl="2" indent="-285750" algn="just">
              <a:spcBef>
                <a:spcPts val="600"/>
              </a:spcBef>
            </a:pPr>
            <a:r>
              <a:rPr lang="hu-HU" sz="1800" dirty="0">
                <a:latin typeface="Cambria" panose="02040503050406030204" pitchFamily="18" charset="0"/>
              </a:rPr>
              <a:t>A helyi önkormányzatok 2021-ben – hitelforrások nélkül – várhatóan mintegy </a:t>
            </a:r>
            <a:r>
              <a:rPr lang="hu-HU" sz="1800" b="1" dirty="0">
                <a:latin typeface="Cambria" panose="02040503050406030204" pitchFamily="18" charset="0"/>
              </a:rPr>
              <a:t>3000,0 milliárd forinttal </a:t>
            </a:r>
            <a:r>
              <a:rPr lang="hu-HU" sz="1800" dirty="0">
                <a:latin typeface="Cambria" panose="02040503050406030204" pitchFamily="18" charset="0"/>
              </a:rPr>
              <a:t>gazdálkodhatnak, melyhez a központi költségvetés a IX. Helyi önkormányzatok támogatásai fejezetben mintegy </a:t>
            </a:r>
            <a:r>
              <a:rPr lang="hu-HU" sz="1800" b="1" dirty="0" smtClean="0">
                <a:latin typeface="Cambria" panose="02040503050406030204" pitchFamily="18" charset="0"/>
              </a:rPr>
              <a:t>864,8 </a:t>
            </a:r>
            <a:r>
              <a:rPr lang="hu-HU" sz="1800" b="1" dirty="0">
                <a:latin typeface="Cambria" panose="02040503050406030204" pitchFamily="18" charset="0"/>
              </a:rPr>
              <a:t>milliárd forintot biztosít.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2791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Az önkormányzatok 2021. évi finanszírozásáról </a:t>
            </a:r>
            <a:r>
              <a:rPr lang="hu-HU" sz="2800" b="1" dirty="0" smtClean="0">
                <a:latin typeface="Cambria" panose="02040503050406030204" pitchFamily="18" charset="0"/>
              </a:rPr>
              <a:t>III</a:t>
            </a:r>
            <a:r>
              <a:rPr lang="hu-HU" sz="2800" b="1" dirty="0">
                <a:latin typeface="Cambria" panose="02040503050406030204" pitchFamily="18" charset="0"/>
              </a:rPr>
              <a:t>.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hu-HU" dirty="0">
                <a:latin typeface="Cambria" panose="02040503050406030204" pitchFamily="18" charset="0"/>
              </a:rPr>
              <a:t>A legfontosabb változás 2021-ben, hogy megszűnik a beszámítás rendszere, helyette a szolidaritási hozzájárulás általános érvénnyel szolgálja a jövedelmi különbségek mérséklését</a:t>
            </a:r>
            <a:r>
              <a:rPr lang="hu-HU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hu-HU" kern="600" dirty="0">
                <a:latin typeface="Cambria" panose="02040503050406030204" pitchFamily="18" charset="0"/>
                <a:cs typeface="Times New Roman" pitchFamily="18" charset="0"/>
              </a:rPr>
              <a:t>Figyelemmel arra, hogy megszűnik a beszámítás, szolidaritási hozzájárulást a 22 000 forint feletti egy lakosra jutó adóerő-képességgel rendelkező önkormányzatok teljesítik a központi költségvetés felé. A szolidaritási hozzájárulás kumulált összege – a beszámítási rendszer megszűnése és a támogatások ezen okból történő növelése miatt – a 2020. évi előirányzathoz képest 117 431,3 millió forinttal növekszik. </a:t>
            </a:r>
          </a:p>
          <a:p>
            <a:pPr algn="just" eaLnBrk="0" hangingPunct="0">
              <a:buFont typeface="Arial" charset="0"/>
              <a:buChar char="•"/>
            </a:pPr>
            <a:r>
              <a:rPr lang="hu-HU" kern="600" dirty="0">
                <a:latin typeface="Cambria" panose="02040503050406030204" pitchFamily="18" charset="0"/>
                <a:cs typeface="Times New Roman" pitchFamily="18" charset="0"/>
              </a:rPr>
              <a:t>A 2021. évi költségvetési törvény szerint a szolidaritási hozzájárulás alapja az önkormányzatok iparűzési adóerő-képességet meghatározó adóalapja. A mértéke továbbra is függvényszerűen növekszik az egy lakosra jutó adóerő-képesség emelkedésével. A szolidaritási hozzájárulás teljesítése továbbra is a nettó finanszírozás keretében történik.</a:t>
            </a:r>
          </a:p>
          <a:p>
            <a:pPr algn="just" eaLnBrk="0" hangingPunct="0">
              <a:buFont typeface="Arial" charset="0"/>
              <a:buChar char="•"/>
            </a:pPr>
            <a:r>
              <a:rPr lang="hu-HU" kern="600" dirty="0">
                <a:latin typeface="Cambria" panose="02040503050406030204" pitchFamily="18" charset="0"/>
                <a:cs typeface="Times New Roman" pitchFamily="18" charset="0"/>
              </a:rPr>
              <a:t>A 2021. évi költségvetési </a:t>
            </a:r>
            <a:r>
              <a:rPr lang="hu-HU" kern="600" dirty="0" smtClean="0">
                <a:latin typeface="Cambria" panose="02040503050406030204" pitchFamily="18" charset="0"/>
                <a:cs typeface="Times New Roman" pitchFamily="18" charset="0"/>
              </a:rPr>
              <a:t>törvény </a:t>
            </a:r>
            <a:r>
              <a:rPr lang="hu-HU" kern="600" dirty="0">
                <a:latin typeface="Cambria" panose="02040503050406030204" pitchFamily="18" charset="0"/>
                <a:cs typeface="Times New Roman" pitchFamily="18" charset="0"/>
              </a:rPr>
              <a:t>lehetőséget biztosít arra, hogy iparűzési adóerő-képességet meghatározó adóalap és az egy lakosra jutó iparűzési adóerő-képesség ismeretében a pénzügyminiszter </a:t>
            </a:r>
            <a:r>
              <a:rPr lang="hu-HU" dirty="0">
                <a:latin typeface="Cambria" panose="02040503050406030204" pitchFamily="18" charset="0"/>
                <a:cs typeface="Times New Roman" panose="02020603050405020304" pitchFamily="18" charset="0"/>
              </a:rPr>
              <a:t>az önkormányzatok javára módosítsa a szolidaritási hozzájárulást meghatározó kategóriákat és a szolidaritási hozzájárulási mértékeket.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5107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/>
          <p:cNvCxnSpPr/>
          <p:nvPr/>
        </p:nvCxnSpPr>
        <p:spPr>
          <a:xfrm>
            <a:off x="467544" y="1196752"/>
            <a:ext cx="8208912" cy="0"/>
          </a:xfrm>
          <a:prstGeom prst="line">
            <a:avLst/>
          </a:prstGeom>
          <a:solidFill>
            <a:schemeClr val="bg1">
              <a:alpha val="0"/>
            </a:schemeClr>
          </a:solidFill>
          <a:effectLst>
            <a:glow rad="127000">
              <a:schemeClr val="accent1">
                <a:alpha val="0"/>
              </a:schemeClr>
            </a:glow>
            <a:reflection endPos="0" dir="5400000" sy="-100000" algn="bl" rotWithShape="0"/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467544" y="6453336"/>
            <a:ext cx="82089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4624"/>
            <a:ext cx="1728192" cy="1147731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glow rad="127000">
              <a:schemeClr val="accent1">
                <a:alpha val="0"/>
              </a:schemeClr>
            </a:glow>
            <a:reflection endPos="0" dir="5400000" sy="-100000" algn="bl" rotWithShape="0"/>
          </a:effectLst>
        </p:spPr>
      </p:pic>
      <p:sp>
        <p:nvSpPr>
          <p:cNvPr id="8" name="Cím 1"/>
          <p:cNvSpPr txBox="1">
            <a:spLocks noGrp="1"/>
          </p:cNvSpPr>
          <p:nvPr>
            <p:ph idx="1"/>
          </p:nvPr>
        </p:nvSpPr>
        <p:spPr>
          <a:xfrm>
            <a:off x="467544" y="1916832"/>
            <a:ext cx="82296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>
                <a:latin typeface="Cambria" panose="02040503050406030204" pitchFamily="18" charset="0"/>
              </a:rPr>
              <a:t>Köszönöm megtisztelő figyelmüket!</a:t>
            </a:r>
            <a:endParaRPr lang="hu-HU" dirty="0"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14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hu-HU" sz="2800" b="1" dirty="0">
                <a:solidFill>
                  <a:prstClr val="black"/>
                </a:solidFill>
                <a:latin typeface="Cambria" panose="02040503050406030204" pitchFamily="18" charset="0"/>
                <a:ea typeface="+mn-ea"/>
                <a:cs typeface="+mn-cs"/>
              </a:rPr>
              <a:t>Az </a:t>
            </a:r>
            <a:r>
              <a:rPr lang="hu-HU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+mn-ea"/>
                <a:cs typeface="+mn-cs"/>
              </a:rPr>
              <a:t>önkormányzatok működése a veszélyhelyzet idején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7550" lvl="0" indent="-285750" algn="just">
              <a:spcBef>
                <a:spcPts val="0"/>
              </a:spcBef>
              <a:spcAft>
                <a:spcPts val="1800"/>
              </a:spcAft>
              <a:buFontTx/>
              <a:buChar char="-"/>
            </a:pPr>
            <a:r>
              <a:rPr lang="hu-HU" sz="2000" dirty="0" smtClean="0">
                <a:latin typeface="Cambria" panose="02040503050406030204" pitchFamily="18" charset="0"/>
                <a:ea typeface="Calibri"/>
              </a:rPr>
              <a:t>A </a:t>
            </a:r>
            <a:r>
              <a:rPr lang="hu-HU" sz="2000" dirty="0">
                <a:latin typeface="Cambria" panose="02040503050406030204" pitchFamily="18" charset="0"/>
                <a:ea typeface="Calibri"/>
              </a:rPr>
              <a:t>települési önkormányzat képviselő-testületének feladat- és hatáskörét a polgármester </a:t>
            </a:r>
            <a:r>
              <a:rPr lang="hu-HU" sz="2000" dirty="0" smtClean="0">
                <a:latin typeface="Cambria" panose="02040503050406030204" pitchFamily="18" charset="0"/>
                <a:ea typeface="Calibri"/>
              </a:rPr>
              <a:t>gyakorolta, </a:t>
            </a:r>
            <a:endParaRPr lang="hu-HU" sz="2000" dirty="0">
              <a:solidFill>
                <a:prstClr val="black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717550" lvl="0" indent="-28575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hu-HU" sz="2000" dirty="0" smtClean="0">
                <a:latin typeface="Cambria" panose="02040503050406030204" pitchFamily="18" charset="0"/>
                <a:ea typeface="Calibri"/>
              </a:rPr>
              <a:t>gyors alkalmazkodóképesség szükségessége</a:t>
            </a:r>
          </a:p>
          <a:p>
            <a:pPr marL="717550" lvl="0" indent="-28575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hu-HU" sz="2000" dirty="0">
                <a:solidFill>
                  <a:prstClr val="black"/>
                </a:solidFill>
                <a:latin typeface="Cambria" panose="02040503050406030204" pitchFamily="18" charset="0"/>
                <a:ea typeface="Calibri"/>
              </a:rPr>
              <a:t>különleges, újszerű feladatok, döntések, </a:t>
            </a:r>
            <a:r>
              <a:rPr lang="hu-HU" sz="2000" dirty="0" smtClean="0">
                <a:solidFill>
                  <a:prstClr val="black"/>
                </a:solidFill>
                <a:latin typeface="Cambria" panose="02040503050406030204" pitchFamily="18" charset="0"/>
                <a:ea typeface="Calibri"/>
              </a:rPr>
              <a:t>pl.:</a:t>
            </a:r>
            <a:endParaRPr lang="hu-HU" sz="2000" dirty="0">
              <a:solidFill>
                <a:prstClr val="black"/>
              </a:solidFill>
              <a:latin typeface="Cambria" panose="02040503050406030204" pitchFamily="18" charset="0"/>
              <a:ea typeface="Calibri"/>
            </a:endParaRPr>
          </a:p>
          <a:p>
            <a:pPr marL="43180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000" dirty="0" smtClean="0">
                <a:latin typeface="Cambria" panose="02040503050406030204" pitchFamily="18" charset="0"/>
                <a:ea typeface="Calibri"/>
              </a:rPr>
              <a:t>                       -  közszolgáltatásokat  folyamatos ellátása a járványügyi szabályok megtartásával,</a:t>
            </a:r>
          </a:p>
          <a:p>
            <a:pPr marL="4318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000" dirty="0" smtClean="0">
                <a:latin typeface="Cambria" panose="02040503050406030204" pitchFamily="18" charset="0"/>
                <a:ea typeface="Calibri"/>
              </a:rPr>
              <a:t>                       - hatósági </a:t>
            </a:r>
            <a:r>
              <a:rPr lang="hu-HU" sz="2000" dirty="0">
                <a:latin typeface="Cambria" panose="02040503050406030204" pitchFamily="18" charset="0"/>
                <a:ea typeface="Calibri"/>
              </a:rPr>
              <a:t>házi karanténban </a:t>
            </a:r>
            <a:r>
              <a:rPr lang="hu-HU" sz="2000" dirty="0" smtClean="0">
                <a:latin typeface="Cambria" panose="02040503050406030204" pitchFamily="18" charset="0"/>
                <a:ea typeface="Calibri"/>
              </a:rPr>
              <a:t>tartózkodók,</a:t>
            </a:r>
            <a:r>
              <a:rPr lang="hu-HU" sz="2000" dirty="0">
                <a:solidFill>
                  <a:prstClr val="black"/>
                </a:solidFill>
                <a:latin typeface="Cambria" panose="02040503050406030204" pitchFamily="18" charset="0"/>
                <a:ea typeface="Calibri"/>
              </a:rPr>
              <a:t> lakóhelyüket</a:t>
            </a:r>
            <a:r>
              <a:rPr lang="hu-HU" sz="2000" dirty="0" smtClean="0">
                <a:latin typeface="Cambria" panose="02040503050406030204" pitchFamily="18" charset="0"/>
                <a:ea typeface="Calibri"/>
              </a:rPr>
              <a:t> </a:t>
            </a:r>
            <a:r>
              <a:rPr lang="hu-HU" sz="2000" dirty="0">
                <a:solidFill>
                  <a:prstClr val="black"/>
                </a:solidFill>
                <a:latin typeface="Cambria" panose="02040503050406030204" pitchFamily="18" charset="0"/>
                <a:ea typeface="Calibri"/>
              </a:rPr>
              <a:t>önkéntesen el nem hagyó, 70. életévüket betöltött </a:t>
            </a:r>
            <a:r>
              <a:rPr lang="hu-HU" sz="2000" dirty="0" smtClean="0">
                <a:solidFill>
                  <a:prstClr val="black"/>
                </a:solidFill>
                <a:latin typeface="Cambria" panose="02040503050406030204" pitchFamily="18" charset="0"/>
                <a:ea typeface="Calibri"/>
              </a:rPr>
              <a:t>személyek </a:t>
            </a:r>
            <a:r>
              <a:rPr lang="hu-HU" sz="2000" dirty="0" smtClean="0">
                <a:latin typeface="Cambria" panose="02040503050406030204" pitchFamily="18" charset="0"/>
                <a:ea typeface="Calibri"/>
              </a:rPr>
              <a:t>ellátásáról </a:t>
            </a:r>
            <a:r>
              <a:rPr lang="hu-HU" sz="2000" dirty="0">
                <a:latin typeface="Cambria" panose="02040503050406030204" pitchFamily="18" charset="0"/>
                <a:ea typeface="Calibri"/>
              </a:rPr>
              <a:t>való </a:t>
            </a:r>
            <a:r>
              <a:rPr lang="hu-HU" sz="2000" dirty="0" smtClean="0">
                <a:latin typeface="Cambria" panose="02040503050406030204" pitchFamily="18" charset="0"/>
                <a:ea typeface="Calibri"/>
              </a:rPr>
              <a:t>gondoskodás </a:t>
            </a:r>
          </a:p>
          <a:p>
            <a:pPr marL="4318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000" dirty="0" smtClean="0">
                <a:latin typeface="Cambria" panose="02040503050406030204" pitchFamily="18" charset="0"/>
                <a:ea typeface="Calibri"/>
              </a:rPr>
              <a:t>                        -  gyermekétkeztetés</a:t>
            </a:r>
            <a:endParaRPr lang="hu-HU" sz="2000" dirty="0">
              <a:latin typeface="Cambria" panose="02040503050406030204" pitchFamily="18" charset="0"/>
              <a:ea typeface="Calibri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9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100" b="1" dirty="0">
                <a:latin typeface="Cambria" panose="02040503050406030204" pitchFamily="18" charset="0"/>
                <a:cs typeface="Times New Roman" pitchFamily="18" charset="0"/>
              </a:rPr>
              <a:t>Az önkormányzatok 2020. évi finanszírozásáról</a:t>
            </a:r>
            <a:r>
              <a:rPr lang="hu-HU" b="1" dirty="0">
                <a:cs typeface="Times New Roman" pitchFamily="18" charset="0"/>
              </a:rPr>
              <a:t/>
            </a:r>
            <a:br>
              <a:rPr lang="hu-HU" b="1" dirty="0">
                <a:cs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hu-HU" sz="4400" dirty="0">
                <a:latin typeface="Cambria" panose="02040503050406030204" pitchFamily="18" charset="0"/>
              </a:rPr>
              <a:t>A helyi önkormányzatok 2020-ban – hitelforrások nélkül – várhatóan mintegy </a:t>
            </a:r>
            <a:r>
              <a:rPr lang="hu-HU" sz="4400" b="1" dirty="0">
                <a:latin typeface="Cambria" panose="02040503050406030204" pitchFamily="18" charset="0"/>
              </a:rPr>
              <a:t>2 955,7 milliárd forinttal</a:t>
            </a:r>
            <a:r>
              <a:rPr lang="hu-HU" sz="4400" dirty="0">
                <a:latin typeface="Cambria" panose="02040503050406030204" pitchFamily="18" charset="0"/>
              </a:rPr>
              <a:t> gazdálkodhatnak, melyhez a központi költségvetés a IX. Helyi önkormányzatok támogatásai fejezetben mintegy </a:t>
            </a:r>
            <a:r>
              <a:rPr lang="hu-HU" sz="4400" b="1" dirty="0">
                <a:latin typeface="Cambria" panose="02040503050406030204" pitchFamily="18" charset="0"/>
              </a:rPr>
              <a:t>739,1 milliárd forintot</a:t>
            </a:r>
            <a:r>
              <a:rPr lang="hu-HU" sz="4400" dirty="0">
                <a:latin typeface="Cambria" panose="02040503050406030204" pitchFamily="18" charset="0"/>
              </a:rPr>
              <a:t> biztosít.</a:t>
            </a:r>
          </a:p>
          <a:p>
            <a:pPr algn="just"/>
            <a:r>
              <a:rPr lang="hu-HU" sz="4400" dirty="0" smtClean="0">
                <a:latin typeface="Cambria" panose="02040503050406030204" pitchFamily="18" charset="0"/>
                <a:cs typeface="Times New Roman" pitchFamily="18" charset="0"/>
              </a:rPr>
              <a:t>A </a:t>
            </a:r>
            <a:r>
              <a:rPr lang="hu-HU" sz="4400" b="1" dirty="0" smtClean="0">
                <a:latin typeface="Cambria" panose="02040503050406030204" pitchFamily="18" charset="0"/>
                <a:cs typeface="Times New Roman" pitchFamily="18" charset="0"/>
              </a:rPr>
              <a:t>koronavírus járvány </a:t>
            </a:r>
            <a:r>
              <a:rPr lang="hu-HU" sz="4400" dirty="0" smtClean="0">
                <a:latin typeface="Cambria" panose="02040503050406030204" pitchFamily="18" charset="0"/>
                <a:cs typeface="Times New Roman" pitchFamily="18" charset="0"/>
              </a:rPr>
              <a:t>a IX. fejezetet is érintette, elsődlegesen az egyedi fejlesztési források kerültek elvonásra</a:t>
            </a:r>
          </a:p>
          <a:p>
            <a:pPr algn="just"/>
            <a:r>
              <a:rPr lang="hu-HU" sz="4400" dirty="0">
                <a:latin typeface="Cambria" panose="02040503050406030204" pitchFamily="18" charset="0"/>
                <a:cs typeface="Times New Roman" pitchFamily="18" charset="0"/>
              </a:rPr>
              <a:t>Május 1-től </a:t>
            </a:r>
            <a:r>
              <a:rPr lang="hu-HU" sz="4400" b="1" dirty="0">
                <a:latin typeface="Cambria" panose="02040503050406030204" pitchFamily="18" charset="0"/>
                <a:cs typeface="Times New Roman" pitchFamily="18" charset="0"/>
              </a:rPr>
              <a:t>nem illeti meg a települési önkormányzatokat az üdülőhelyi feladatok támogatása</a:t>
            </a:r>
            <a:endParaRPr lang="hu-HU" sz="2800" b="1" dirty="0"/>
          </a:p>
          <a:p>
            <a:pPr algn="just"/>
            <a:r>
              <a:rPr lang="hu-HU" sz="4400" dirty="0" smtClean="0">
                <a:latin typeface="Cambria" panose="02040503050406030204" pitchFamily="18" charset="0"/>
                <a:cs typeface="Times New Roman" pitchFamily="18" charset="0"/>
              </a:rPr>
              <a:t>Április </a:t>
            </a:r>
            <a:r>
              <a:rPr lang="hu-HU" sz="4400" dirty="0">
                <a:latin typeface="Cambria" panose="02040503050406030204" pitchFamily="18" charset="0"/>
                <a:cs typeface="Times New Roman" pitchFamily="18" charset="0"/>
              </a:rPr>
              <a:t>26-tól </a:t>
            </a:r>
            <a:r>
              <a:rPr lang="hu-HU" sz="4400" b="1" dirty="0">
                <a:latin typeface="Cambria" panose="02040503050406030204" pitchFamily="18" charset="0"/>
                <a:cs typeface="Times New Roman" pitchFamily="18" charset="0"/>
              </a:rPr>
              <a:t>nem kell megfizetni az idegenforgalmi adót</a:t>
            </a:r>
            <a:r>
              <a:rPr lang="hu-HU" sz="4400" dirty="0">
                <a:latin typeface="Cambria" panose="02040503050406030204" pitchFamily="18" charset="0"/>
                <a:cs typeface="Times New Roman" pitchFamily="18" charset="0"/>
              </a:rPr>
              <a:t>, ennek kompenzációja a IX. fejezet terhére negyedévi gyakorisággal történik.</a:t>
            </a:r>
          </a:p>
          <a:p>
            <a:pPr algn="just"/>
            <a:r>
              <a:rPr lang="hu-HU" sz="4400" dirty="0" smtClean="0">
                <a:latin typeface="Cambria" panose="02040503050406030204" pitchFamily="18" charset="0"/>
                <a:cs typeface="Times New Roman" pitchFamily="18" charset="0"/>
              </a:rPr>
              <a:t>A </a:t>
            </a:r>
            <a:r>
              <a:rPr lang="hu-HU" sz="4400" dirty="0">
                <a:latin typeface="Cambria" panose="02040503050406030204" pitchFamily="18" charset="0"/>
                <a:cs typeface="Times New Roman" pitchFamily="18" charset="0"/>
              </a:rPr>
              <a:t>belföldi gépjárművek után a települési önkormányzatot az általa 2020. évben beszedett </a:t>
            </a:r>
            <a:r>
              <a:rPr lang="hu-HU" sz="4400" b="1" dirty="0">
                <a:latin typeface="Cambria" panose="02040503050406030204" pitchFamily="18" charset="0"/>
                <a:cs typeface="Times New Roman" pitchFamily="18" charset="0"/>
              </a:rPr>
              <a:t>gépjárműadó nem illeti </a:t>
            </a:r>
            <a:r>
              <a:rPr lang="hu-HU" sz="4400" b="1" dirty="0" smtClean="0">
                <a:latin typeface="Cambria" panose="02040503050406030204" pitchFamily="18" charset="0"/>
                <a:cs typeface="Times New Roman" pitchFamily="18" charset="0"/>
              </a:rPr>
              <a:t>meg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36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2020-as költségvetési törvény szerinti hivatali finanszírozás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85000" lnSpcReduction="10000"/>
          </a:bodyPr>
          <a:lstStyle/>
          <a:p>
            <a:pPr marL="285750" indent="-285750" algn="just"/>
            <a:r>
              <a:rPr lang="hu-HU" sz="2600" dirty="0" smtClean="0">
                <a:latin typeface="Cambria" panose="02040503050406030204" pitchFamily="18" charset="0"/>
              </a:rPr>
              <a:t>Az önkormányzati választásokat követően az új közös hivatalok 2020. január 1-ével megalakultak.</a:t>
            </a:r>
          </a:p>
          <a:p>
            <a:pPr marL="285750" indent="-285750" algn="just"/>
            <a:r>
              <a:rPr lang="hu-HU" sz="2600" b="1" dirty="0" smtClean="0">
                <a:latin typeface="Cambria" panose="02040503050406030204" pitchFamily="18" charset="0"/>
              </a:rPr>
              <a:t>A </a:t>
            </a:r>
            <a:r>
              <a:rPr lang="hu-HU" sz="2600" b="1" dirty="0">
                <a:latin typeface="Cambria" panose="02040503050406030204" pitchFamily="18" charset="0"/>
              </a:rPr>
              <a:t>beszámítás/kiegészítés mértékét </a:t>
            </a:r>
            <a:r>
              <a:rPr lang="hu-HU" sz="2600" dirty="0">
                <a:latin typeface="Cambria" panose="02040503050406030204" pitchFamily="18" charset="0"/>
              </a:rPr>
              <a:t>a nem székhely szerinti önkormányzat esetében az önkormányzat lakosságszámának a közös hivatalt fenntartó önkormányzatok együttes lakosságszámához viszonyított arányában, a székhely szerinti önkormányzat esetében a megállapított támogatásnak a nem székhely önkormányzatokra jutó részével csökkentett összege szerint kell figyelembe venni</a:t>
            </a:r>
            <a:r>
              <a:rPr lang="hu-HU" sz="2600" dirty="0" smtClean="0">
                <a:latin typeface="Cambria" panose="02040503050406030204" pitchFamily="18" charset="0"/>
              </a:rPr>
              <a:t>.</a:t>
            </a:r>
          </a:p>
          <a:p>
            <a:pPr marL="285750" indent="-285750" algn="just"/>
            <a:r>
              <a:rPr lang="hu-HU" sz="2600" dirty="0" smtClean="0">
                <a:latin typeface="Cambria" panose="02040503050406030204" pitchFamily="18" charset="0"/>
              </a:rPr>
              <a:t>Erre való tekintettel a beszámítás/kiegészítés mértéke független a székhely önkormányzat adóerő-képességétől</a:t>
            </a:r>
          </a:p>
          <a:p>
            <a:pPr marL="285750" indent="-285750" algn="just"/>
            <a:r>
              <a:rPr lang="hu-HU" sz="2600" dirty="0" smtClean="0">
                <a:latin typeface="Cambria" panose="02040503050406030204" pitchFamily="18" charset="0"/>
              </a:rPr>
              <a:t>Az Önkormányzati </a:t>
            </a:r>
            <a:r>
              <a:rPr lang="hu-HU" sz="2600" dirty="0">
                <a:latin typeface="Cambria" panose="02040503050406030204" pitchFamily="18" charset="0"/>
              </a:rPr>
              <a:t>hivatal működésének </a:t>
            </a:r>
            <a:r>
              <a:rPr lang="hu-HU" sz="2600" dirty="0" smtClean="0">
                <a:latin typeface="Cambria" panose="02040503050406030204" pitchFamily="18" charset="0"/>
              </a:rPr>
              <a:t>támogatása jogcímen elvégzett </a:t>
            </a:r>
            <a:r>
              <a:rPr lang="hu-HU" sz="2600" dirty="0">
                <a:latin typeface="Cambria" panose="02040503050406030204" pitchFamily="18" charset="0"/>
              </a:rPr>
              <a:t>támogatáscsökkentést és kiegészítést követően megállapított támogatás – közös hivatalt fenntartó önkormányzatoknál megállapított – együttes összege a közös hivatal székhelye szerinti önkormányzatot illeti meg.</a:t>
            </a:r>
            <a:endParaRPr lang="hu-HU" sz="2600" dirty="0" smtClean="0">
              <a:latin typeface="Cambria" panose="02040503050406030204" pitchFamily="18" charset="0"/>
            </a:endParaRPr>
          </a:p>
          <a:p>
            <a:pPr marL="285750" indent="-285750" algn="just"/>
            <a:endParaRPr lang="hu-HU" dirty="0">
              <a:latin typeface="Cambria" panose="020405030504060302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831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 2020-as költségvetési törvény szerinti </a:t>
            </a:r>
            <a:r>
              <a:rPr lang="hu-HU" sz="2800" b="1" dirty="0" smtClean="0">
                <a:latin typeface="Cambria" panose="02040503050406030204" pitchFamily="18" charset="0"/>
              </a:rPr>
              <a:t>önkormányzati pályázatok, melyek a BM kezelésében vannak</a:t>
            </a:r>
            <a:r>
              <a:rPr lang="hu-HU" sz="2800" b="1" dirty="0">
                <a:latin typeface="Cambria" panose="02040503050406030204" pitchFamily="18" charset="0"/>
              </a:rPr>
              <a:t/>
            </a:r>
            <a:br>
              <a:rPr lang="hu-HU" sz="2800" b="1" dirty="0">
                <a:latin typeface="Cambria" panose="02040503050406030204" pitchFamily="18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Önkormányzati feladatellátást szolgáló fejlesztések támogatása </a:t>
            </a:r>
            <a:r>
              <a:rPr lang="hu-HU" b="1" dirty="0" smtClean="0">
                <a:latin typeface="Cambria" panose="02040503050406030204" pitchFamily="18" charset="0"/>
              </a:rPr>
              <a:t>(9 </a:t>
            </a:r>
            <a:r>
              <a:rPr lang="hu-HU" b="1" dirty="0">
                <a:latin typeface="Cambria" panose="02040503050406030204" pitchFamily="18" charset="0"/>
              </a:rPr>
              <a:t>milliárd forint) </a:t>
            </a:r>
            <a:r>
              <a:rPr lang="hu-HU" dirty="0">
                <a:latin typeface="Cambria" panose="02040503050406030204" pitchFamily="18" charset="0"/>
              </a:rPr>
              <a:t>– Belterületi utak, járdák, hidak felújításával kapcsolatos pályázat esetén emelkedtek a fajlagos támogatási összegek a 2019. évi támogatáshoz </a:t>
            </a:r>
            <a:r>
              <a:rPr lang="hu-HU" dirty="0" smtClean="0">
                <a:latin typeface="Cambria" panose="02040503050406030204" pitchFamily="18" charset="0"/>
              </a:rPr>
              <a:t>képest</a:t>
            </a:r>
          </a:p>
          <a:p>
            <a:pPr marL="285750" indent="-285750" algn="just"/>
            <a:endParaRPr lang="hu-HU" dirty="0">
              <a:latin typeface="Cambria" panose="02040503050406030204" pitchFamily="18" charset="0"/>
            </a:endParaRPr>
          </a:p>
          <a:p>
            <a:pPr marL="285750" indent="-285750" algn="just"/>
            <a:r>
              <a:rPr lang="hu-HU" dirty="0" smtClean="0">
                <a:latin typeface="Cambria" panose="02040503050406030204" pitchFamily="18" charset="0"/>
              </a:rPr>
              <a:t>A </a:t>
            </a:r>
            <a:r>
              <a:rPr lang="hu-HU" dirty="0">
                <a:latin typeface="Cambria" panose="02040503050406030204" pitchFamily="18" charset="0"/>
              </a:rPr>
              <a:t>települési önkormányzatok szociális célú tüzelőanyag vásárlásához kapcsolódó támogatása </a:t>
            </a:r>
            <a:r>
              <a:rPr lang="hu-HU" b="1" dirty="0">
                <a:latin typeface="Cambria" panose="02040503050406030204" pitchFamily="18" charset="0"/>
              </a:rPr>
              <a:t>(5 milliárd forint) </a:t>
            </a:r>
          </a:p>
          <a:p>
            <a:pPr marL="285750" indent="-285750" algn="just"/>
            <a:endParaRPr lang="hu-HU" b="1" dirty="0">
              <a:latin typeface="Cambria" panose="02040503050406030204" pitchFamily="18" charset="0"/>
            </a:endParaRPr>
          </a:p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Önkormányzatok rendkívüli támogatása </a:t>
            </a:r>
            <a:r>
              <a:rPr lang="hu-HU" b="1" dirty="0" smtClean="0">
                <a:latin typeface="Cambria" panose="02040503050406030204" pitchFamily="18" charset="0"/>
              </a:rPr>
              <a:t>(3 </a:t>
            </a:r>
            <a:r>
              <a:rPr lang="hu-HU" b="1" dirty="0">
                <a:latin typeface="Cambria" panose="02040503050406030204" pitchFamily="18" charset="0"/>
              </a:rPr>
              <a:t>milliárd forint)</a:t>
            </a:r>
          </a:p>
          <a:p>
            <a:pPr marL="285750" indent="-285750" algn="just"/>
            <a:endParaRPr lang="hu-HU" b="1" dirty="0">
              <a:latin typeface="Cambria" panose="02040503050406030204" pitchFamily="18" charset="0"/>
            </a:endParaRPr>
          </a:p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Vis maior támogatás </a:t>
            </a:r>
            <a:r>
              <a:rPr lang="hu-HU" b="1" dirty="0" smtClean="0">
                <a:latin typeface="Cambria" panose="02040503050406030204" pitchFamily="18" charset="0"/>
              </a:rPr>
              <a:t>(3,5 </a:t>
            </a:r>
            <a:r>
              <a:rPr lang="hu-HU" b="1" dirty="0">
                <a:latin typeface="Cambria" panose="02040503050406030204" pitchFamily="18" charset="0"/>
              </a:rPr>
              <a:t>milliárd forint)</a:t>
            </a:r>
          </a:p>
          <a:p>
            <a:pPr algn="just"/>
            <a:endParaRPr lang="hu-HU" b="1" dirty="0">
              <a:latin typeface="Cambria" panose="02040503050406030204" pitchFamily="18" charset="0"/>
            </a:endParaRPr>
          </a:p>
          <a:p>
            <a:pPr marL="285750" indent="-285750" algn="just"/>
            <a:r>
              <a:rPr lang="hu-HU" b="1" dirty="0" smtClean="0">
                <a:latin typeface="Cambria" panose="02040503050406030204" pitchFamily="18" charset="0"/>
              </a:rPr>
              <a:t>A pályázatok benyújtása elektronikus úton történik!</a:t>
            </a:r>
          </a:p>
          <a:p>
            <a:pPr marL="0" indent="0" algn="just">
              <a:buNone/>
            </a:pPr>
            <a:endParaRPr lang="hu-HU" dirty="0">
              <a:latin typeface="Cambria" panose="02040503050406030204" pitchFamily="18" charset="0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48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A 2020-as költségvetési törvény szerinti </a:t>
            </a:r>
            <a:r>
              <a:rPr lang="hu-HU" sz="2800" b="1" dirty="0" smtClean="0">
                <a:latin typeface="Cambria" panose="02040503050406030204" pitchFamily="18" charset="0"/>
              </a:rPr>
              <a:t>további</a:t>
            </a:r>
            <a:br>
              <a:rPr lang="hu-HU" sz="2800" b="1" dirty="0" smtClean="0">
                <a:latin typeface="Cambria" panose="02040503050406030204" pitchFamily="18" charset="0"/>
              </a:rPr>
            </a:br>
            <a:r>
              <a:rPr lang="hu-HU" sz="2800" b="1" dirty="0" smtClean="0">
                <a:latin typeface="Cambria" panose="02040503050406030204" pitchFamily="18" charset="0"/>
              </a:rPr>
              <a:t>önkormányzati </a:t>
            </a:r>
            <a:r>
              <a:rPr lang="hu-HU" sz="2800" b="1" dirty="0">
                <a:latin typeface="Cambria" panose="02040503050406030204" pitchFamily="18" charset="0"/>
              </a:rPr>
              <a:t>pályázatok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Önkormányzati étkeztetési fejlesztések támogatása </a:t>
            </a:r>
            <a:r>
              <a:rPr lang="hu-HU" b="1" dirty="0">
                <a:latin typeface="Cambria" panose="02040503050406030204" pitchFamily="18" charset="0"/>
              </a:rPr>
              <a:t>(1,5 milliárd forint) </a:t>
            </a:r>
            <a:r>
              <a:rPr lang="hu-HU" dirty="0">
                <a:latin typeface="Cambria" panose="02040503050406030204" pitchFamily="18" charset="0"/>
              </a:rPr>
              <a:t>–</a:t>
            </a:r>
            <a:r>
              <a:rPr lang="hu-HU" b="1" dirty="0">
                <a:latin typeface="Cambria" panose="02040503050406030204" pitchFamily="18" charset="0"/>
              </a:rPr>
              <a:t> </a:t>
            </a:r>
            <a:r>
              <a:rPr lang="hu-HU" dirty="0">
                <a:latin typeface="Cambria" panose="02040503050406030204" pitchFamily="18" charset="0"/>
              </a:rPr>
              <a:t>Pénzügyminisztériumi </a:t>
            </a:r>
            <a:r>
              <a:rPr lang="hu-HU" dirty="0" smtClean="0">
                <a:latin typeface="Cambria" panose="02040503050406030204" pitchFamily="18" charset="0"/>
              </a:rPr>
              <a:t>pályázat. </a:t>
            </a:r>
            <a:r>
              <a:rPr lang="hu-HU" b="1" dirty="0">
                <a:latin typeface="Cambria" panose="02040503050406030204" pitchFamily="18" charset="0"/>
              </a:rPr>
              <a:t>Fejezeten belüli átcsoportosítás következtében </a:t>
            </a:r>
            <a:r>
              <a:rPr lang="hu-HU" dirty="0">
                <a:latin typeface="Cambria" panose="02040503050406030204" pitchFamily="18" charset="0"/>
              </a:rPr>
              <a:t>a pályázati keretösszeg</a:t>
            </a:r>
            <a:r>
              <a:rPr lang="hu-HU" b="1" dirty="0">
                <a:latin typeface="Cambria" panose="02040503050406030204" pitchFamily="18" charset="0"/>
              </a:rPr>
              <a:t> </a:t>
            </a:r>
            <a:r>
              <a:rPr lang="hu-HU" b="1" dirty="0" smtClean="0">
                <a:latin typeface="Cambria" panose="02040503050406030204" pitchFamily="18" charset="0"/>
              </a:rPr>
              <a:t>2,5 </a:t>
            </a:r>
            <a:r>
              <a:rPr lang="hu-HU" b="1" dirty="0">
                <a:latin typeface="Cambria" panose="02040503050406030204" pitchFamily="18" charset="0"/>
              </a:rPr>
              <a:t>milliárd forintra </a:t>
            </a:r>
            <a:r>
              <a:rPr lang="hu-HU" dirty="0">
                <a:latin typeface="Cambria" panose="02040503050406030204" pitchFamily="18" charset="0"/>
              </a:rPr>
              <a:t>emelkedett.</a:t>
            </a:r>
          </a:p>
          <a:p>
            <a:pPr marL="285750" indent="-285750" algn="just"/>
            <a:endParaRPr lang="hu-HU" dirty="0">
              <a:latin typeface="Cambria" panose="02040503050406030204" pitchFamily="18" charset="0"/>
            </a:endParaRPr>
          </a:p>
          <a:p>
            <a:pPr marL="285750" indent="-285750" algn="just"/>
            <a:r>
              <a:rPr lang="hu-HU" dirty="0">
                <a:latin typeface="Cambria" panose="02040503050406030204" pitchFamily="18" charset="0"/>
              </a:rPr>
              <a:t>Magyar Falu Program alprogramjainak támogatása </a:t>
            </a:r>
            <a:r>
              <a:rPr lang="hu-HU" b="1" dirty="0">
                <a:latin typeface="Cambria" panose="02040503050406030204" pitchFamily="18" charset="0"/>
              </a:rPr>
              <a:t>(40,0 milliárd forint) </a:t>
            </a:r>
            <a:r>
              <a:rPr lang="hu-HU" dirty="0">
                <a:latin typeface="Cambria" panose="02040503050406030204" pitchFamily="18" charset="0"/>
              </a:rPr>
              <a:t>– Miniszterelnökség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07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latin typeface="Cambria" panose="02040503050406030204" pitchFamily="18" charset="0"/>
              </a:rPr>
              <a:t>Önkormányzati feladatellátást szolgáló fejlesztések támogatása</a:t>
            </a:r>
            <a:r>
              <a:rPr lang="hu-HU" sz="3200" b="1" dirty="0">
                <a:latin typeface="Cambria" panose="02040503050406030204" pitchFamily="18" charset="0"/>
              </a:rPr>
              <a:t/>
            </a:r>
            <a:br>
              <a:rPr lang="hu-HU" sz="3200" b="1" dirty="0">
                <a:latin typeface="Cambria" panose="02040503050406030204" pitchFamily="18" charset="0"/>
              </a:rPr>
            </a:b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2000" dirty="0">
                <a:latin typeface="Cambria" panose="02040503050406030204" pitchFamily="18" charset="0"/>
              </a:rPr>
              <a:t>Fő célok: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mbria" panose="02040503050406030204" pitchFamily="18" charset="0"/>
              </a:rPr>
              <a:t>Kötelező önkormányzati feladatot ellátó intézmények fejlesztése (bölcsőde, óvoda, egészségügyi alapellátást végző létesítmény, közös önkormányzati hivatal székhelye)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mbria" panose="02040503050406030204" pitchFamily="18" charset="0"/>
              </a:rPr>
              <a:t>Óvodai, iskolai és utánpótlás sport infrastruktúra-fejlesztés, sportlétesítmény felújítása, vagy új létrehozása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latin typeface="Cambria" panose="02040503050406030204" pitchFamily="18" charset="0"/>
              </a:rPr>
              <a:t>Belterületi utak, járdák, hidak felújítása</a:t>
            </a:r>
          </a:p>
          <a:p>
            <a:pPr lvl="1" algn="just"/>
            <a:endParaRPr lang="hu-HU" sz="2000" dirty="0">
              <a:latin typeface="Cambria" panose="02040503050406030204" pitchFamily="18" charset="0"/>
            </a:endParaRPr>
          </a:p>
          <a:p>
            <a:pPr algn="just"/>
            <a:r>
              <a:rPr lang="hu-HU" sz="2000" b="1" dirty="0" smtClean="0">
                <a:latin typeface="Cambria" panose="02040503050406030204" pitchFamily="18" charset="0"/>
              </a:rPr>
              <a:t>A 2020. </a:t>
            </a:r>
            <a:r>
              <a:rPr lang="hu-HU" sz="2000" b="1" dirty="0">
                <a:latin typeface="Cambria" panose="02040503050406030204" pitchFamily="18" charset="0"/>
              </a:rPr>
              <a:t>évi költségvetési törvény </a:t>
            </a:r>
            <a:r>
              <a:rPr lang="hu-HU" sz="2000" dirty="0">
                <a:latin typeface="Cambria" panose="02040503050406030204" pitchFamily="18" charset="0"/>
              </a:rPr>
              <a:t>a fenti célokra </a:t>
            </a:r>
            <a:r>
              <a:rPr lang="hu-HU" sz="2000" b="1" dirty="0" smtClean="0">
                <a:latin typeface="Cambria" panose="02040503050406030204" pitchFamily="18" charset="0"/>
              </a:rPr>
              <a:t>6 </a:t>
            </a:r>
            <a:r>
              <a:rPr lang="hu-HU" sz="2000" b="1" dirty="0">
                <a:latin typeface="Cambria" panose="02040503050406030204" pitchFamily="18" charset="0"/>
              </a:rPr>
              <a:t>milliárd forint </a:t>
            </a:r>
            <a:r>
              <a:rPr lang="hu-HU" sz="2000" dirty="0">
                <a:latin typeface="Cambria" panose="02040503050406030204" pitchFamily="18" charset="0"/>
              </a:rPr>
              <a:t>előirányzatot </a:t>
            </a:r>
            <a:r>
              <a:rPr lang="hu-HU" sz="2000" dirty="0" smtClean="0">
                <a:latin typeface="Cambria" panose="02040503050406030204" pitchFamily="18" charset="0"/>
              </a:rPr>
              <a:t>tartalmaz.</a:t>
            </a:r>
          </a:p>
          <a:p>
            <a:pPr algn="just"/>
            <a:r>
              <a:rPr lang="hu-HU" sz="2000" b="1" dirty="0" smtClean="0">
                <a:latin typeface="Cambria" panose="02040503050406030204" pitchFamily="18" charset="0"/>
              </a:rPr>
              <a:t>Fejezeten belüli átcsoportosítás következtében a pályázati keretösszeg 9 milliárd forintra emelkedett.</a:t>
            </a:r>
            <a:endParaRPr lang="hu-HU" sz="2000" b="1" dirty="0">
              <a:latin typeface="Cambria" panose="02040503050406030204" pitchFamily="18" charset="0"/>
            </a:endParaRPr>
          </a:p>
          <a:p>
            <a:pPr algn="just"/>
            <a:r>
              <a:rPr lang="hu-HU" sz="2000" b="1" dirty="0">
                <a:latin typeface="Cambria" panose="02040503050406030204" pitchFamily="18" charset="0"/>
              </a:rPr>
              <a:t>A pályázati kiírás </a:t>
            </a:r>
            <a:r>
              <a:rPr lang="hu-HU" sz="2000" b="1" dirty="0" smtClean="0">
                <a:latin typeface="Cambria" panose="02040503050406030204" pitchFamily="18" charset="0"/>
              </a:rPr>
              <a:t>kiadásra került, a pályázatok beadási határideje 2020. július 10-e volt.</a:t>
            </a:r>
            <a:endParaRPr lang="hu-HU" sz="2000" b="1" dirty="0">
              <a:latin typeface="Cambria" panose="02040503050406030204" pitchFamily="18" charset="0"/>
            </a:endParaRPr>
          </a:p>
          <a:p>
            <a:pPr algn="just"/>
            <a:r>
              <a:rPr lang="hu-HU" sz="2000" b="1" dirty="0" smtClean="0">
                <a:latin typeface="Cambria" panose="02040503050406030204" pitchFamily="18" charset="0"/>
              </a:rPr>
              <a:t>Belügyminiszter úr a pályázatokról 2020. október 16-áig dönt.</a:t>
            </a:r>
          </a:p>
          <a:p>
            <a:pPr algn="just"/>
            <a:r>
              <a:rPr lang="hu-HU" sz="2000" dirty="0" smtClean="0">
                <a:latin typeface="Cambria" panose="02040503050406030204" pitchFamily="18" charset="0"/>
              </a:rPr>
              <a:t>A Megyei </a:t>
            </a:r>
            <a:r>
              <a:rPr lang="hu-HU" sz="2000" dirty="0">
                <a:latin typeface="Cambria" panose="02040503050406030204" pitchFamily="18" charset="0"/>
              </a:rPr>
              <a:t>önkormányzatok fejlesztési feladatainak </a:t>
            </a:r>
            <a:r>
              <a:rPr lang="hu-HU" sz="2000" dirty="0" smtClean="0">
                <a:latin typeface="Cambria" panose="02040503050406030204" pitchFamily="18" charset="0"/>
              </a:rPr>
              <a:t>támogatása pályázat nem kerül kiírásra a koronavírus következtében!</a:t>
            </a:r>
            <a:endParaRPr lang="hu-HU" sz="2000" b="1" dirty="0" smtClean="0">
              <a:latin typeface="Cambria" panose="020405030504060302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19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Rendkívüli önkormányzati támogatás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hu-HU" b="1" dirty="0" smtClean="0">
                <a:latin typeface="Cambria" panose="02040503050406030204" pitchFamily="18" charset="0"/>
              </a:rPr>
              <a:t>A </a:t>
            </a:r>
            <a:r>
              <a:rPr lang="hu-HU" b="1" dirty="0">
                <a:latin typeface="Cambria" panose="02040503050406030204" pitchFamily="18" charset="0"/>
              </a:rPr>
              <a:t>2020. évi költségvetési törvény </a:t>
            </a:r>
            <a:r>
              <a:rPr lang="hu-HU" b="1" dirty="0" smtClean="0">
                <a:latin typeface="Cambria" panose="02040503050406030204" pitchFamily="18" charset="0"/>
              </a:rPr>
              <a:t>3</a:t>
            </a:r>
            <a:r>
              <a:rPr lang="hu-HU" dirty="0" smtClean="0">
                <a:latin typeface="Cambria" panose="02040503050406030204" pitchFamily="18" charset="0"/>
              </a:rPr>
              <a:t> </a:t>
            </a:r>
            <a:r>
              <a:rPr lang="hu-HU" b="1" dirty="0">
                <a:latin typeface="Cambria" panose="02040503050406030204" pitchFamily="18" charset="0"/>
              </a:rPr>
              <a:t>milliárd forint </a:t>
            </a:r>
            <a:r>
              <a:rPr lang="hu-HU" dirty="0">
                <a:latin typeface="Cambria" panose="02040503050406030204" pitchFamily="18" charset="0"/>
              </a:rPr>
              <a:t>előirányzatot tartalmaz</a:t>
            </a:r>
            <a:r>
              <a:rPr lang="hu-HU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hu-HU" dirty="0">
              <a:latin typeface="Cambria" panose="02040503050406030204" pitchFamily="18" charset="0"/>
            </a:endParaRPr>
          </a:p>
          <a:p>
            <a:pPr algn="just"/>
            <a:r>
              <a:rPr lang="hu-HU" dirty="0" smtClean="0">
                <a:latin typeface="Cambria" panose="02040503050406030204" pitchFamily="18" charset="0"/>
              </a:rPr>
              <a:t>A </a:t>
            </a:r>
            <a:r>
              <a:rPr lang="hu-HU" dirty="0">
                <a:latin typeface="Cambria" panose="02040503050406030204" pitchFamily="18" charset="0"/>
              </a:rPr>
              <a:t>települési önkormányzatok rendkívüli támogatást kivételes esetben, pályázat útján igényelhetnek működőképességük megőrzése vagy egyéb, a feladataik ellátását veszélyeztető helyzet elhárítása érdekében.</a:t>
            </a:r>
          </a:p>
          <a:p>
            <a:pPr algn="just"/>
            <a:endParaRPr lang="hu-HU" dirty="0">
              <a:latin typeface="Cambria" panose="02040503050406030204" pitchFamily="18" charset="0"/>
            </a:endParaRPr>
          </a:p>
          <a:p>
            <a:pPr algn="just"/>
            <a:r>
              <a:rPr lang="hu-HU" dirty="0">
                <a:latin typeface="Cambria" panose="02040503050406030204" pitchFamily="18" charset="0"/>
              </a:rPr>
              <a:t>A támogatásról a helyi önkormányzatokért felelős miniszter és az államháztartásért felelős miniszter a beérkező támogatási igények elbírálását követően folyamatosan, de legkésőbb tárgyév december 10-éig együttesen döntenek</a:t>
            </a:r>
            <a:r>
              <a:rPr lang="hu-HU" dirty="0" smtClean="0">
                <a:latin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hu-HU" dirty="0">
              <a:latin typeface="Cambria" panose="02040503050406030204" pitchFamily="18" charset="0"/>
            </a:endParaRPr>
          </a:p>
          <a:p>
            <a:pPr algn="just"/>
            <a:r>
              <a:rPr lang="hu-HU" b="1" dirty="0">
                <a:latin typeface="Cambria" panose="02040503050406030204" pitchFamily="18" charset="0"/>
              </a:rPr>
              <a:t>A pályázati kiírás </a:t>
            </a:r>
            <a:r>
              <a:rPr lang="hu-HU" b="1" dirty="0" smtClean="0">
                <a:latin typeface="Cambria" panose="02040503050406030204" pitchFamily="18" charset="0"/>
              </a:rPr>
              <a:t>megjelent</a:t>
            </a:r>
          </a:p>
          <a:p>
            <a:pPr algn="just"/>
            <a:endParaRPr lang="hu-HU" b="1" dirty="0">
              <a:latin typeface="Cambria" panose="02040503050406030204" pitchFamily="18" charset="0"/>
            </a:endParaRPr>
          </a:p>
          <a:p>
            <a:pPr algn="just"/>
            <a:r>
              <a:rPr lang="hu-HU" dirty="0">
                <a:latin typeface="Cambria" panose="02040503050406030204" pitchFamily="18" charset="0"/>
              </a:rPr>
              <a:t>Miniszter urak </a:t>
            </a:r>
            <a:r>
              <a:rPr lang="hu-HU" dirty="0" smtClean="0">
                <a:latin typeface="Cambria" panose="02040503050406030204" pitchFamily="18" charset="0"/>
              </a:rPr>
              <a:t>2020. május 28-ai </a:t>
            </a:r>
            <a:r>
              <a:rPr lang="hu-HU" dirty="0">
                <a:latin typeface="Cambria" panose="02040503050406030204" pitchFamily="18" charset="0"/>
              </a:rPr>
              <a:t>döntése értelmében </a:t>
            </a:r>
            <a:r>
              <a:rPr lang="hu-HU" dirty="0" smtClean="0">
                <a:latin typeface="Cambria" panose="02040503050406030204" pitchFamily="18" charset="0"/>
              </a:rPr>
              <a:t>134 </a:t>
            </a:r>
            <a:r>
              <a:rPr lang="hu-HU" dirty="0">
                <a:latin typeface="Cambria" panose="02040503050406030204" pitchFamily="18" charset="0"/>
              </a:rPr>
              <a:t>önkormányzat </a:t>
            </a:r>
            <a:r>
              <a:rPr lang="hu-HU" b="1" dirty="0" smtClean="0">
                <a:latin typeface="Cambria" panose="02040503050406030204" pitchFamily="18" charset="0"/>
              </a:rPr>
              <a:t>989,6 millió </a:t>
            </a:r>
            <a:r>
              <a:rPr lang="hu-HU" b="1" dirty="0">
                <a:latin typeface="Cambria" panose="02040503050406030204" pitchFamily="18" charset="0"/>
              </a:rPr>
              <a:t>forint</a:t>
            </a:r>
            <a:r>
              <a:rPr lang="hu-HU" dirty="0">
                <a:latin typeface="Cambria" panose="02040503050406030204" pitchFamily="18" charset="0"/>
              </a:rPr>
              <a:t> támogatásban </a:t>
            </a:r>
            <a:r>
              <a:rPr lang="hu-HU" dirty="0" smtClean="0">
                <a:latin typeface="Cambria" panose="02040503050406030204" pitchFamily="18" charset="0"/>
              </a:rPr>
              <a:t>részesült, valamint </a:t>
            </a:r>
            <a:r>
              <a:rPr lang="hu-HU" dirty="0">
                <a:latin typeface="Cambria" panose="02040503050406030204" pitchFamily="18" charset="0"/>
              </a:rPr>
              <a:t>m</a:t>
            </a:r>
            <a:r>
              <a:rPr lang="hu-HU" dirty="0" smtClean="0">
                <a:latin typeface="Cambria" panose="02040503050406030204" pitchFamily="18" charset="0"/>
              </a:rPr>
              <a:t>iniszter </a:t>
            </a:r>
            <a:r>
              <a:rPr lang="hu-HU" dirty="0">
                <a:latin typeface="Cambria" panose="02040503050406030204" pitchFamily="18" charset="0"/>
              </a:rPr>
              <a:t>urak 2020. </a:t>
            </a:r>
            <a:r>
              <a:rPr lang="hu-HU" dirty="0" smtClean="0">
                <a:latin typeface="Cambria" panose="02040503050406030204" pitchFamily="18" charset="0"/>
              </a:rPr>
              <a:t>július 22-ei </a:t>
            </a:r>
            <a:r>
              <a:rPr lang="hu-HU" dirty="0">
                <a:latin typeface="Cambria" panose="02040503050406030204" pitchFamily="18" charset="0"/>
              </a:rPr>
              <a:t>döntése értelmében </a:t>
            </a:r>
            <a:r>
              <a:rPr lang="hu-HU" dirty="0" smtClean="0">
                <a:latin typeface="Cambria" panose="02040503050406030204" pitchFamily="18" charset="0"/>
              </a:rPr>
              <a:t>213 </a:t>
            </a:r>
            <a:r>
              <a:rPr lang="hu-HU" dirty="0">
                <a:latin typeface="Cambria" panose="02040503050406030204" pitchFamily="18" charset="0"/>
              </a:rPr>
              <a:t>önkormányzat </a:t>
            </a:r>
            <a:r>
              <a:rPr lang="hu-HU" b="1" dirty="0" smtClean="0">
                <a:latin typeface="Cambria" panose="02040503050406030204" pitchFamily="18" charset="0"/>
              </a:rPr>
              <a:t>1,2 milliárd </a:t>
            </a:r>
            <a:r>
              <a:rPr lang="hu-HU" b="1" dirty="0">
                <a:latin typeface="Cambria" panose="02040503050406030204" pitchFamily="18" charset="0"/>
              </a:rPr>
              <a:t>forint</a:t>
            </a:r>
            <a:r>
              <a:rPr lang="hu-HU" dirty="0">
                <a:latin typeface="Cambria" panose="02040503050406030204" pitchFamily="18" charset="0"/>
              </a:rPr>
              <a:t> támogatásban részesült.</a:t>
            </a:r>
          </a:p>
          <a:p>
            <a:pPr algn="just"/>
            <a:endParaRPr lang="hu-HU" dirty="0">
              <a:latin typeface="Cambria" panose="02040503050406030204" pitchFamily="18" charset="0"/>
            </a:endParaRPr>
          </a:p>
          <a:p>
            <a:pPr algn="just"/>
            <a:r>
              <a:rPr lang="hu-HU" dirty="0">
                <a:latin typeface="Cambria" panose="02040503050406030204" pitchFamily="18" charset="0"/>
              </a:rPr>
              <a:t>A beérkezett pályázatok feldolgozása folyamatos, a következő döntési kör </a:t>
            </a:r>
            <a:r>
              <a:rPr lang="hu-HU" dirty="0" smtClean="0">
                <a:latin typeface="Cambria" panose="02040503050406030204" pitchFamily="18" charset="0"/>
              </a:rPr>
              <a:t>októberben várható</a:t>
            </a:r>
            <a:r>
              <a:rPr lang="hu-HU" dirty="0">
                <a:latin typeface="Cambria" panose="02040503050406030204" pitchFamily="18" charset="0"/>
              </a:rPr>
              <a:t>.</a:t>
            </a:r>
          </a:p>
          <a:p>
            <a:pPr algn="just"/>
            <a:endParaRPr lang="hu-HU" b="1" dirty="0">
              <a:latin typeface="Cambria" panose="02040503050406030204" pitchFamily="18" charset="0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18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>
                <a:latin typeface="Cambria" panose="02040503050406030204" pitchFamily="18" charset="0"/>
              </a:rPr>
              <a:t>Szociális célú tüzelőanyag támogatás </a:t>
            </a:r>
            <a:r>
              <a:rPr lang="hu-HU" sz="3200" b="1" dirty="0">
                <a:latin typeface="Cambria" panose="02040503050406030204" pitchFamily="18" charset="0"/>
              </a:rPr>
              <a:t/>
            </a:r>
            <a:br>
              <a:rPr lang="hu-HU" sz="3200" b="1" dirty="0">
                <a:latin typeface="Cambria" panose="02040503050406030204" pitchFamily="18" charset="0"/>
              </a:rPr>
            </a:b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1200"/>
              </a:spcBef>
            </a:pPr>
            <a:r>
              <a:rPr lang="hu-HU" sz="2400" b="1" dirty="0" smtClean="0">
                <a:latin typeface="Cambria" panose="02040503050406030204" pitchFamily="18" charset="0"/>
              </a:rPr>
              <a:t>A 2020. </a:t>
            </a:r>
            <a:r>
              <a:rPr lang="hu-HU" sz="2400" b="1" dirty="0">
                <a:latin typeface="Cambria" panose="02040503050406030204" pitchFamily="18" charset="0"/>
              </a:rPr>
              <a:t>évi költségvetési törvény </a:t>
            </a:r>
            <a:r>
              <a:rPr lang="hu-HU" sz="2400" b="1" dirty="0" smtClean="0">
                <a:latin typeface="Cambria" panose="02040503050406030204" pitchFamily="18" charset="0"/>
              </a:rPr>
              <a:t>5</a:t>
            </a:r>
            <a:r>
              <a:rPr lang="hu-HU" sz="2400" dirty="0" smtClean="0">
                <a:latin typeface="Cambria" panose="02040503050406030204" pitchFamily="18" charset="0"/>
              </a:rPr>
              <a:t> </a:t>
            </a:r>
            <a:r>
              <a:rPr lang="hu-HU" sz="2400" b="1" dirty="0">
                <a:latin typeface="Cambria" panose="02040503050406030204" pitchFamily="18" charset="0"/>
              </a:rPr>
              <a:t>milliárd forint </a:t>
            </a:r>
            <a:r>
              <a:rPr lang="hu-HU" sz="2400" dirty="0">
                <a:latin typeface="Cambria" panose="02040503050406030204" pitchFamily="18" charset="0"/>
              </a:rPr>
              <a:t>előirányzatot </a:t>
            </a:r>
            <a:r>
              <a:rPr lang="hu-HU" sz="2400" dirty="0" smtClean="0">
                <a:latin typeface="Cambria" panose="02040503050406030204" pitchFamily="18" charset="0"/>
              </a:rPr>
              <a:t>tartalmaz.</a:t>
            </a:r>
          </a:p>
          <a:p>
            <a:pPr algn="just">
              <a:spcBef>
                <a:spcPts val="1200"/>
              </a:spcBef>
            </a:pPr>
            <a:endParaRPr lang="hu-HU" sz="2400" dirty="0">
              <a:latin typeface="Cambria" panose="020405030504060302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hu-HU" sz="2400" dirty="0">
                <a:latin typeface="Cambria" panose="02040503050406030204" pitchFamily="18" charset="0"/>
              </a:rPr>
              <a:t>Az előirányzat az 5000 fő lakosságszámot meg nem haladó települési önkormányzat szociális célú tüzelőanyag – tűzifa vagy barnakőszén – vásárlásának támogatására szolgál</a:t>
            </a:r>
            <a:r>
              <a:rPr lang="hu-HU" sz="2400" dirty="0" smtClean="0">
                <a:latin typeface="Cambria" panose="02040503050406030204" pitchFamily="18" charset="0"/>
              </a:rPr>
              <a:t>.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hu-HU" sz="2400" dirty="0" smtClean="0">
              <a:latin typeface="Cambria" panose="02040503050406030204" pitchFamily="18" charset="0"/>
            </a:endParaRPr>
          </a:p>
          <a:p>
            <a:pPr algn="just"/>
            <a:r>
              <a:rPr lang="hu-HU" sz="2400" b="1" dirty="0">
                <a:latin typeface="Cambria" panose="02040503050406030204" pitchFamily="18" charset="0"/>
              </a:rPr>
              <a:t>A pályázati kiírás kiadásra került, a pályázatok beadási határideje 2020. </a:t>
            </a:r>
            <a:r>
              <a:rPr lang="hu-HU" sz="2400" b="1" dirty="0" smtClean="0">
                <a:latin typeface="Cambria" panose="02040503050406030204" pitchFamily="18" charset="0"/>
              </a:rPr>
              <a:t>augusztus 31-e </a:t>
            </a:r>
            <a:r>
              <a:rPr lang="hu-HU" sz="2400" b="1" dirty="0">
                <a:latin typeface="Cambria" panose="02040503050406030204" pitchFamily="18" charset="0"/>
              </a:rPr>
              <a:t>volt</a:t>
            </a:r>
            <a:r>
              <a:rPr lang="hu-HU" sz="2400" b="1" dirty="0" smtClean="0">
                <a:latin typeface="Cambria" panose="02040503050406030204" pitchFamily="18" charset="0"/>
              </a:rPr>
              <a:t>. </a:t>
            </a:r>
          </a:p>
          <a:p>
            <a:pPr algn="just"/>
            <a:endParaRPr lang="hu-HU" sz="2400" b="1" dirty="0">
              <a:latin typeface="Cambria" panose="02040503050406030204" pitchFamily="18" charset="0"/>
            </a:endParaRPr>
          </a:p>
          <a:p>
            <a:pPr algn="just"/>
            <a:r>
              <a:rPr lang="hu-HU" sz="2400" b="1" dirty="0" smtClean="0">
                <a:latin typeface="Cambria" panose="02040503050406030204" pitchFamily="18" charset="0"/>
              </a:rPr>
              <a:t>Miniszter úr a beadott pályázatokról 2020. szeptember 30-ig dönt.</a:t>
            </a:r>
            <a:endParaRPr lang="hu-HU" sz="2400" b="1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hu-HU" sz="2400" b="1" dirty="0">
              <a:latin typeface="Cambria" panose="02040503050406030204" pitchFamily="18" charset="0"/>
            </a:endParaRPr>
          </a:p>
          <a:p>
            <a:pPr algn="just"/>
            <a:r>
              <a:rPr lang="hu-HU" sz="2400" dirty="0">
                <a:latin typeface="Cambria" panose="02040503050406030204" pitchFamily="18" charset="0"/>
              </a:rPr>
              <a:t>A </a:t>
            </a:r>
            <a:r>
              <a:rPr lang="hu-HU" sz="2400" dirty="0" smtClean="0">
                <a:latin typeface="Cambria" panose="02040503050406030204" pitchFamily="18" charset="0"/>
              </a:rPr>
              <a:t>piaci helyzethez igazodva a tűzifa támogatásának mértéke változott</a:t>
            </a:r>
            <a:endParaRPr lang="hu-HU" sz="2400" dirty="0">
              <a:latin typeface="Cambria" panose="02040503050406030204" pitchFamily="18" charset="0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F0F28-8A2C-429C-A44A-478F33CF7B3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633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4859</TotalTime>
  <Words>1356</Words>
  <Application>Microsoft Office PowerPoint</Application>
  <PresentationFormat>Diavetítés a képernyőre (4:3 oldalarány)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A Belügyminisztérium által az önkormányzatok számára 2020-ban elérhető pályázati lehetőségekről</vt:lpstr>
      <vt:lpstr>Az önkormányzatok működése a veszélyhelyzet idején</vt:lpstr>
      <vt:lpstr>Az önkormányzatok 2020. évi finanszírozásáról </vt:lpstr>
      <vt:lpstr>2020-as költségvetési törvény szerinti hivatali finanszírozás</vt:lpstr>
      <vt:lpstr>A 2020-as költségvetési törvény szerinti önkormányzati pályázatok, melyek a BM kezelésében vannak </vt:lpstr>
      <vt:lpstr>A 2020-as költségvetési törvény szerinti további önkormányzati pályázatok</vt:lpstr>
      <vt:lpstr>Önkormányzati feladatellátást szolgáló fejlesztések támogatása </vt:lpstr>
      <vt:lpstr>Rendkívüli önkormányzati támogatás</vt:lpstr>
      <vt:lpstr>Szociális célú tüzelőanyag támogatás  </vt:lpstr>
      <vt:lpstr>Vis maior támogatás </vt:lpstr>
      <vt:lpstr>Adósságot keletkeztető ügyletek </vt:lpstr>
      <vt:lpstr>Adósságot keletkeztető ügyletek</vt:lpstr>
      <vt:lpstr>Adósságot keletkeztető ügyletek</vt:lpstr>
      <vt:lpstr>Idegenforgalmi adó visszaigénylése</vt:lpstr>
      <vt:lpstr>Az önkormányzatok 2021. évi finanszírozásáról I.</vt:lpstr>
      <vt:lpstr>Az önkormányzatok 2021. évi finanszírozásáról II.</vt:lpstr>
      <vt:lpstr>Az önkormányzatok 2021. évi finanszírozásáról III.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Önkormányzatokat érintő aktuális kérdések</dc:title>
  <dc:creator>Krajczár Szabina</dc:creator>
  <cp:lastModifiedBy>Gyurcsina Attila</cp:lastModifiedBy>
  <cp:revision>403</cp:revision>
  <cp:lastPrinted>2020-06-29T12:23:22Z</cp:lastPrinted>
  <dcterms:created xsi:type="dcterms:W3CDTF">2016-03-09T14:02:34Z</dcterms:created>
  <dcterms:modified xsi:type="dcterms:W3CDTF">2020-09-14T07:55:21Z</dcterms:modified>
</cp:coreProperties>
</file>