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18" r:id="rId2"/>
    <p:sldId id="276" r:id="rId3"/>
    <p:sldId id="321" r:id="rId4"/>
    <p:sldId id="444" r:id="rId5"/>
    <p:sldId id="470" r:id="rId6"/>
    <p:sldId id="471" r:id="rId7"/>
    <p:sldId id="280" r:id="rId8"/>
    <p:sldId id="281" r:id="rId9"/>
    <p:sldId id="445" r:id="rId10"/>
    <p:sldId id="282" r:id="rId11"/>
    <p:sldId id="446" r:id="rId12"/>
    <p:sldId id="447" r:id="rId13"/>
    <p:sldId id="448" r:id="rId14"/>
    <p:sldId id="449" r:id="rId15"/>
    <p:sldId id="450" r:id="rId16"/>
    <p:sldId id="457" r:id="rId17"/>
    <p:sldId id="458" r:id="rId18"/>
    <p:sldId id="459" r:id="rId19"/>
    <p:sldId id="460" r:id="rId20"/>
    <p:sldId id="461" r:id="rId21"/>
    <p:sldId id="464" r:id="rId22"/>
    <p:sldId id="466" r:id="rId23"/>
    <p:sldId id="462" r:id="rId24"/>
    <p:sldId id="465" r:id="rId25"/>
    <p:sldId id="452" r:id="rId26"/>
    <p:sldId id="453" r:id="rId27"/>
    <p:sldId id="454" r:id="rId28"/>
    <p:sldId id="455" r:id="rId29"/>
    <p:sldId id="451" r:id="rId30"/>
    <p:sldId id="442" r:id="rId31"/>
  </p:sldIdLst>
  <p:sldSz cx="9144000" cy="6858000" type="screen4x3"/>
  <p:notesSz cx="9928225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gedűs Katalin" initials="HK" lastIdx="0" clrIdx="0">
    <p:extLst>
      <p:ext uri="{19B8F6BF-5375-455C-9EA6-DF929625EA0E}">
        <p15:presenceInfo xmlns:p15="http://schemas.microsoft.com/office/powerpoint/2012/main" userId="S-1-5-21-2510955255-3427178650-3393992823-1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06A"/>
    <a:srgbClr val="FCBA96"/>
    <a:srgbClr val="25C9D1"/>
    <a:srgbClr val="A93971"/>
    <a:srgbClr val="B2ADF1"/>
    <a:srgbClr val="568388"/>
    <a:srgbClr val="028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F94B4-045C-42EC-9CC0-3BB3342F0DCF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6C7AD4D-2500-4CA2-B251-EF85B83737BA}">
      <dgm:prSet phldrT="[Szöveg]"/>
      <dgm:spPr/>
      <dgm:t>
        <a:bodyPr/>
        <a:lstStyle/>
        <a:p>
          <a:r>
            <a:rPr lang="hu-HU" dirty="0"/>
            <a:t>Előadó művészet</a:t>
          </a:r>
        </a:p>
      </dgm:t>
    </dgm:pt>
    <dgm:pt modelId="{F7B3E4CD-1C16-4B69-858F-C0EA9456ED12}" type="parTrans" cxnId="{61E96E3A-D66D-43E7-A549-7333DABFFF1F}">
      <dgm:prSet/>
      <dgm:spPr/>
      <dgm:t>
        <a:bodyPr/>
        <a:lstStyle/>
        <a:p>
          <a:endParaRPr lang="hu-HU"/>
        </a:p>
      </dgm:t>
    </dgm:pt>
    <dgm:pt modelId="{249D331C-2FE9-433E-ABC9-BBC7466089E3}" type="sibTrans" cxnId="{61E96E3A-D66D-43E7-A549-7333DABFFF1F}">
      <dgm:prSet/>
      <dgm:spPr/>
      <dgm:t>
        <a:bodyPr/>
        <a:lstStyle/>
        <a:p>
          <a:endParaRPr lang="hu-HU"/>
        </a:p>
      </dgm:t>
    </dgm:pt>
    <dgm:pt modelId="{3A1C17A9-2A0D-4688-B25E-443D86FA9FB9}">
      <dgm:prSet phldrT="[Szöveg]"/>
      <dgm:spPr/>
      <dgm:t>
        <a:bodyPr/>
        <a:lstStyle/>
        <a:p>
          <a:r>
            <a:rPr lang="hu-HU" dirty="0"/>
            <a:t>Közművelődés és alkotóművészet</a:t>
          </a:r>
        </a:p>
      </dgm:t>
    </dgm:pt>
    <dgm:pt modelId="{E96C42B2-8A1A-46B6-B390-91DAE7860AC9}" type="parTrans" cxnId="{6B145839-BCEF-42CA-8B60-78DE34348469}">
      <dgm:prSet/>
      <dgm:spPr/>
      <dgm:t>
        <a:bodyPr/>
        <a:lstStyle/>
        <a:p>
          <a:endParaRPr lang="hu-HU"/>
        </a:p>
      </dgm:t>
    </dgm:pt>
    <dgm:pt modelId="{5D8BB3F7-A85F-466A-9543-37093DD3B674}" type="sibTrans" cxnId="{6B145839-BCEF-42CA-8B60-78DE34348469}">
      <dgm:prSet/>
      <dgm:spPr/>
      <dgm:t>
        <a:bodyPr/>
        <a:lstStyle/>
        <a:p>
          <a:endParaRPr lang="hu-HU"/>
        </a:p>
      </dgm:t>
    </dgm:pt>
    <dgm:pt modelId="{411CCA19-5CAC-49B8-8753-F70A0062B314}">
      <dgm:prSet phldrT="[Szöveg]"/>
      <dgm:spPr/>
      <dgm:t>
        <a:bodyPr/>
        <a:lstStyle/>
        <a:p>
          <a:r>
            <a:rPr lang="hu-HU" dirty="0"/>
            <a:t>Múzeum</a:t>
          </a:r>
        </a:p>
      </dgm:t>
    </dgm:pt>
    <dgm:pt modelId="{DFF0EA5E-F660-47B9-8589-4B58A85CEFA8}" type="parTrans" cxnId="{A404A321-249C-4278-902C-A0CCEAFA9394}">
      <dgm:prSet/>
      <dgm:spPr/>
      <dgm:t>
        <a:bodyPr/>
        <a:lstStyle/>
        <a:p>
          <a:endParaRPr lang="hu-HU"/>
        </a:p>
      </dgm:t>
    </dgm:pt>
    <dgm:pt modelId="{09CF80A5-B45A-4786-9D65-3285C6D0F48E}" type="sibTrans" cxnId="{A404A321-249C-4278-902C-A0CCEAFA9394}">
      <dgm:prSet/>
      <dgm:spPr/>
      <dgm:t>
        <a:bodyPr/>
        <a:lstStyle/>
        <a:p>
          <a:endParaRPr lang="hu-HU"/>
        </a:p>
      </dgm:t>
    </dgm:pt>
    <dgm:pt modelId="{F29B7FB1-3371-4345-B6D5-AE2E60EA7D6B}">
      <dgm:prSet phldrT="[Szöveg]"/>
      <dgm:spPr/>
      <dgm:t>
        <a:bodyPr/>
        <a:lstStyle/>
        <a:p>
          <a:r>
            <a:rPr lang="hu-HU" dirty="0"/>
            <a:t>Könyvtár és levéltár</a:t>
          </a:r>
        </a:p>
      </dgm:t>
    </dgm:pt>
    <dgm:pt modelId="{F41DC503-6DEF-43C5-80AD-5D34DAE9C2B4}" type="parTrans" cxnId="{F896D3A8-C9F0-4A09-8334-BB46BA659E48}">
      <dgm:prSet/>
      <dgm:spPr/>
      <dgm:t>
        <a:bodyPr/>
        <a:lstStyle/>
        <a:p>
          <a:endParaRPr lang="hu-HU"/>
        </a:p>
      </dgm:t>
    </dgm:pt>
    <dgm:pt modelId="{609D8C47-CD1F-4960-AC98-CAC96CCBE993}" type="sibTrans" cxnId="{F896D3A8-C9F0-4A09-8334-BB46BA659E48}">
      <dgm:prSet/>
      <dgm:spPr/>
      <dgm:t>
        <a:bodyPr/>
        <a:lstStyle/>
        <a:p>
          <a:endParaRPr lang="hu-HU"/>
        </a:p>
      </dgm:t>
    </dgm:pt>
    <dgm:pt modelId="{9FB4F720-9389-42B9-8513-E3327A199F3A}" type="pres">
      <dgm:prSet presAssocID="{517F94B4-045C-42EC-9CC0-3BB3342F0D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F5819EA-DEDB-4024-B09B-844FE3EDF745}" type="pres">
      <dgm:prSet presAssocID="{B6C7AD4D-2500-4CA2-B251-EF85B83737BA}" presName="Name5" presStyleLbl="vennNode1" presStyleIdx="0" presStyleCnt="4" custScaleX="146606" custScaleY="1492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519257-1CA3-4DCD-8F6C-3F69E132081D}" type="pres">
      <dgm:prSet presAssocID="{249D331C-2FE9-433E-ABC9-BBC7466089E3}" presName="space" presStyleCnt="0"/>
      <dgm:spPr/>
    </dgm:pt>
    <dgm:pt modelId="{925E0F94-FF64-41DF-8032-32011BA619AD}" type="pres">
      <dgm:prSet presAssocID="{3A1C17A9-2A0D-4688-B25E-443D86FA9FB9}" presName="Name5" presStyleLbl="vennNode1" presStyleIdx="1" presStyleCnt="4" custScaleX="147582" custScaleY="1517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E4F57E-8E77-4417-83E7-A173FEB3756F}" type="pres">
      <dgm:prSet presAssocID="{5D8BB3F7-A85F-466A-9543-37093DD3B674}" presName="space" presStyleCnt="0"/>
      <dgm:spPr/>
    </dgm:pt>
    <dgm:pt modelId="{815AF973-7278-4139-B6A0-4F7184558A4F}" type="pres">
      <dgm:prSet presAssocID="{411CCA19-5CAC-49B8-8753-F70A0062B314}" presName="Name5" presStyleLbl="vennNode1" presStyleIdx="2" presStyleCnt="4" custScaleX="153649" custScaleY="147544" custLinFactNeighborX="2921" custLinFactNeighborY="-9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95B389-FF8B-4A75-B92C-F1E160831921}" type="pres">
      <dgm:prSet presAssocID="{09CF80A5-B45A-4786-9D65-3285C6D0F48E}" presName="space" presStyleCnt="0"/>
      <dgm:spPr/>
    </dgm:pt>
    <dgm:pt modelId="{90BF35F7-27CF-4407-ACA0-50B46DE97732}" type="pres">
      <dgm:prSet presAssocID="{F29B7FB1-3371-4345-B6D5-AE2E60EA7D6B}" presName="Name5" presStyleLbl="vennNode1" presStyleIdx="3" presStyleCnt="4" custScaleX="152798" custScaleY="1523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04D9433-59D4-4169-8E64-5F89FCF11931}" type="presOf" srcId="{B6C7AD4D-2500-4CA2-B251-EF85B83737BA}" destId="{5F5819EA-DEDB-4024-B09B-844FE3EDF745}" srcOrd="0" destOrd="0" presId="urn:microsoft.com/office/officeart/2005/8/layout/venn3"/>
    <dgm:cxn modelId="{8CE9BA88-5AD8-4968-8B35-C1B8B2FAB024}" type="presOf" srcId="{3A1C17A9-2A0D-4688-B25E-443D86FA9FB9}" destId="{925E0F94-FF64-41DF-8032-32011BA619AD}" srcOrd="0" destOrd="0" presId="urn:microsoft.com/office/officeart/2005/8/layout/venn3"/>
    <dgm:cxn modelId="{7C16D2C8-0589-4F3B-A143-7ADAA6823566}" type="presOf" srcId="{411CCA19-5CAC-49B8-8753-F70A0062B314}" destId="{815AF973-7278-4139-B6A0-4F7184558A4F}" srcOrd="0" destOrd="0" presId="urn:microsoft.com/office/officeart/2005/8/layout/venn3"/>
    <dgm:cxn modelId="{693034BA-6435-4BCC-BC76-3D6EC5389365}" type="presOf" srcId="{517F94B4-045C-42EC-9CC0-3BB3342F0DCF}" destId="{9FB4F720-9389-42B9-8513-E3327A199F3A}" srcOrd="0" destOrd="0" presId="urn:microsoft.com/office/officeart/2005/8/layout/venn3"/>
    <dgm:cxn modelId="{A404A321-249C-4278-902C-A0CCEAFA9394}" srcId="{517F94B4-045C-42EC-9CC0-3BB3342F0DCF}" destId="{411CCA19-5CAC-49B8-8753-F70A0062B314}" srcOrd="2" destOrd="0" parTransId="{DFF0EA5E-F660-47B9-8589-4B58A85CEFA8}" sibTransId="{09CF80A5-B45A-4786-9D65-3285C6D0F48E}"/>
    <dgm:cxn modelId="{F896D3A8-C9F0-4A09-8334-BB46BA659E48}" srcId="{517F94B4-045C-42EC-9CC0-3BB3342F0DCF}" destId="{F29B7FB1-3371-4345-B6D5-AE2E60EA7D6B}" srcOrd="3" destOrd="0" parTransId="{F41DC503-6DEF-43C5-80AD-5D34DAE9C2B4}" sibTransId="{609D8C47-CD1F-4960-AC98-CAC96CCBE993}"/>
    <dgm:cxn modelId="{61E96E3A-D66D-43E7-A549-7333DABFFF1F}" srcId="{517F94B4-045C-42EC-9CC0-3BB3342F0DCF}" destId="{B6C7AD4D-2500-4CA2-B251-EF85B83737BA}" srcOrd="0" destOrd="0" parTransId="{F7B3E4CD-1C16-4B69-858F-C0EA9456ED12}" sibTransId="{249D331C-2FE9-433E-ABC9-BBC7466089E3}"/>
    <dgm:cxn modelId="{6B145839-BCEF-42CA-8B60-78DE34348469}" srcId="{517F94B4-045C-42EC-9CC0-3BB3342F0DCF}" destId="{3A1C17A9-2A0D-4688-B25E-443D86FA9FB9}" srcOrd="1" destOrd="0" parTransId="{E96C42B2-8A1A-46B6-B390-91DAE7860AC9}" sibTransId="{5D8BB3F7-A85F-466A-9543-37093DD3B674}"/>
    <dgm:cxn modelId="{6A7C1AB9-FE28-4E63-BF2C-74162014ED24}" type="presOf" srcId="{F29B7FB1-3371-4345-B6D5-AE2E60EA7D6B}" destId="{90BF35F7-27CF-4407-ACA0-50B46DE97732}" srcOrd="0" destOrd="0" presId="urn:microsoft.com/office/officeart/2005/8/layout/venn3"/>
    <dgm:cxn modelId="{5686098A-02D4-4B96-9CA0-E3AA67BE15E9}" type="presParOf" srcId="{9FB4F720-9389-42B9-8513-E3327A199F3A}" destId="{5F5819EA-DEDB-4024-B09B-844FE3EDF745}" srcOrd="0" destOrd="0" presId="urn:microsoft.com/office/officeart/2005/8/layout/venn3"/>
    <dgm:cxn modelId="{F4A72FDE-14A9-4802-94D7-6431A99A9F6C}" type="presParOf" srcId="{9FB4F720-9389-42B9-8513-E3327A199F3A}" destId="{6F519257-1CA3-4DCD-8F6C-3F69E132081D}" srcOrd="1" destOrd="0" presId="urn:microsoft.com/office/officeart/2005/8/layout/venn3"/>
    <dgm:cxn modelId="{B3AD855F-6DAA-4B90-B741-BF4E99CC4314}" type="presParOf" srcId="{9FB4F720-9389-42B9-8513-E3327A199F3A}" destId="{925E0F94-FF64-41DF-8032-32011BA619AD}" srcOrd="2" destOrd="0" presId="urn:microsoft.com/office/officeart/2005/8/layout/venn3"/>
    <dgm:cxn modelId="{507CF25D-F637-4321-A6AA-7A8BD35D1100}" type="presParOf" srcId="{9FB4F720-9389-42B9-8513-E3327A199F3A}" destId="{47E4F57E-8E77-4417-83E7-A173FEB3756F}" srcOrd="3" destOrd="0" presId="urn:microsoft.com/office/officeart/2005/8/layout/venn3"/>
    <dgm:cxn modelId="{27D34C1F-A34C-4934-A409-D6A80A1FC735}" type="presParOf" srcId="{9FB4F720-9389-42B9-8513-E3327A199F3A}" destId="{815AF973-7278-4139-B6A0-4F7184558A4F}" srcOrd="4" destOrd="0" presId="urn:microsoft.com/office/officeart/2005/8/layout/venn3"/>
    <dgm:cxn modelId="{5421DE50-E8D6-4D1A-B428-5AB2EE9CA92A}" type="presParOf" srcId="{9FB4F720-9389-42B9-8513-E3327A199F3A}" destId="{0295B389-FF8B-4A75-B92C-F1E160831921}" srcOrd="5" destOrd="0" presId="urn:microsoft.com/office/officeart/2005/8/layout/venn3"/>
    <dgm:cxn modelId="{E5B78A63-D291-44D0-BF0A-509FB802F713}" type="presParOf" srcId="{9FB4F720-9389-42B9-8513-E3327A199F3A}" destId="{90BF35F7-27CF-4407-ACA0-50B46DE9773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819EA-DEDB-4024-B09B-844FE3EDF745}">
      <dsp:nvSpPr>
        <dsp:cNvPr id="0" name=""/>
        <dsp:cNvSpPr/>
      </dsp:nvSpPr>
      <dsp:spPr>
        <a:xfrm>
          <a:off x="3313" y="1084352"/>
          <a:ext cx="2167568" cy="2206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1367" tIns="21590" rIns="8136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Előadó művészet</a:t>
          </a:r>
        </a:p>
      </dsp:txBody>
      <dsp:txXfrm>
        <a:off x="320746" y="1407425"/>
        <a:ext cx="1532702" cy="1559937"/>
      </dsp:txXfrm>
    </dsp:sp>
    <dsp:sp modelId="{925E0F94-FF64-41DF-8032-32011BA619AD}">
      <dsp:nvSpPr>
        <dsp:cNvPr id="0" name=""/>
        <dsp:cNvSpPr/>
      </dsp:nvSpPr>
      <dsp:spPr>
        <a:xfrm>
          <a:off x="1875182" y="1065227"/>
          <a:ext cx="2181998" cy="22443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1367" tIns="21590" rIns="8136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Közművelődés és alkotóművészet</a:t>
          </a:r>
        </a:p>
      </dsp:txBody>
      <dsp:txXfrm>
        <a:off x="2194728" y="1393902"/>
        <a:ext cx="1542906" cy="1586982"/>
      </dsp:txXfrm>
    </dsp:sp>
    <dsp:sp modelId="{815AF973-7278-4139-B6A0-4F7184558A4F}">
      <dsp:nvSpPr>
        <dsp:cNvPr id="0" name=""/>
        <dsp:cNvSpPr/>
      </dsp:nvSpPr>
      <dsp:spPr>
        <a:xfrm>
          <a:off x="3770118" y="1082245"/>
          <a:ext cx="2271699" cy="21814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1367" tIns="21590" rIns="8136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Múzeum</a:t>
          </a:r>
        </a:p>
      </dsp:txBody>
      <dsp:txXfrm>
        <a:off x="4102801" y="1401709"/>
        <a:ext cx="1606333" cy="1542509"/>
      </dsp:txXfrm>
    </dsp:sp>
    <dsp:sp modelId="{90BF35F7-27CF-4407-ACA0-50B46DE97732}">
      <dsp:nvSpPr>
        <dsp:cNvPr id="0" name=""/>
        <dsp:cNvSpPr/>
      </dsp:nvSpPr>
      <dsp:spPr>
        <a:xfrm>
          <a:off x="5737481" y="1060851"/>
          <a:ext cx="2259117" cy="2253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1367" tIns="21590" rIns="8136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Könyvtár és levéltár</a:t>
          </a:r>
        </a:p>
      </dsp:txBody>
      <dsp:txXfrm>
        <a:off x="6068321" y="1390808"/>
        <a:ext cx="1597437" cy="1593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3B9E-C78D-4CC9-96FE-B60314855925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20F7-3697-4CF2-8487-541E322F9C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50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D057-9AB5-48CC-A3E9-187A72315AD6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7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77CA9-5913-4CA8-A1BE-EB671271E7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55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85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3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30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48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86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2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08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5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3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14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49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C045-F5AC-4BFF-A96B-EC8F465283BF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B763-1D92-4A6D-9175-E0035892B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9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17561" y="539932"/>
            <a:ext cx="7772400" cy="4754879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Községek és Kistelepülések Országos Önkormányzati Szövetsége őszi közgyűlése</a:t>
            </a:r>
            <a:br>
              <a:rPr lang="hu-HU" sz="28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8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 </a:t>
            </a:r>
            <a: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 szeptember 23-25. </a:t>
            </a:r>
            <a:b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MenDan</a:t>
            </a:r>
            <a: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0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</a:t>
            </a:r>
            <a: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0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Wellness Hotel, </a:t>
            </a:r>
            <a:b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Zalakaros </a:t>
            </a:r>
            <a:b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7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közművelődést érintő jogszabályi változások – A muzeális intézményekről, a nyilvános könyvtári ellátásról és a közművelődésről szóló 1997. évi CXL. törvény, és a kulturális normatíva elszámolása </a:t>
            </a:r>
          </a:p>
        </p:txBody>
      </p:sp>
    </p:spTree>
    <p:extLst>
      <p:ext uri="{BB962C8B-B14F-4D97-AF65-F5344CB8AC3E}">
        <p14:creationId xmlns:p14="http://schemas.microsoft.com/office/powerpoint/2010/main" val="1203843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9821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rgbClr val="0C106A"/>
                </a:solidFill>
                <a:latin typeface="Gill Sans MT" panose="020B0502020104020203" pitchFamily="34" charset="-18"/>
              </a:rPr>
              <a:t/>
            </a:r>
            <a:br>
              <a:rPr lang="hu-HU" b="1" dirty="0">
                <a:solidFill>
                  <a:srgbClr val="0C106A"/>
                </a:solidFill>
                <a:latin typeface="Gill Sans MT" panose="020B0502020104020203" pitchFamily="34" charset="-18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332" y="855785"/>
            <a:ext cx="8208222" cy="445319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</a:pPr>
            <a:endParaRPr lang="hu-HU" sz="2000" b="1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hu-HU" sz="2000" b="1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hu-HU" sz="16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262" y="751344"/>
            <a:ext cx="7455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67094"/>
              </p:ext>
            </p:extLst>
          </p:nvPr>
        </p:nvGraphicFramePr>
        <p:xfrm>
          <a:off x="221935" y="249299"/>
          <a:ext cx="855808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1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7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21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endParaRPr lang="hu-HU" dirty="0"/>
                    </a:p>
                    <a:p>
                      <a:pPr algn="ctr"/>
                      <a:endParaRPr lang="hu-HU" dirty="0"/>
                    </a:p>
                    <a:p>
                      <a:pPr algn="ctr"/>
                      <a:r>
                        <a:rPr lang="hu-HU" dirty="0"/>
                        <a:t>Község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hu-HU" dirty="0"/>
                    </a:p>
                    <a:p>
                      <a:pPr algn="ctr"/>
                      <a:endParaRPr lang="hu-HU" dirty="0"/>
                    </a:p>
                    <a:p>
                      <a:pPr algn="ctr"/>
                      <a:r>
                        <a:rPr lang="hu-HU" dirty="0"/>
                        <a:t>Város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Megyei jogú város, fővárosi kerület 76.§ (7)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Közösségi színtér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Intézmény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Intézmény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Intézmény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/>
                        <a:t>1000 fő alatti 76.§ (4)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1000 fő feletti 76.§ (5)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5000 fő feletti 76.§ (6)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Művelődési ház</a:t>
                      </a:r>
                      <a:r>
                        <a:rPr lang="hu-HU" sz="1200" baseline="0" dirty="0"/>
                        <a:t> 78.§ (1)</a:t>
                      </a:r>
                      <a:endParaRPr lang="hu-HU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Művelődési ház</a:t>
                      </a:r>
                      <a:r>
                        <a:rPr lang="hu-HU" sz="1200" baseline="0" dirty="0"/>
                        <a:t> 78.§ (1)</a:t>
                      </a:r>
                      <a:endParaRPr lang="hu-HU" sz="1200" dirty="0"/>
                    </a:p>
                    <a:p>
                      <a:endParaRPr lang="hu-HU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Művelődési központ 78/A.§ (1)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Kulturális</a:t>
                      </a:r>
                      <a:r>
                        <a:rPr lang="hu-HU" sz="1200" baseline="0" dirty="0"/>
                        <a:t> központ 78/B.§ (1)</a:t>
                      </a:r>
                      <a:endParaRPr lang="hu-HU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Művelődési ház</a:t>
                      </a:r>
                      <a:r>
                        <a:rPr lang="hu-HU" sz="1200" baseline="0" dirty="0"/>
                        <a:t>/</a:t>
                      </a:r>
                      <a:r>
                        <a:rPr lang="hu-HU" sz="1200" dirty="0"/>
                        <a:t>Művelődési központ /Kulturális</a:t>
                      </a:r>
                      <a:r>
                        <a:rPr lang="hu-HU" sz="1200" baseline="0" dirty="0"/>
                        <a:t> központ  78/I. § (1a)</a:t>
                      </a:r>
                      <a:endParaRPr lang="hu-HU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76.§ (3) a) művelődési közösségek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76.§ (3) a) művelődési közösségek</a:t>
                      </a:r>
                    </a:p>
                    <a:p>
                      <a:pPr marL="0" algn="l" defTabSz="914400" rtl="0" eaLnBrk="1" latinLnBrk="0" hangingPunct="1"/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76.§ (3) a) művelődési közösségek</a:t>
                      </a:r>
                    </a:p>
                    <a:p>
                      <a:pPr marL="0" algn="l" defTabSz="914400" rtl="0" eaLnBrk="1" latinLnBrk="0" hangingPunct="1"/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76.§ (3) a) művelődési közösségek</a:t>
                      </a:r>
                    </a:p>
                    <a:p>
                      <a:pPr marL="0" algn="l" defTabSz="914400" rtl="0" eaLnBrk="1" latinLnBrk="0" hangingPunct="1"/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76.§ (3) a) művelődési közösségek</a:t>
                      </a:r>
                    </a:p>
                    <a:p>
                      <a:pPr marL="0" algn="l" defTabSz="914400" rtl="0" eaLnBrk="1" latinLnBrk="0" hangingPunct="1"/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76.§ (3) a) művelődési közösségek</a:t>
                      </a:r>
                    </a:p>
                    <a:p>
                      <a:pPr marL="0" algn="l" defTabSz="914400" rtl="0" eaLnBrk="1" latinLnBrk="0" hangingPunct="1"/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76.§ (3) a)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Teljes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körű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76.§ (3) a)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Teljes körű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És még egy kötelezően választható a 76.§ (3) b)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alapszolgáltatásból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És még kettő kötelezően választható a 76.§ (3) b)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alapszolgáltatásból</a:t>
                      </a:r>
                    </a:p>
                    <a:p>
                      <a:endParaRPr lang="hu-H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És még kettő kötelezően választható a 76.§ (3) b)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alapszolgáltatás-ból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És még kettő kötelezően választható a 76.§ (3) b)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alapszolgáltatásból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És még négy kötelezően választható a 76.§ (3) b)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alapszolgáltatásból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2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települési önkormányzatok közművelődési feladatai</a:t>
            </a:r>
            <a:endParaRPr lang="hu-HU" sz="2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10789"/>
            <a:ext cx="7886700" cy="47661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önkormányzat az alapszolgáltatások folyamatos hozzáférhetősége érdekében köteles </a:t>
            </a:r>
            <a:r>
              <a:rPr lang="hu-HU" sz="32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közösségi színteret</a:t>
            </a: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</a:t>
            </a:r>
            <a:r>
              <a:rPr lang="hu-HU" sz="32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intézményt</a:t>
            </a: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biztosítani.</a:t>
            </a:r>
          </a:p>
          <a:p>
            <a:pPr marL="0" indent="0">
              <a:buNone/>
            </a:pP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marL="0" indent="0">
              <a:buNone/>
            </a:pPr>
            <a:r>
              <a:rPr lang="hu-HU" sz="32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segíti a közösségi tevékenységéket, a művelődő közösségek működését, ösztönzi a társadalmi összetartozást és a közösségek kulturális értékteremtésben való aktív részvételét,</a:t>
            </a:r>
          </a:p>
          <a:p>
            <a:pPr marL="0" indent="0">
              <a:buNone/>
            </a:pPr>
            <a:r>
              <a:rPr lang="hu-HU" sz="32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működése a közösségek öntevékenységén alapul, és azt ösztönzi, tevékenységét a közösségek érdeklődése, igényei és szükségletei alapján végzi, tevékenységének tervezésébe, értékelésébe a közösségeket bevonja,</a:t>
            </a:r>
          </a:p>
          <a:p>
            <a:pPr marL="0" indent="0">
              <a:buNone/>
            </a:pPr>
            <a:r>
              <a:rPr lang="hu-HU" sz="32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 számára nyitott, mindenki számára hozzáférhető,</a:t>
            </a:r>
          </a:p>
          <a:p>
            <a:pPr marL="0" indent="0">
              <a:buNone/>
            </a:pPr>
            <a:r>
              <a:rPr lang="hu-HU" sz="32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együttműködik a civil, gazdasági és egyéb szervezetekkel, kulturális intézményekkel, más szakterületekhez tartozó intézményekkel,</a:t>
            </a:r>
          </a:p>
          <a:p>
            <a:pPr marL="0" indent="0">
              <a:buNone/>
            </a:pPr>
            <a:r>
              <a:rPr lang="hu-HU" sz="32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alaptevékenysége körében nem gazdasági haszonszerzés céljából jön létre,</a:t>
            </a:r>
          </a:p>
          <a:p>
            <a:pPr marL="0" indent="0">
              <a:buNone/>
            </a:pPr>
            <a:r>
              <a:rPr lang="hu-HU" sz="32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hu-HU" sz="32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részt vesz a kulturális alapellátás kiterjesztésében</a:t>
            </a:r>
          </a:p>
          <a:p>
            <a:endParaRPr lang="hu-HU" dirty="0">
              <a:solidFill>
                <a:srgbClr val="0C10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6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6691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települési önkormányzatok közművelődési feladatai</a:t>
            </a:r>
            <a:endParaRPr lang="hu-HU" sz="2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2893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Fenntartója, működtetője lehet: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az állam,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települési önkormányzat,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nemzetiségi önkormányzat,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önkormányzati társulás, 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közművelődési megállapodás keretében egyház, egyéb szervezet vagy magánszemély</a:t>
            </a:r>
          </a:p>
          <a:p>
            <a:pPr marL="0" indent="0">
              <a:buNone/>
            </a:pPr>
            <a:endParaRPr lang="hu-HU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5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közösségi színtér</a:t>
            </a:r>
            <a:endParaRPr lang="hu-HU" sz="2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4444" y="15208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közösségi színtér a települési, kerületi közösségi művelődés szervezése, a közművelődési alapszolgáltatások biztosítása érdekében fenntartott, működtetett vagy erre a célra alkalmassá tett és üzemeltetett, adott helyen rendszeresen működő, jogi személyiséggel nem rendelkező intézmény vagy egyéb létesítmény, </a:t>
            </a:r>
            <a:r>
              <a:rPr lang="hu-HU" sz="2000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helyiségegyüttes</a:t>
            </a: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épület</a:t>
            </a:r>
          </a:p>
          <a:p>
            <a:pPr marL="0" indent="0">
              <a:buNone/>
            </a:pPr>
            <a:endParaRPr lang="hu-HU" sz="20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" y="3359330"/>
            <a:ext cx="3776618" cy="28324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1105989" y="6191794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Gutorfölde Művelődési Ház</a:t>
            </a:r>
          </a:p>
        </p:txBody>
      </p:sp>
    </p:spTree>
    <p:extLst>
      <p:ext uri="{BB962C8B-B14F-4D97-AF65-F5344CB8AC3E}">
        <p14:creationId xmlns:p14="http://schemas.microsoft.com/office/powerpoint/2010/main" val="15045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7023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közművelődési intézmény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862149"/>
            <a:ext cx="7886700" cy="33963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0C106A"/>
                </a:solidFill>
              </a:rPr>
              <a:t>2018. január 1-től</a:t>
            </a:r>
            <a:r>
              <a:rPr lang="hu-HU" dirty="0">
                <a:solidFill>
                  <a:srgbClr val="0C106A"/>
                </a:solidFill>
              </a:rPr>
              <a:t>  </a:t>
            </a:r>
          </a:p>
          <a:p>
            <a:r>
              <a:rPr lang="hu-HU" b="1" dirty="0">
                <a:solidFill>
                  <a:srgbClr val="0C106A"/>
                </a:solidFill>
              </a:rPr>
              <a:t>Művelődési ház, </a:t>
            </a:r>
            <a:r>
              <a:rPr lang="hu-HU" dirty="0">
                <a:solidFill>
                  <a:srgbClr val="0C106A"/>
                </a:solidFill>
              </a:rPr>
              <a:t>legalább három alapszolgáltatást nyújtó közművelődési intézmény, tevékenysége akár településrészre, kerületre, egy településre vagy több községre terjed ki</a:t>
            </a:r>
          </a:p>
          <a:p>
            <a:r>
              <a:rPr lang="hu-HU" b="1" dirty="0">
                <a:solidFill>
                  <a:srgbClr val="0C106A"/>
                </a:solidFill>
              </a:rPr>
              <a:t>Művelődési központ</a:t>
            </a:r>
            <a:r>
              <a:rPr lang="hu-HU" dirty="0">
                <a:solidFill>
                  <a:srgbClr val="0C106A"/>
                </a:solidFill>
              </a:rPr>
              <a:t> öt alapszolgáltatást biztosít, településrészre, kerületre, egy településre, több egymással határos településre vagy egy járásra terjed ki tevékenysége</a:t>
            </a:r>
          </a:p>
          <a:p>
            <a:r>
              <a:rPr lang="hu-HU" b="1" dirty="0">
                <a:solidFill>
                  <a:srgbClr val="0C106A"/>
                </a:solidFill>
              </a:rPr>
              <a:t>Kulturális központ,</a:t>
            </a:r>
            <a:r>
              <a:rPr lang="hu-HU" dirty="0">
                <a:solidFill>
                  <a:srgbClr val="0C106A"/>
                </a:solidFill>
              </a:rPr>
              <a:t> az alapszolgáltatások teljes körét biztosítja, vezetője mesterfokozattal és szakirányú szakképzettséggel rendelkezik. Tevékenysége feladatai települési, kerületi szintű biztosítása mellett több egymással határos járásra, egy megyére vagy több egymással határos megyére terjed ki.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4" y="4086496"/>
            <a:ext cx="4803321" cy="24016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5756365" y="5817326"/>
            <a:ext cx="2574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Kanizsai Kulturális Központ - Nagykanizsa</a:t>
            </a:r>
          </a:p>
        </p:txBody>
      </p:sp>
    </p:spTree>
    <p:extLst>
      <p:ext uri="{BB962C8B-B14F-4D97-AF65-F5344CB8AC3E}">
        <p14:creationId xmlns:p14="http://schemas.microsoft.com/office/powerpoint/2010/main" val="103805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3777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közösségi színtér formái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1574" y="1393371"/>
            <a:ext cx="7886700" cy="4728755"/>
          </a:xfrm>
        </p:spPr>
        <p:txBody>
          <a:bodyPr>
            <a:normAutofit fontScale="70000" lnSpcReduction="20000"/>
          </a:bodyPr>
          <a:lstStyle/>
          <a:p>
            <a:r>
              <a:rPr lang="hu-HU" sz="29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kizárólag közművelődési alapszolgáltatások megszervezésének helyszínt biztosító közösségi színtér vagy</a:t>
            </a:r>
          </a:p>
          <a:p>
            <a:r>
              <a:rPr lang="hu-HU" sz="29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alapszolgáltatások mellett egyéb tevékenységeknek, szolgáltatások megszervezésének is helyszínt biztosító integrált közösségi és szolgáltató tér</a:t>
            </a:r>
          </a:p>
          <a:p>
            <a:pPr marL="0" indent="0">
              <a:buNone/>
            </a:pPr>
            <a:endParaRPr lang="hu-HU" sz="29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9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közösségi színtér működtetése, továbbá a helyi közösségi művelődés szervezése és a közművelődési alapszolgáltatások hozzáférhetőségének biztosítása érdekében a </a:t>
            </a:r>
            <a:r>
              <a:rPr lang="hu-HU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közösségi színtér fenntartója, működtetője szakirányú középfokú végzettséggel rendelkező személyt foglalkoztat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9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foglalkoztatást több fenntartó, működtető közösen is biztosíthatja oly módon, hogy egy személy legfeljebb három község tekintetében láthatja el feladatait</a:t>
            </a:r>
          </a:p>
          <a:p>
            <a:pPr marL="0" indent="0">
              <a:buNone/>
            </a:pPr>
            <a:endParaRPr lang="hu-HU" sz="29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9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közösségi színtér elnevezésében szerepelnie kell a „közösségi színtér” vagy a „közösségi tér” kifejezés valamelyikének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200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1857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Szolgáltatási terv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3073"/>
            <a:ext cx="7886700" cy="4868093"/>
          </a:xfrm>
        </p:spPr>
        <p:txBody>
          <a:bodyPr>
            <a:normAutofit fontScale="85000" lnSpcReduction="20000"/>
          </a:bodyPr>
          <a:lstStyle/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éves szolgáltatási terv a helyi lakosság és annak önszerveződő közösségei érdeklődésén, igényein és szükségletein alapul, azt a feladatellátó a helyi lakosság és annak önszerveződő közösségei, valamint – ha az adott településen működik – a Közművelődési Kerekasztal bevonásával készíti elő</a:t>
            </a:r>
          </a:p>
          <a:p>
            <a:pPr marL="0" indent="0">
              <a:buNone/>
            </a:pPr>
            <a:endParaRPr lang="hu-HU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feladatellátó meghatározza, hogy az adott közművelődési alapszolgáltatáson belül mely szakmai feladatokat milyen módon és mértékben látja el</a:t>
            </a:r>
          </a:p>
          <a:p>
            <a:pPr marL="0" indent="0">
              <a:buNone/>
            </a:pPr>
            <a:endParaRPr lang="hu-HU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feladatellátó az éves szolgáltatási tervet a feladatellátás helyén, továbbá a közművelődési intézményben vagy a közösségi színtérben, illetve a helyben szokásos módon közzéteszi legkésőbb a fenntartói jóváhagyást követő 15 napon belül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770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487047"/>
            <a:ext cx="7886700" cy="99341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közművelődési alapszolgáltatások megszervezésének helyszínén vagy a közművelődési intézményben és közösségi színtérben biztosítani kell</a:t>
            </a:r>
            <a:br>
              <a:rPr lang="hu-HU" sz="2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5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76549"/>
            <a:ext cx="7886700" cy="44004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legalább egy, legalább 25 fő befogadására, közösségi események, rendezvények, tanácskozások, képzések megtartására egyaránt alkalmas többfunkciós helyiséget,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pontban meghatározott helyiség méretének és funkciójának megfelelő számú asztalt és széket,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polcrendszert, amely lehetővé teszi dokumentumok (könyvek, folyóiratok, szórólapok stb.) elhelyezését,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legalább 1 db bemutatók, előadások megtartására alkalmas prezentációs eszközt,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legalább 1 db audiovizuális anyagok lejátszására alkalmas eszközt,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legalább 1 db számítógépet, illetve korlátozás- és térítésmentesen igénybe vehető internet kapcsolatot.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767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09006"/>
            <a:ext cx="7886700" cy="1358537"/>
          </a:xfrm>
        </p:spPr>
        <p:txBody>
          <a:bodyPr>
            <a:no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közművelődési alapszolgáltatások megszervezésének helyszínén vagy a közművelődési intézményben és közösségi színtérben biztosítani kell</a:t>
            </a:r>
            <a:b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közösségi színtérben a feladatellátó a közművelődési alapszolgáltatások zavartalan biztosítása érdekében legalább egy, legalább középfokú közművelődési szakképzettséggel (szakképesítéssel) rendelkező szakembert foglalkoztat.</a:t>
            </a: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közösségi színtér nyitvatartási idejét a közösségi színtérnek helyet adó épületben ki kell függeszteni. A közösségi színtér – illeszkedve a közösségi kezdeményezésekhez – legalább a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 három napján, legalább napi 4 órában nyitva tart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melyből legalább egy napnak szabadnapra vagy munkaszüneti napra kell esnie, továbbá legalább a hét egy napján magába kell foglalnia a 16.00–19.00 óra közötti időszakot.</a:t>
            </a: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kifüggesztett </a:t>
            </a:r>
            <a:r>
              <a:rPr lang="hu-HU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nyitvatartástól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eltérni évente legfeljebb három hónap időtartamban lehet úgy, hogy a feladatellátó az eltérést legalább egy hónappal megelőzően a közösségi színtérnek helyet adó épületben közzéteszi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668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közművelődési alapszolgáltatások megszervezésének helyszínén vagy a közművelődési intézményben és közösségi színtérben biztosítani kell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művelődési ház továbbá rendelkezik még legalább egy, legalább 100 fő befogadására, a művelődő közösségek, előadó-művészeti csoportok próbáinak, előadásainak, továbbá ünnepségek megtartására alkalmas, játszóhellyel rendelkező többfunkciós helyiséggel, valamint legalább egy kiállítótérrel.</a:t>
            </a: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művelődési házban a feladatellátó a közművelődési alapszolgáltatások zavartalan biztosítása érdekében szükséges létszámban közművelődési szakmai munkakörben szakembert foglalkoztat úgy, hogy legalább egy, felsőfokú közművelődési szakképzettséggel rendelkező szakembert teljes munkaidőben foglalkoztat.</a:t>
            </a: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művelődési ház nyitvatartási idejét a művelődési házban ki kell függeszteni. A művelődési ház – illeszkedve a közösségi kezdeményezésekhez – legalább a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 öt napján, legalább napi 8 órában nyitva tart,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melyből legalább egy napnak szabadnapra vagy munkaszüneti napra kell esnie, továbbá legalább a hét három napján magába kell foglalnia a 16.00–19.00 óra közötti időszakot.</a:t>
            </a: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kifüggesztett </a:t>
            </a:r>
            <a:r>
              <a:rPr lang="hu-HU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nyitvatartástól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eltérni évente legfeljebb két hónap időtartamban lehet úgy, hogy a feladatellátó az eltérést legalább egy hónappal megelőzően a művelődési házban közzéteszi.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595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98318" y="492032"/>
            <a:ext cx="7886700" cy="1053376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2800" dirty="0">
                <a:solidFill>
                  <a:srgbClr val="0C106A"/>
                </a:solidFill>
                <a:latin typeface="Arial" panose="020B0604020202020204" pitchFamily="34" charset="0"/>
              </a:rPr>
              <a:t>A muzeális intézményekről, a nyilvános könyvtári ellátásról és a közművelődésről szóló</a:t>
            </a:r>
            <a:br>
              <a:rPr lang="hu-HU" altLang="hu-HU" sz="2800" dirty="0">
                <a:solidFill>
                  <a:srgbClr val="0C106A"/>
                </a:solidFill>
                <a:latin typeface="Arial" panose="020B0604020202020204" pitchFamily="34" charset="0"/>
              </a:rPr>
            </a:br>
            <a:r>
              <a:rPr lang="hu-HU" altLang="hu-HU" sz="2800" dirty="0">
                <a:solidFill>
                  <a:srgbClr val="0C106A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dirty="0">
                <a:solidFill>
                  <a:srgbClr val="0C106A"/>
                </a:solidFill>
                <a:latin typeface="Arial" panose="020B0604020202020204" pitchFamily="34" charset="0"/>
              </a:rPr>
              <a:t>1997. évi CXL. törvény</a:t>
            </a:r>
            <a:endParaRPr lang="hu-HU" sz="2800" b="1" dirty="0">
              <a:solidFill>
                <a:srgbClr val="0C10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28649" y="1545408"/>
            <a:ext cx="99985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400" indent="-23040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3795" y="1659833"/>
            <a:ext cx="815122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2016. december 6-án az Országgyűlés elfogadta az általános közigazgatási rendtartást, amely a hatósági eljárások általános eljárásrendjét rögzíti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 dirty="0">
              <a:solidFill>
                <a:srgbClr val="0C106A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Az új törvényi szabályozás következtében több jogszabály is változott,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köztük a muzeális intézményekről, a nyilvános könyvtári ellátásról és a közművelődésről szóló </a:t>
            </a:r>
            <a:r>
              <a:rPr lang="hu-HU" altLang="hu-HU" sz="1800" b="1" dirty="0">
                <a:solidFill>
                  <a:srgbClr val="0C106A"/>
                </a:solidFill>
                <a:latin typeface="Arial" panose="020B0604020202020204" pitchFamily="34" charset="0"/>
              </a:rPr>
              <a:t>1997. évi CXL. törvény</a:t>
            </a: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 (a továbbiakban: </a:t>
            </a:r>
            <a:r>
              <a:rPr lang="hu-HU" altLang="hu-HU" sz="1800" b="1" dirty="0">
                <a:solidFill>
                  <a:srgbClr val="0C106A"/>
                </a:solidFill>
                <a:latin typeface="Arial" panose="020B0604020202020204" pitchFamily="34" charset="0"/>
              </a:rPr>
              <a:t>Kult. tv.)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Alaptörvényünk is rögzíti, hogy minden magyar állampolgárnak joga van a művelődéshez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 dirty="0">
              <a:solidFill>
                <a:srgbClr val="0C106A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A közművelődés, ahogy a Kult. tv. fogalmaz közérdek, és az ezzel kapcsolatos tevékenységek támogatása közcél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hu-HU" altLang="hu-HU" sz="1800" dirty="0">
              <a:solidFill>
                <a:srgbClr val="0C106A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A feltételek biztosítása az állam és a helyi önkormányzatok feladata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99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Művészet, közművelődés, közgyűjtemény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93309"/>
              </p:ext>
            </p:extLst>
          </p:nvPr>
        </p:nvGraphicFramePr>
        <p:xfrm>
          <a:off x="628650" y="1224734"/>
          <a:ext cx="7999912" cy="437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zis 2">
            <a:extLst>
              <a:ext uri="{FF2B5EF4-FFF2-40B4-BE49-F238E27FC236}">
                <a16:creationId xmlns:a16="http://schemas.microsoft.com/office/drawing/2014/main" xmlns="" id="{A39CA22A-89A5-4F31-8ED3-8951B930A99A}"/>
              </a:ext>
            </a:extLst>
          </p:cNvPr>
          <p:cNvSpPr/>
          <p:nvPr/>
        </p:nvSpPr>
        <p:spPr>
          <a:xfrm>
            <a:off x="1010266" y="2381956"/>
            <a:ext cx="1486894" cy="78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Zene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xmlns="" id="{874C0C5C-0953-4857-9F09-C907B4EE013A}"/>
              </a:ext>
            </a:extLst>
          </p:cNvPr>
          <p:cNvSpPr/>
          <p:nvPr/>
        </p:nvSpPr>
        <p:spPr>
          <a:xfrm>
            <a:off x="1010266" y="3597149"/>
            <a:ext cx="1486894" cy="78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Színház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xmlns="" id="{B89E587B-ACD8-4C33-95E2-0A22B9792284}"/>
              </a:ext>
            </a:extLst>
          </p:cNvPr>
          <p:cNvSpPr/>
          <p:nvPr/>
        </p:nvSpPr>
        <p:spPr>
          <a:xfrm>
            <a:off x="2878776" y="3698762"/>
            <a:ext cx="1486894" cy="787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Közműve-</a:t>
            </a:r>
            <a:r>
              <a:rPr lang="hu-HU" sz="1600" dirty="0" err="1"/>
              <a:t>lődés</a:t>
            </a:r>
            <a:endParaRPr lang="hu-HU" sz="1600" dirty="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xmlns="" id="{57B7BDEF-B573-4B46-A33A-D670DA552113}"/>
              </a:ext>
            </a:extLst>
          </p:cNvPr>
          <p:cNvSpPr/>
          <p:nvPr/>
        </p:nvSpPr>
        <p:spPr>
          <a:xfrm>
            <a:off x="4847717" y="2338222"/>
            <a:ext cx="1486894" cy="78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Múzeum</a:t>
            </a: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xmlns="" id="{21C238AC-36B8-4BC1-A805-81436D66BE9C}"/>
              </a:ext>
            </a:extLst>
          </p:cNvPr>
          <p:cNvSpPr/>
          <p:nvPr/>
        </p:nvSpPr>
        <p:spPr>
          <a:xfrm>
            <a:off x="6816658" y="2321940"/>
            <a:ext cx="1486894" cy="78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Levéltár</a:t>
            </a: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xmlns="" id="{93A45790-8E53-4F20-9DC7-349F2C7A24BD}"/>
              </a:ext>
            </a:extLst>
          </p:cNvPr>
          <p:cNvSpPr/>
          <p:nvPr/>
        </p:nvSpPr>
        <p:spPr>
          <a:xfrm>
            <a:off x="6866834" y="3660891"/>
            <a:ext cx="1486894" cy="78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Könyvtár</a:t>
            </a:r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xmlns="" id="{91801213-B71D-4CD3-B308-911A93AABE75}"/>
              </a:ext>
            </a:extLst>
          </p:cNvPr>
          <p:cNvSpPr/>
          <p:nvPr/>
        </p:nvSpPr>
        <p:spPr>
          <a:xfrm>
            <a:off x="4778332" y="3555205"/>
            <a:ext cx="1486894" cy="78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Magyarság-</a:t>
            </a:r>
          </a:p>
          <a:p>
            <a:pPr algn="ctr"/>
            <a:r>
              <a:rPr lang="hu-HU" sz="1400" dirty="0"/>
              <a:t>kutatás</a:t>
            </a:r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xmlns="" id="{5BD14CAD-5E04-41AB-90E8-8C5369C78315}"/>
              </a:ext>
            </a:extLst>
          </p:cNvPr>
          <p:cNvSpPr/>
          <p:nvPr/>
        </p:nvSpPr>
        <p:spPr>
          <a:xfrm>
            <a:off x="2878776" y="2321940"/>
            <a:ext cx="1486894" cy="787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Alkotó- művészet</a:t>
            </a:r>
          </a:p>
        </p:txBody>
      </p:sp>
    </p:spTree>
    <p:extLst>
      <p:ext uri="{BB962C8B-B14F-4D97-AF65-F5344CB8AC3E}">
        <p14:creationId xmlns:p14="http://schemas.microsoft.com/office/powerpoint/2010/main" val="336942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CD17B9A-D680-4750-AD1F-CEC3E4D0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815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Nyilvános könyvtárak jegyzéke </a:t>
            </a:r>
            <a:br>
              <a:rPr lang="hu-HU" sz="4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https://www.ki.oszk.hu/dokumentumtar/nyilvanos-konyvtarak-hivatalos-jegyzeke-48</a:t>
            </a:r>
            <a:r>
              <a:rPr lang="hu-HU" sz="4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40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0554BA6-8CD4-4AF5-95F2-5685DA4E5B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	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D57DEB1A-8F7D-4BCC-B58F-8EE0B086B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197" y="1825625"/>
            <a:ext cx="8027153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725 nyilvános könyvtár </a:t>
            </a: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(Magyarország településeinek száma: </a:t>
            </a:r>
            <a:r>
              <a:rPr lang="hu-HU" sz="1800" dirty="0">
                <a:solidFill>
                  <a:srgbClr val="0C10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3154)</a:t>
            </a:r>
            <a:endParaRPr lang="hu-HU" sz="18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Pl.: Baja, Eötvös József Főiskola Könyvtára – </a:t>
            </a:r>
            <a:r>
              <a:rPr lang="hu-HU" sz="19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nyitva tartás 39,5 óra/hét;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Iklad, Községi Könyvtár – </a:t>
            </a:r>
            <a:r>
              <a:rPr lang="hu-HU" sz="19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nyitva tartás 40 óra/hét;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Penészlek, Penészlek Községi és Iskolai Könyvtár – </a:t>
            </a:r>
            <a:r>
              <a:rPr lang="hu-HU" sz="19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nyitva tartás 8 óra/hét</a:t>
            </a:r>
          </a:p>
          <a:p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Ingyenes alapszolgáltatás:</a:t>
            </a:r>
          </a:p>
          <a:p>
            <a:pPr lvl="1"/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könyvtár által kijelölt gyűjteményrészek helyben használata</a:t>
            </a:r>
          </a:p>
          <a:p>
            <a:pPr lvl="1"/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állományfeltáró eszközök használata</a:t>
            </a:r>
          </a:p>
          <a:p>
            <a:pPr lvl="1"/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 a könyvtár és a könyvtári rendszer szolgáltatásairól</a:t>
            </a:r>
          </a:p>
          <a:p>
            <a:pPr lvl="1"/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Könyvtárlátogatás</a:t>
            </a:r>
          </a:p>
        </p:txBody>
      </p:sp>
    </p:spTree>
    <p:extLst>
      <p:ext uri="{BB962C8B-B14F-4D97-AF65-F5344CB8AC3E}">
        <p14:creationId xmlns:p14="http://schemas.microsoft.com/office/powerpoint/2010/main" val="71713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8AE3643-F017-4126-90BB-2AA10B79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rgbClr val="0C106A"/>
                </a:solidFill>
                <a:latin typeface="Arial" panose="020B0604020202020204" pitchFamily="34" charset="0"/>
              </a:rPr>
              <a:t>Az 1997. évi CXL. törvény 64. § (1) bekezdése kimondja, hogy a települési könyvtári ellátás biztosítása a települési önkormányzatok kötelező feladata</a:t>
            </a:r>
            <a:endParaRPr lang="hu-HU" sz="2800" dirty="0">
              <a:solidFill>
                <a:srgbClr val="0C106A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D6D008B-AEA8-4C48-BB6F-A6689F043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525"/>
            <a:ext cx="7886700" cy="4123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A (2) bekezdés szerint ezt a feladatot a községi és a városi önkormányzat </a:t>
            </a:r>
          </a:p>
          <a:p>
            <a:pPr marL="514350" indent="-514350">
              <a:buAutoNum type="alphaLcParenR"/>
            </a:pPr>
            <a:r>
              <a:rPr lang="hu-HU" dirty="0"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nyilvános könyvtár fenntartásával vagy</a:t>
            </a:r>
          </a:p>
          <a:p>
            <a:pPr marL="514350" indent="-514350">
              <a:buAutoNum type="alphaLcParenR"/>
            </a:pPr>
            <a:r>
              <a:rPr lang="hu-HU" dirty="0"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a megyei könyvtár szolgáltatásainak igénybevételével teljesíti.</a:t>
            </a:r>
          </a:p>
          <a:p>
            <a:pPr marL="0" indent="0">
              <a:buNone/>
            </a:pPr>
            <a:r>
              <a:rPr lang="hu-HU" dirty="0"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Azon 5000 fő lakosságszám alatti települési önkormányzatok számára, amelyek úgy döntenek, hogy nem kívánnak intézményi formában könyvtárat fenntartani, illetve élvezni szeretnék a KSZR ellátás előnyeit, a megoldást az jelenti, ha a megyei könyvtártól könyvtári szolgáltatás vesznek igénybe. A szolgáltatás megrendelésével az érintett település csatlakozik a KSZR-</a:t>
            </a:r>
            <a:r>
              <a:rPr lang="hu-HU" dirty="0" err="1"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hez</a:t>
            </a:r>
            <a:r>
              <a:rPr lang="hu-HU" dirty="0"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sz="2900" b="1" dirty="0">
              <a:solidFill>
                <a:srgbClr val="0C106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900" b="1" dirty="0">
                <a:solidFill>
                  <a:srgbClr val="0C106A"/>
                </a:solidFill>
                <a:latin typeface="Arial" panose="020B0604020202020204" pitchFamily="34" charset="0"/>
              </a:rPr>
              <a:t>Mivel kizárólag az az 5000 fő alatti kistelepülés csatlakozhat a KSZR-</a:t>
            </a:r>
            <a:r>
              <a:rPr lang="hu-HU" sz="2900" b="1" dirty="0" err="1">
                <a:solidFill>
                  <a:srgbClr val="0C106A"/>
                </a:solidFill>
                <a:latin typeface="Arial" panose="020B0604020202020204" pitchFamily="34" charset="0"/>
              </a:rPr>
              <a:t>hez</a:t>
            </a:r>
            <a:r>
              <a:rPr lang="hu-HU" sz="2900" b="1" dirty="0">
                <a:solidFill>
                  <a:srgbClr val="0C106A"/>
                </a:solidFill>
                <a:latin typeface="Arial" panose="020B0604020202020204" pitchFamily="34" charset="0"/>
              </a:rPr>
              <a:t>, melynek könyvtára nem szerepel a nyilvános könyvtárak jegyzékén, ezért a folyamat a jegyzékről történő törlés kezdeményezésével indul. </a:t>
            </a:r>
          </a:p>
        </p:txBody>
      </p:sp>
    </p:spTree>
    <p:extLst>
      <p:ext uri="{BB962C8B-B14F-4D97-AF65-F5344CB8AC3E}">
        <p14:creationId xmlns:p14="http://schemas.microsoft.com/office/powerpoint/2010/main" val="3296324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Települési önkormányzatok nyilvános könyvtári és a közművelődési feladatainak támogatása 2 170 forint/fő, de legalább 2 270 000 forint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44" y="1355362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57741EB-E179-40F6-8F71-5C544338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8F745BC-B5BE-48AB-BBE4-BDB12BF24E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Abaújszolnok </a:t>
            </a:r>
            <a:r>
              <a:rPr lang="hu-HU" sz="1700" dirty="0"/>
              <a:t>(Borsod-Abaúj-Zemplén) kb.: 205 fő</a:t>
            </a:r>
          </a:p>
          <a:p>
            <a:pPr marL="0" indent="0">
              <a:buNone/>
            </a:pPr>
            <a:r>
              <a:rPr lang="hu-HU" dirty="0"/>
              <a:t>2013	217 740 Ft/év		</a:t>
            </a:r>
          </a:p>
          <a:p>
            <a:pPr marL="0" indent="0">
              <a:buNone/>
            </a:pPr>
            <a:r>
              <a:rPr lang="hu-HU" dirty="0"/>
              <a:t>2014	233 700 Ft/év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2015	1 200 000 Ft/év</a:t>
            </a:r>
          </a:p>
          <a:p>
            <a:pPr marL="0" indent="0">
              <a:buNone/>
            </a:pPr>
            <a:r>
              <a:rPr lang="hu-HU" dirty="0"/>
              <a:t>2016	1 200 000 Ft/év</a:t>
            </a:r>
          </a:p>
          <a:p>
            <a:pPr marL="0" indent="0">
              <a:buNone/>
            </a:pPr>
            <a:r>
              <a:rPr lang="hu-HU" dirty="0"/>
              <a:t>2017	1 200 000 Ft/év</a:t>
            </a:r>
          </a:p>
          <a:p>
            <a:pPr marL="0" indent="0">
              <a:buNone/>
            </a:pPr>
            <a:r>
              <a:rPr lang="hu-HU" dirty="0"/>
              <a:t>2018	1 800 000 Ft/év</a:t>
            </a:r>
          </a:p>
          <a:p>
            <a:pPr marL="0" indent="0">
              <a:buNone/>
            </a:pPr>
            <a:r>
              <a:rPr lang="hu-HU" dirty="0"/>
              <a:t>2019	1 800 000 Ft/év	</a:t>
            </a:r>
          </a:p>
          <a:p>
            <a:pPr marL="0" indent="0">
              <a:buNone/>
            </a:pPr>
            <a:r>
              <a:rPr lang="hu-HU" dirty="0"/>
              <a:t>2020	1 800 000 Ft/év</a:t>
            </a:r>
          </a:p>
          <a:p>
            <a:pPr marL="0" indent="0">
              <a:buNone/>
            </a:pPr>
            <a:r>
              <a:rPr lang="hu-HU" dirty="0"/>
              <a:t>2021	2 270 000 Ft/év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6A2D3F3-D816-490B-B32C-B3F2D3B38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8623" y="1825625"/>
            <a:ext cx="421672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Forrás: https://www.kektura.click.hu/OKT/szovegek/magyar3/41_tura.html</a:t>
            </a:r>
          </a:p>
        </p:txBody>
      </p:sp>
      <p:pic>
        <p:nvPicPr>
          <p:cNvPr id="6" name="Kép 5" descr="Abaújszolnaok&#10;&#10;Automatikusan generált leírás">
            <a:extLst>
              <a:ext uri="{FF2B5EF4-FFF2-40B4-BE49-F238E27FC236}">
                <a16:creationId xmlns:a16="http://schemas.microsoft.com/office/drawing/2014/main" xmlns="" id="{774260E0-7349-449B-AA5D-8376B42A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04" y="1825625"/>
            <a:ext cx="4143446" cy="311034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83956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</a:t>
            </a:r>
            <a:r>
              <a:rPr lang="hu-HU" altLang="hu-HU" sz="2500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szakemberellátottság</a:t>
            </a:r>
            <a:r>
              <a:rPr lang="hu-HU" alt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felsőoktatási képzőhelyekkel</a:t>
            </a:r>
            <a:endParaRPr lang="hu-HU" sz="25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2">
            <a:extLst>
              <a:ext uri="{FF2B5EF4-FFF2-40B4-BE49-F238E27FC236}">
                <a16:creationId xmlns:a16="http://schemas.microsoft.com/office/drawing/2014/main" xmlns="" id="{0A033136-B0B8-46D5-BE85-978379DBB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95" y="1507761"/>
            <a:ext cx="6999281" cy="450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868084" y="1755808"/>
            <a:ext cx="4415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hu-HU" altLang="hu-HU" dirty="0">
                <a:latin typeface="Calibri" panose="020F0502020204030204" pitchFamily="34" charset="0"/>
              </a:rPr>
              <a:t>Hiányzó szakemberek száma járási bontásban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AC2342B-24FF-424B-B5F5-D46A7F33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6" y="3599885"/>
            <a:ext cx="172561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6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F0483FB1-9385-4F57-86A4-290C95CDA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67" y="365126"/>
            <a:ext cx="9031665" cy="5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90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/>
          </a:bodyPr>
          <a:lstStyle/>
          <a:p>
            <a:pPr algn="ctr"/>
            <a:r>
              <a:rPr lang="hu-HU" alt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Szakképzés</a:t>
            </a:r>
            <a:endParaRPr lang="hu-HU" sz="25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49531"/>
            <a:ext cx="7886700" cy="50274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Tx/>
              <a:buNone/>
            </a:pPr>
            <a:r>
              <a:rPr lang="hu-HU" altLang="hu-HU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Országos Képzési Jegyzékben szereplő szakmák</a:t>
            </a:r>
          </a:p>
          <a:p>
            <a:pPr marL="0" indent="0" algn="just"/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szakember I. </a:t>
            </a:r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szakképesítés – 340-560 óra diplomával rendelkezők számára, felsőfokú </a:t>
            </a:r>
            <a:r>
              <a:rPr lang="hu-HU" alt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végzettséget ad</a:t>
            </a:r>
          </a:p>
          <a:p>
            <a:pPr marL="0" indent="0" algn="just"/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és közönségkapcsolati szakember (Közművelődési szakmairány)  </a:t>
            </a:r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szakképesítés – 900-1300 óra érettségivel rendelkezők számára, középfokú </a:t>
            </a:r>
            <a:r>
              <a:rPr lang="hu-HU" alt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végzettséget ad</a:t>
            </a:r>
          </a:p>
          <a:p>
            <a:pPr marL="0" indent="0" algn="just"/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Kulturális rendezvényszervező </a:t>
            </a:r>
            <a:r>
              <a:rPr lang="hu-HU" altLang="hu-HU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részszakképesítés</a:t>
            </a:r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240-360 óra érettségivel rendelkezők számára, </a:t>
            </a:r>
            <a:r>
              <a:rPr lang="hu-HU" alt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végzettséget nem ad</a:t>
            </a:r>
          </a:p>
          <a:p>
            <a:pPr marL="0" indent="0" algn="just"/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Rendezvényszervező</a:t>
            </a:r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szakképesítés – 480-720 óra, érettségivel rendelkezők számára, </a:t>
            </a:r>
            <a:r>
              <a:rPr lang="hu-HU" alt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végzettséget nem ad</a:t>
            </a:r>
          </a:p>
          <a:p>
            <a:pPr marL="0" indent="0" algn="just"/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Közösségfejlesztő animátor </a:t>
            </a:r>
            <a:r>
              <a:rPr lang="hu-HU" alt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szakképesítés-ráépülés – 320-480 óra, Közművelődési szakember I. vagy Közművelődési és közönségkapcsolati szakember képzés után végezhető, </a:t>
            </a:r>
            <a:r>
              <a:rPr lang="hu-HU" alt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végzettséget nem ad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4217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1194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25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5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5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diplomás szakemberképzés főbb változásai </a:t>
            </a:r>
            <a:r>
              <a:rPr lang="hu-HU" alt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5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377584"/>
              </p:ext>
            </p:extLst>
          </p:nvPr>
        </p:nvGraphicFramePr>
        <p:xfrm>
          <a:off x="174172" y="1242150"/>
          <a:ext cx="8708571" cy="4607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02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2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2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FFC000"/>
                          </a:solidFill>
                        </a:rPr>
                        <a:t>Időszak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FFC000"/>
                          </a:solidFill>
                        </a:rPr>
                        <a:t>Paradigma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FFC000"/>
                          </a:solidFill>
                        </a:rPr>
                        <a:t>Szak elnevezése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/>
                        <a:t>1950-es</a:t>
                      </a:r>
                      <a:r>
                        <a:rPr lang="hu-HU" sz="1800" b="1" baseline="0" dirty="0"/>
                        <a:t>, 1960-as évek</a:t>
                      </a:r>
                      <a:endParaRPr lang="hu-HU" sz="1800" b="1" dirty="0"/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A nép széleskörű területen</a:t>
                      </a:r>
                      <a:r>
                        <a:rPr lang="hu-HU" sz="1800" b="1" baseline="0" dirty="0"/>
                        <a:t> való nevelése, művelése</a:t>
                      </a:r>
                      <a:endParaRPr lang="hu-HU" sz="1800" b="1" dirty="0"/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Népművelő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/>
                        <a:t>1970-es, 1980-as évek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A köz igényeire</a:t>
                      </a:r>
                      <a:r>
                        <a:rPr lang="hu-HU" sz="1800" b="1" baseline="0" dirty="0"/>
                        <a:t> alapozódó művelődés, művelés</a:t>
                      </a:r>
                      <a:endParaRPr lang="hu-HU" sz="1800" b="1" dirty="0"/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Közművelődési előadó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/>
                        <a:t>1990-es</a:t>
                      </a:r>
                      <a:r>
                        <a:rPr lang="hu-HU" sz="1800" b="1" baseline="0" dirty="0"/>
                        <a:t> és 2000-es évek eleje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Szervezői, menedzseri attitűdök erősödése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Művelődésszervező</a:t>
                      </a:r>
                    </a:p>
                    <a:p>
                      <a:r>
                        <a:rPr lang="hu-HU" sz="1800" b="1" dirty="0"/>
                        <a:t>Művelődési menedzser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/>
                        <a:t>2000-es évektől</a:t>
                      </a:r>
                      <a:r>
                        <a:rPr lang="hu-HU" sz="1800" b="1" baseline="0" dirty="0"/>
                        <a:t> jelenleg is</a:t>
                      </a:r>
                      <a:endParaRPr lang="hu-HU" sz="1800" b="1" dirty="0"/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LLL / LWL szemlélet </a:t>
                      </a:r>
                    </a:p>
                    <a:p>
                      <a:r>
                        <a:rPr lang="hu-HU" sz="1800" b="1" dirty="0"/>
                        <a:t>A kulturális fogyasztás</a:t>
                      </a:r>
                      <a:r>
                        <a:rPr lang="hu-HU" sz="1800" b="1" baseline="0" dirty="0"/>
                        <a:t> és szabadidőeltöltés animálása</a:t>
                      </a:r>
                      <a:endParaRPr lang="hu-HU" sz="1800" b="1" dirty="0"/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Andragógia BA/MA</a:t>
                      </a:r>
                    </a:p>
                    <a:p>
                      <a:r>
                        <a:rPr lang="hu-HU" sz="1800" b="1" dirty="0"/>
                        <a:t>Kulturális mediátor MA</a:t>
                      </a:r>
                    </a:p>
                    <a:p>
                      <a:r>
                        <a:rPr lang="hu-HU" sz="1600" b="1" dirty="0"/>
                        <a:t>Játék- és</a:t>
                      </a:r>
                      <a:r>
                        <a:rPr lang="hu-HU" sz="1600" b="1" baseline="0" dirty="0"/>
                        <a:t> szabadidőszervező tanári MA</a:t>
                      </a:r>
                      <a:endParaRPr lang="hu-HU" sz="1600" b="1" dirty="0"/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/>
                        <a:t>2010-es évektől jelenleg is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Közösségek (újra) központi hangsúllyal</a:t>
                      </a:r>
                    </a:p>
                    <a:p>
                      <a:r>
                        <a:rPr lang="hu-HU" sz="1800" b="1" dirty="0"/>
                        <a:t>Közösségi művelődés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Közösségszervezés BA</a:t>
                      </a:r>
                    </a:p>
                    <a:p>
                      <a:r>
                        <a:rPr lang="hu-HU" sz="1800" b="1" dirty="0"/>
                        <a:t>Közösségi művelődés</a:t>
                      </a:r>
                      <a:r>
                        <a:rPr lang="hu-HU" sz="1800" b="1" baseline="0" dirty="0"/>
                        <a:t> tanári OMA</a:t>
                      </a:r>
                    </a:p>
                    <a:p>
                      <a:r>
                        <a:rPr lang="hu-HU" sz="1800" b="1" baseline="0" dirty="0"/>
                        <a:t>Kulturális mediátor MA</a:t>
                      </a:r>
                    </a:p>
                  </a:txBody>
                  <a:tcPr marL="68577" marR="68577" marT="45735" marB="45735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885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4771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Felmerült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963476"/>
            <a:ext cx="7886700" cy="50367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20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Közérdekű önkéntes foglalkoztatásával megoldhatják-e</a:t>
            </a: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települések a szakirányú középfokú végzettséggel rendelkező személy foglalkoztatását, azt válaszolhatjuk, hogy </a:t>
            </a:r>
            <a:r>
              <a:rPr lang="hu-HU" sz="20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jogszabályok ezt nem teszik lehetővé</a:t>
            </a:r>
            <a:endParaRPr lang="hu-HU" sz="20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u-HU" sz="20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közérdekű önkéntes tevékenységről szóló 2005. évi LXXXVIII. törvény 3. § (3) bekezdése leszögezi, hogy „A fogadó szervezet feladatainak ellátásához jogszabályban, illetve hatósági határozatban előírt létszámfeltételek önkéntes foglalkoztatásával nem teljesíthetőek”</a:t>
            </a:r>
          </a:p>
          <a:p>
            <a:pPr lvl="0"/>
            <a:r>
              <a:rPr lang="hu-HU" sz="20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Polgármester egy személyben</a:t>
            </a:r>
            <a:r>
              <a:rPr lang="hu-HU" sz="20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elláthatja a közművelődési szakfeladatokat is, azt válaszolhatjuk, hogy </a:t>
            </a:r>
            <a:r>
              <a:rPr lang="hu-HU" sz="20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jogszabályok ezt nem teszik lehetővé.</a:t>
            </a:r>
            <a:endParaRPr lang="hu-HU" sz="20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1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Magyarország helyi önkormányzatairól szóló CLXXXIX. törvény 72. § (1) bekezdése szerint a 3000 fő és az az alatti lakosságszámú település polgármesterének, valamint a 3000 fő feletti település társadalmi megbízatású polgármesterének összeférhetetlenségére a törvény 36. §</a:t>
            </a:r>
            <a:r>
              <a:rPr lang="hu-HU" sz="2100" i="1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</a:t>
            </a:r>
            <a:r>
              <a:rPr lang="hu-HU" sz="21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kell alkalmazni.</a:t>
            </a:r>
          </a:p>
          <a:p>
            <a:pPr marL="0" indent="0">
              <a:buNone/>
            </a:pPr>
            <a:r>
              <a:rPr lang="hu-HU" sz="2100" b="1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polgármester nem lehet </a:t>
            </a:r>
            <a:r>
              <a:rPr lang="hu-HU" sz="21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jegyző (főjegyző), aljegyző, továbbá </a:t>
            </a:r>
            <a:r>
              <a:rPr lang="hu-HU" sz="2100" b="1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ugyanazon önkormányzat polgármesteri hivatalának vagy közös önkormányzati hivatalának </a:t>
            </a:r>
            <a:r>
              <a:rPr lang="hu-HU" sz="2100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köztisztviselője,</a:t>
            </a:r>
            <a:r>
              <a:rPr lang="hu-HU" sz="2100" b="1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alkalmazottja.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036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524000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rgbClr val="0C106A"/>
                </a:solidFill>
                <a:latin typeface="Arial" panose="020B0604020202020204" pitchFamily="34" charset="0"/>
              </a:rPr>
              <a:t>A Magyarország helyi önkormányzatairól szóló </a:t>
            </a:r>
            <a:r>
              <a:rPr lang="hu-HU" sz="2800" b="1" dirty="0">
                <a:solidFill>
                  <a:srgbClr val="0C106A"/>
                </a:solidFill>
                <a:latin typeface="Arial" panose="020B0604020202020204" pitchFamily="34" charset="0"/>
              </a:rPr>
              <a:t>2011. évi CLXXXIX. törvény</a:t>
            </a:r>
            <a:endParaRPr lang="hu-HU" sz="2800" b="1" dirty="0">
              <a:solidFill>
                <a:srgbClr val="0C106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05692" y="1648659"/>
            <a:ext cx="7532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ea typeface="+mj-ea"/>
                <a:cs typeface="+mj-cs"/>
              </a:rPr>
              <a:t>A Magyarország helyi önkormányzatairól szóló 2011. évi CLXXXIX. törvény 13. § (1) bekezdés 7. pontjában kötelező önkormányzati feladatként szerepel a kulturális szolgáltatás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ea typeface="+mj-ea"/>
                <a:cs typeface="+mj-cs"/>
              </a:rPr>
              <a:t> különösen a nyilvános könyvtári ellátás biztosítása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ea typeface="+mj-ea"/>
                <a:cs typeface="+mj-cs"/>
              </a:rPr>
              <a:t> a filmszínház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ea typeface="+mj-ea"/>
                <a:cs typeface="+mj-cs"/>
              </a:rPr>
              <a:t> az előadó-művészeti szervezet támogatása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ea typeface="+mj-ea"/>
                <a:cs typeface="+mj-cs"/>
              </a:rPr>
              <a:t>a kulturális örökség helyi védelme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rPr>
              <a:t>és a helyi közművelődési tevékenység támogatása</a:t>
            </a:r>
          </a:p>
        </p:txBody>
      </p:sp>
    </p:spTree>
    <p:extLst>
      <p:ext uri="{BB962C8B-B14F-4D97-AF65-F5344CB8AC3E}">
        <p14:creationId xmlns:p14="http://schemas.microsoft.com/office/powerpoint/2010/main" val="5307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3807" y="1800034"/>
            <a:ext cx="81250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KÖSZÖNÖM A FIGYELMET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Elérhetőség:</a:t>
            </a:r>
          </a:p>
          <a:p>
            <a:pPr algn="ctr"/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8900 Zalaegerszeg, Köztársaság útja 1.</a:t>
            </a:r>
          </a:p>
          <a:p>
            <a:pPr algn="ctr"/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Telefon: +36-20/296-2923</a:t>
            </a:r>
          </a:p>
          <a:p>
            <a:pPr algn="ctr"/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E-mail:</a:t>
            </a:r>
            <a:r>
              <a:rPr lang="hu-HU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matyasovszky.margit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@</a:t>
            </a:r>
            <a:r>
              <a:rPr lang="hu-HU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nmi.hu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hu-HU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zala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@</a:t>
            </a:r>
            <a:r>
              <a:rPr lang="hu-HU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nmi.hu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39615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sz="2500" dirty="0">
                <a:solidFill>
                  <a:srgbClr val="0C106A"/>
                </a:solidFill>
                <a:latin typeface="Arial" panose="020B0604020202020204" pitchFamily="34" charset="0"/>
              </a:rPr>
              <a:t>A muzeális intézményekről, a nyilvános könyvtári ellátásról és a közművelődésről szóló</a:t>
            </a:r>
            <a:br>
              <a:rPr lang="hu-HU" altLang="hu-HU" sz="2500" dirty="0">
                <a:solidFill>
                  <a:srgbClr val="0C106A"/>
                </a:solidFill>
                <a:latin typeface="Arial" panose="020B0604020202020204" pitchFamily="34" charset="0"/>
              </a:rPr>
            </a:br>
            <a:r>
              <a:rPr lang="hu-HU" altLang="hu-HU" sz="2500" dirty="0">
                <a:solidFill>
                  <a:srgbClr val="0C106A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500" b="1" dirty="0">
                <a:solidFill>
                  <a:srgbClr val="0C106A"/>
                </a:solidFill>
                <a:latin typeface="Arial" panose="020B0604020202020204" pitchFamily="34" charset="0"/>
              </a:rPr>
              <a:t>1997. évi CXL. törvény</a:t>
            </a:r>
            <a:endParaRPr lang="hu-HU" sz="25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1027" y="2109419"/>
            <a:ext cx="898194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A közösségi művelődési szakpolitika főként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feladatokban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és célkitűzésekben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gondolkodik</a:t>
            </a:r>
            <a:r>
              <a:rPr kumimoji="0" lang="hu-HU" altLang="hu-HU" sz="1800" b="0" i="0" u="none" strike="noStrike" cap="none" normalizeH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nem pedig eszközöket határoz meg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rgbClr val="0C106A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Ennek fényében kerülnek meghatározásra a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közművelődési alapszolgáltatások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hu-HU" altLang="hu-HU" sz="1800" b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Kult. tv. 76. § (3) bekezdésében,</a:t>
            </a: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amit az önkormányzatok adottságaik figyelembevételével kell, hogy megszervezzenek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rgbClr val="0C106A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Alapszolgáltatásként jelenik meg a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tehetséggondozás és fejlesztés feltételeinek biztosítása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és a kulturális alapú gazdaságfejlesztés</a:t>
            </a: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70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rendelet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helyi közművelődési rendelet </a:t>
            </a:r>
            <a:r>
              <a:rPr lang="hu-HU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megalapozására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javasolt, hogy a település önkormányzata foglalja </a:t>
            </a:r>
            <a:r>
              <a:rPr lang="hu-HU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koncepcióba,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stratégiába 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helyi társadalom közművelődési jellemzőit,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azonosítsa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közművelődési tevékenységgel kapcsolatos települési, közművelődési tevékenységet végző szervezetek, művelődő közösségek, és a település polgárainak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szükségleteit.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602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Közművelődési rendelet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2843" y="1764075"/>
            <a:ext cx="4479194" cy="3047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 alapján fogalmazza meg a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 időszak célkitűzéseit,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prioritásait,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fejlesztési irányait legalább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három-ötéves időtartamra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2037" y="1764076"/>
            <a:ext cx="4155779" cy="38448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6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közművelődési koncepció, mint stratégiai fejlesztési dokumentum akkor éri el igazi célját, ha a tervezet készítése során és az önkormányzati elfogadás előtt a helyi közművelődésben érintett szereplők véleményt formálhatnak</a:t>
            </a:r>
            <a:r>
              <a:rPr lang="hu-H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részt vehetnek a helyi társadalmi egyeztetésben.</a:t>
            </a:r>
          </a:p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1B2-28EF-47D5-8ED2-A2DB9BCE8C1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2020.09.24.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BF51-E393-4038-A7E1-775565A5CF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0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078" y="165462"/>
            <a:ext cx="7886700" cy="574767"/>
          </a:xfrm>
        </p:spPr>
        <p:txBody>
          <a:bodyPr>
            <a:noAutofit/>
          </a:bodyPr>
          <a:lstStyle/>
          <a:p>
            <a:pPr algn="ctr"/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települési önkormányzatok közművelődési feladatai</a:t>
            </a:r>
            <a:b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500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1018903"/>
            <a:ext cx="8167007" cy="51580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települési önkormányzat kötelező feladata a helyi közművelődési tevékenység támogatása</a:t>
            </a:r>
          </a:p>
          <a:p>
            <a:pPr marL="0" indent="0">
              <a:buNone/>
            </a:pPr>
            <a:endParaRPr lang="hu-HU" dirty="0">
              <a:solidFill>
                <a:srgbClr val="0C1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közművelődési alapszolgáltatások: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művelődő közösségek létrejöttének elősegítése, működésük 	támogatása, fejlődésük segítése, a közművelődési 	tevékenységek és 	a művelődő közösségek számára 	helyszín biztosítása,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közösségi és társadalmi részvétel fejlesztése,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c) 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 életre kiterjedő tanulás feltételeinek biztosítása,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d) 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hagyományos közösségi kulturális értékek átörökítése 	feltételeinek biztosítása,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e) 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amatőr alkotó- és előadó-művészeti tevékenység 	feltételeinek 	biztosítása,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f) 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tehetséggondozás- és </a:t>
            </a:r>
            <a:r>
              <a:rPr lang="hu-HU" dirty="0" err="1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-fejlesztés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feltételeinek biztosítása, 	valamint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g) </a:t>
            </a:r>
            <a:r>
              <a:rPr lang="hu-HU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kulturális alapú gazdaságfejlesztés.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828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46" y="141461"/>
            <a:ext cx="8062504" cy="940526"/>
          </a:xfrm>
        </p:spPr>
        <p:txBody>
          <a:bodyPr>
            <a:noAutofit/>
          </a:bodyPr>
          <a:lstStyle/>
          <a:p>
            <a:pPr algn="ctr"/>
            <a:r>
              <a:rPr lang="hu-HU" sz="25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települési önkormányzatok közművelődési feladatai</a:t>
            </a:r>
            <a:endParaRPr lang="hu-HU" sz="2500" dirty="0">
              <a:solidFill>
                <a:srgbClr val="0C106A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52175" y="1269106"/>
            <a:ext cx="7535446" cy="4661432"/>
          </a:xfrm>
        </p:spPr>
        <p:txBody>
          <a:bodyPr>
            <a:noAutofit/>
          </a:bodyPr>
          <a:lstStyle/>
          <a:p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Vannak olyan </a:t>
            </a:r>
            <a:r>
              <a:rPr lang="hu-HU" sz="1800" b="1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kötelező alapszolgáltatások,</a:t>
            </a: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amit minden önkormányzatnak meg kell szervezni </a:t>
            </a:r>
          </a:p>
          <a:p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közé tartozik a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művelődő közösségek létrejöttének elősegítése,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működésük támogatása,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fejlődésük segítése,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közművelődési tevékenységek és a művelődő közösségek számára helyszín biztosítása</a:t>
            </a:r>
          </a:p>
          <a:p>
            <a:r>
              <a:rPr lang="hu-HU" sz="1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 keretében a művelődő közösségnek rendszeres és alkalomszerű művelődési vagy közösségi tevékenysége végzésének helyszínét biztosítja, a művelődő közösség számára bemutatkozási lehetőségeket teremt, fórumot szervez – ha az adott településen működik – a Közművelődési Kerekasztal bevonásával, a művelődő közösségek vezetőinek részvételével, ahol a művelődő közösségek megfogalmazhatják a feladatellátással kapcsolatos észrevételeiket, javaslataikat.</a:t>
            </a:r>
          </a:p>
        </p:txBody>
      </p:sp>
    </p:spTree>
    <p:extLst>
      <p:ext uri="{BB962C8B-B14F-4D97-AF65-F5344CB8AC3E}">
        <p14:creationId xmlns:p14="http://schemas.microsoft.com/office/powerpoint/2010/main" val="61077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6028"/>
          </a:xfrm>
        </p:spPr>
        <p:txBody>
          <a:bodyPr>
            <a:normAutofit fontScale="90000"/>
          </a:bodyPr>
          <a:lstStyle/>
          <a:p>
            <a: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települési önkormányzatok közművelődési feladatai</a:t>
            </a:r>
            <a:br>
              <a:rPr lang="hu-HU" sz="2800" dirty="0">
                <a:solidFill>
                  <a:srgbClr val="0C1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800" dirty="0">
              <a:solidFill>
                <a:srgbClr val="0C106A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0364" y="1536493"/>
            <a:ext cx="884088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 u="sng" dirty="0">
                <a:solidFill>
                  <a:srgbClr val="0C106A"/>
                </a:solidFill>
                <a:latin typeface="Arial" panose="020B0604020202020204" pitchFamily="34" charset="0"/>
              </a:rPr>
              <a:t>L</a:t>
            </a:r>
            <a:r>
              <a:rPr kumimoji="0" lang="hu-HU" altLang="hu-HU" sz="1800" b="0" i="0" u="sng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akosságszám alapján: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1000 fő lakosságszám alatt a </a:t>
            </a: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mindenkit érintő kötelező egy alapszolgáltatás</a:t>
            </a:r>
            <a:endParaRPr kumimoji="0" lang="hu-HU" altLang="hu-HU" sz="1800" b="1" i="0" u="none" strike="noStrike" cap="none" normalizeH="0" baseline="0" dirty="0">
              <a:ln>
                <a:noFill/>
              </a:ln>
              <a:solidFill>
                <a:srgbClr val="0C106A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1000 fő lakosságszám felett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 a mindenkit érintő kötelezőkön felül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további egy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alapszolgáltatást kell megszerveznie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5000 fő felett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 pedig </a:t>
            </a:r>
            <a:r>
              <a:rPr kumimoji="0" lang="hu-HU" altLang="hu-HU" sz="1800" b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további kettőt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köteles az önkormányzat megszervezni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Külön kiemelésre kerültek a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megyei jogú városok és fővárosi kerületek,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i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tt ugyanis </a:t>
            </a:r>
            <a:r>
              <a:rPr kumimoji="0" lang="hu-HU" altLang="hu-HU" sz="1800" b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valamennyi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közművelődési alapszolgáltatás teljes körét köteles biztosítani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rgbClr val="0C106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rgbClr val="0C106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800" u="sng" dirty="0">
                <a:solidFill>
                  <a:srgbClr val="0C106A"/>
                </a:solidFill>
                <a:latin typeface="Arial" panose="020B0604020202020204" pitchFamily="34" charset="0"/>
              </a:rPr>
              <a:t>Közművelődési intézmények és közösségi színterek alapján: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Közösségi színtér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esetében legalább egy alapszolgáltatás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800" b="1" dirty="0">
                <a:solidFill>
                  <a:srgbClr val="0C106A"/>
                </a:solidFill>
                <a:latin typeface="Arial" panose="020B0604020202020204" pitchFamily="34" charset="0"/>
              </a:rPr>
              <a:t>Művelődési ház </a:t>
            </a: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esetében legalább három alapszolgáltatás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Művelődési központ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C106A"/>
                </a:solidFill>
                <a:effectLst/>
                <a:latin typeface="Arial" panose="020B0604020202020204" pitchFamily="34" charset="0"/>
              </a:rPr>
              <a:t>esetében legalább öt alapszolgáltatás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800" b="1" dirty="0">
                <a:solidFill>
                  <a:srgbClr val="0C106A"/>
                </a:solidFill>
                <a:latin typeface="Arial" panose="020B0604020202020204" pitchFamily="34" charset="0"/>
              </a:rPr>
              <a:t>Kulturális központ </a:t>
            </a:r>
            <a:r>
              <a:rPr lang="hu-HU" altLang="hu-HU" sz="1800" dirty="0">
                <a:solidFill>
                  <a:srgbClr val="0C106A"/>
                </a:solidFill>
                <a:latin typeface="Arial" panose="020B0604020202020204" pitchFamily="34" charset="0"/>
              </a:rPr>
              <a:t>esetében teljes körű, azaz hét alapszolgáltatás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rgbClr val="0C106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3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6133</TotalTime>
  <Words>2345</Words>
  <Application>Microsoft Office PowerPoint</Application>
  <PresentationFormat>Diavetítés a képernyőre (4:3 oldalarány)</PresentationFormat>
  <Paragraphs>280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Office-téma</vt:lpstr>
      <vt:lpstr>Községek és Kistelepülések Országos Önkormányzati Szövetsége őszi közgyűlése     2020. szeptember 23-25.  MenDan Magic Spa &amp; Wellness Hotel,  Zalakaros    A közművelődést érintő jogszabályi változások – A muzeális intézményekről, a nyilvános könyvtári ellátásról és a közművelődésről szóló 1997. évi CXL. törvény, és a kulturális normatíva elszámolása </vt:lpstr>
      <vt:lpstr>A muzeális intézményekről, a nyilvános könyvtári ellátásról és a közművelődésről szóló  1997. évi CXL. törvény</vt:lpstr>
      <vt:lpstr>A Magyarország helyi önkormányzatairól szóló 2011. évi CLXXXIX. törvény</vt:lpstr>
      <vt:lpstr>A muzeális intézményekről, a nyilvános könyvtári ellátásról és a közművelődésről szóló  1997. évi CXL. törvény</vt:lpstr>
      <vt:lpstr>Közművelődési rendelet</vt:lpstr>
      <vt:lpstr>Közművelődési rendelet</vt:lpstr>
      <vt:lpstr> A települési önkormányzatok közművelődési feladatai </vt:lpstr>
      <vt:lpstr>A települési önkormányzatok közművelődési feladatai</vt:lpstr>
      <vt:lpstr> A települési önkormányzatok közművelődési feladatai </vt:lpstr>
      <vt:lpstr> </vt:lpstr>
      <vt:lpstr>A települési önkormányzatok közművelődési feladatai</vt:lpstr>
      <vt:lpstr>A települési önkormányzatok közművelődési feladatai</vt:lpstr>
      <vt:lpstr>A közösségi színtér</vt:lpstr>
      <vt:lpstr>A közművelődési intézmény</vt:lpstr>
      <vt:lpstr>A közösségi színtér formái</vt:lpstr>
      <vt:lpstr>Szolgáltatási terv</vt:lpstr>
      <vt:lpstr>A közművelődési alapszolgáltatások megszervezésének helyszínén vagy a közművelődési intézményben és közösségi színtérben biztosítani kell </vt:lpstr>
      <vt:lpstr> A közművelődési alapszolgáltatások megszervezésének helyszínén vagy a közművelődési intézményben és közösségi színtérben biztosítani kell </vt:lpstr>
      <vt:lpstr>A közművelődési alapszolgáltatások megszervezésének helyszínén vagy a közművelődési intézményben és közösségi színtérben biztosítani kell</vt:lpstr>
      <vt:lpstr>Művészet, közművelődés, közgyűjtemény</vt:lpstr>
      <vt:lpstr> Nyilvános könyvtárak jegyzéke  Forrás: https://www.ki.oszk.hu/dokumentumtar/nyilvanos-konyvtarak-hivatalos-jegyzeke-48 </vt:lpstr>
      <vt:lpstr>Az 1997. évi CXL. törvény 64. § (1) bekezdése kimondja, hogy a települési könyvtári ellátás biztosítása a települési önkormányzatok kötelező feladata</vt:lpstr>
      <vt:lpstr>Települési önkormányzatok nyilvános könyvtári és a közművelődési feladatainak támogatása 2 170 forint/fő, de legalább 2 270 000 forint</vt:lpstr>
      <vt:lpstr>A </vt:lpstr>
      <vt:lpstr>Közművelődési szakemberellátottság felsőoktatási képzőhelyekkel</vt:lpstr>
      <vt:lpstr>PowerPoint bemutató</vt:lpstr>
      <vt:lpstr>Szakképzés</vt:lpstr>
      <vt:lpstr> A diplomás szakemberképzés főbb változásai  </vt:lpstr>
      <vt:lpstr>Felmerült kérdések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Török Károlyné</dc:creator>
  <cp:lastModifiedBy>Matyasovszky Margit</cp:lastModifiedBy>
  <cp:revision>732</cp:revision>
  <cp:lastPrinted>2020-09-24T06:38:29Z</cp:lastPrinted>
  <dcterms:created xsi:type="dcterms:W3CDTF">2019-01-28T08:59:03Z</dcterms:created>
  <dcterms:modified xsi:type="dcterms:W3CDTF">2020-09-24T07:03:08Z</dcterms:modified>
</cp:coreProperties>
</file>