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99" r:id="rId3"/>
    <p:sldId id="521" r:id="rId4"/>
    <p:sldId id="525" r:id="rId5"/>
    <p:sldId id="524" r:id="rId6"/>
    <p:sldId id="508" r:id="rId7"/>
    <p:sldId id="485" r:id="rId8"/>
    <p:sldId id="288" r:id="rId9"/>
    <p:sldId id="526" r:id="rId10"/>
    <p:sldId id="529" r:id="rId11"/>
    <p:sldId id="530" r:id="rId12"/>
    <p:sldId id="520" r:id="rId13"/>
    <p:sldId id="509" r:id="rId14"/>
    <p:sldId id="290" r:id="rId15"/>
    <p:sldId id="531" r:id="rId16"/>
    <p:sldId id="535" r:id="rId17"/>
    <p:sldId id="536" r:id="rId18"/>
    <p:sldId id="534" r:id="rId19"/>
    <p:sldId id="532" r:id="rId20"/>
    <p:sldId id="537" r:id="rId21"/>
    <p:sldId id="28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kó Gergely" initials="PG" lastIdx="1" clrIdx="0">
    <p:extLst>
      <p:ext uri="{19B8F6BF-5375-455C-9EA6-DF929625EA0E}">
        <p15:presenceInfo xmlns:p15="http://schemas.microsoft.com/office/powerpoint/2012/main" userId="S::patko.gergely@maviz.org::03056c0a-c41a-418e-8200-14a070023b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07" autoAdjust="0"/>
  </p:normalViewPr>
  <p:slideViewPr>
    <p:cSldViewPr snapToGrid="0">
      <p:cViewPr varScale="1">
        <p:scale>
          <a:sx n="98" d="100"/>
          <a:sy n="98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ology.intra.net\adattar\&#193;GAZATI%20ADATOK%202017.%20&#201;VR&#336;L\Adatok\Adatok_2017_2019.03.1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ology.intra.net\adattar\&#193;GAZATI%20ADATOK%202017.%20&#201;VR&#336;L\Adatok\Adatok_2017_2019.03.1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8.%20&#201;VR&#336;L\&#193;gazati%20elemz&#233;s%20grafikonok%202018_2019.11.11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adattar\&#193;GAZATI%20ADATOK%202019.%20&#201;VR&#336;L\&#193;tlagb&#233;re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adattar\&#193;GAZATI%20ADATOK%202019.%20&#201;VR&#336;L\&#193;tlagb&#233;re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9.%20&#201;VR&#336;L\&#193;tlagb&#233;re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9.%20&#201;VR&#336;L\&#193;tlagb&#233;re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9.%20&#201;VR&#336;L\&#193;tlagb&#233;re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0.135\adattar\&#193;GAZATI%20ADATOK%202019.%20&#201;VR&#336;L\&#193;tlagb&#233;re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halozat\Statisztik&#225;k\2020\2020.09.24%20-%20K&#214;SZ\Grafikonok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9.%20&#201;VR&#336;L\&#220;E%20diagram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9.24%20-%20K&#214;SZ\Grafikon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8.%20&#201;VR&#336;L\&#193;gazati%20elemz&#233;s%20grafikonok%202018_2019.11.11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35\halozat\Statisztik&#225;k\2020\2020.01.20%20-%20VAT\VAT%20on%20wat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8.%20&#201;VR&#336;L\&#193;gazati%20elemz&#233;s%20grafikonok%202018_2019.11.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8.%20&#201;VR&#336;L\&#193;gazati%20elemz&#233;s%20grafikonok%202018_2019.11.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halozat\Statisztik&#225;k\2019\2019.11.06%20-%20Csap&#243;%20prezi\Prezi%20CS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halozat\Statisztik&#225;k\2019\2019.11.06%20-%20Csap&#243;%20prezi\Prezi%20CS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ology.intra.net\adattar\&#193;GAZATI%20ADATOK%202017.%20&#201;VR&#336;L\Adatok\Adatok_2017_2019.03.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ology.intra.net\adattar\&#193;GAZATI%20ADATOK%202017.%20&#201;VR&#336;L\Adatok\Adatok_2017_2019.03.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35\adattar\&#193;GAZATI%20ADATOK%202018.%20&#201;VR&#336;L\&#193;gazati%20elemz&#233;s%20grafikonok%202018_2019.11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/>
              <a:t>A többségi tulajdonos</a:t>
            </a:r>
            <a:r>
              <a:rPr lang="hu-HU" b="1" baseline="0" dirty="0"/>
              <a:t> a 40 víziközmű-szolgáltató esetében</a:t>
            </a:r>
            <a:endParaRPr lang="en-US" b="1" dirty="0"/>
          </a:p>
        </c:rich>
      </c:tx>
      <c:layout>
        <c:manualLayout>
          <c:xMode val="edge"/>
          <c:yMode val="edge"/>
          <c:x val="0.15847861946453495"/>
          <c:y val="7.55898792571563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7137419109250098"/>
          <c:y val="0.20076665931801516"/>
          <c:w val="0.38646914520153958"/>
          <c:h val="0.68517102111762496"/>
        </c:manualLayout>
      </c:layout>
      <c:doughnutChart>
        <c:varyColors val="1"/>
        <c:ser>
          <c:idx val="0"/>
          <c:order val="0"/>
          <c:tx>
            <c:v>Többségi tulajdon megoszlása a víziközmű üzemeltető vállalatok esetében (db)</c:v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25-4872-9F7A-B1C83F713D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25-4872-9F7A-B1C83F713D0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25-4872-9F7A-B1C83F713D0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25-4872-9F7A-B1C83F713D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[Grafikonok.xlsx]Sheet1!$A$2:$A$5</c:f>
              <c:strCache>
                <c:ptCount val="4"/>
                <c:pt idx="0">
                  <c:v>Állam</c:v>
                </c:pt>
                <c:pt idx="1">
                  <c:v>Fővárosi önkormányzat</c:v>
                </c:pt>
                <c:pt idx="2">
                  <c:v>Vidéki önkormányzat</c:v>
                </c:pt>
                <c:pt idx="3">
                  <c:v>Magántulajdon</c:v>
                </c:pt>
              </c:strCache>
            </c:strRef>
          </c:cat>
          <c:val>
            <c:numRef>
              <c:f>[Grafikonok.xlsx]Sheet1!$B$2:$B$5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25-4872-9F7A-B1C83F71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166137968954868E-2"/>
          <c:y val="0.27160878478799139"/>
          <c:w val="0.50462082115401652"/>
          <c:h val="0.59761411277026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/>
              <a:t>Tervezett karbantartásra allokált és valós hibaelhárításra fordított összegek - ivóvíz</a:t>
            </a:r>
            <a:endParaRPr lang="en-US" sz="1500"/>
          </a:p>
        </c:rich>
      </c:tx>
      <c:layout>
        <c:manualLayout>
          <c:xMode val="edge"/>
          <c:yMode val="edge"/>
          <c:x val="0.131481963973736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50750464474079E-2"/>
          <c:y val="0.27081325560331793"/>
          <c:w val="0.89545462693328681"/>
          <c:h val="0.50660385502349259"/>
        </c:manualLayout>
      </c:layout>
      <c:lineChart>
        <c:grouping val="standard"/>
        <c:varyColors val="0"/>
        <c:ser>
          <c:idx val="0"/>
          <c:order val="0"/>
          <c:tx>
            <c:strRef>
              <c:f>[Grafikonok.xlsx]Sheet3!$P$1</c:f>
              <c:strCache>
                <c:ptCount val="1"/>
                <c:pt idx="0">
                  <c:v>Tervezett karbantartás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869709678438759E-2"/>
                  <c:y val="-4.9535038304008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B-4989-BD51-AC4B17A011FF}"/>
                </c:ext>
              </c:extLst>
            </c:dLbl>
            <c:dLbl>
              <c:idx val="1"/>
              <c:layout>
                <c:manualLayout>
                  <c:x val="-6.4371745998783689E-2"/>
                  <c:y val="-5.689812760117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2B-4989-BD51-AC4B17A011F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[Grafikonok.xlsx]Sheet3!$O$2:$O$6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[Grafikonok.xlsx]Sheet3!$P$2:$P$6</c:f>
              <c:numCache>
                <c:formatCode>0.0</c:formatCode>
                <c:ptCount val="5"/>
                <c:pt idx="0">
                  <c:v>8.98</c:v>
                </c:pt>
                <c:pt idx="1">
                  <c:v>10.35</c:v>
                </c:pt>
                <c:pt idx="2">
                  <c:v>9.6999999999999993</c:v>
                </c:pt>
                <c:pt idx="3">
                  <c:v>6.25</c:v>
                </c:pt>
                <c:pt idx="4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94-4CA2-B613-0C92539AEFE0}"/>
            </c:ext>
          </c:extLst>
        </c:ser>
        <c:ser>
          <c:idx val="1"/>
          <c:order val="1"/>
          <c:tx>
            <c:strRef>
              <c:f>[Grafikonok.xlsx]Sheet3!$Q$1</c:f>
              <c:strCache>
                <c:ptCount val="1"/>
                <c:pt idx="0">
                  <c:v>Hibaelhárítás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6869709678438759E-2"/>
                  <c:y val="5.3216872837998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B-4989-BD51-AC4B17A011FF}"/>
                </c:ext>
              </c:extLst>
            </c:dLbl>
            <c:dLbl>
              <c:idx val="1"/>
              <c:layout>
                <c:manualLayout>
                  <c:x val="-4.7990895084519425E-2"/>
                  <c:y val="4.5853783540828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B-4989-BD51-AC4B17A011F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[Grafikonok.xlsx]Sheet3!$O$2:$O$6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[Grafikonok.xlsx]Sheet3!$Q$2:$Q$6</c:f>
              <c:numCache>
                <c:formatCode>0.0</c:formatCode>
                <c:ptCount val="5"/>
                <c:pt idx="0">
                  <c:v>8.3000000000000007</c:v>
                </c:pt>
                <c:pt idx="1">
                  <c:v>10</c:v>
                </c:pt>
                <c:pt idx="2">
                  <c:v>12</c:v>
                </c:pt>
                <c:pt idx="3">
                  <c:v>13.88</c:v>
                </c:pt>
                <c:pt idx="4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94-4CA2-B613-0C92539AE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647920"/>
        <c:axId val="1081810656"/>
      </c:lineChart>
      <c:catAx>
        <c:axId val="117964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810656"/>
        <c:crosses val="autoZero"/>
        <c:auto val="1"/>
        <c:lblAlgn val="ctr"/>
        <c:lblOffset val="100"/>
        <c:noMultiLvlLbl val="0"/>
      </c:catAx>
      <c:valAx>
        <c:axId val="108181065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1"/>
                  <a:t>Mrd Ft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6.8985334369742928E-3"/>
              <c:y val="0.12537396534241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64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52854105305655"/>
          <c:y val="0.91562276516470276"/>
          <c:w val="0.62094291789388678"/>
          <c:h val="8.4377234835297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400033592382281"/>
          <c:w val="0.76157001059316132"/>
          <c:h val="0.7603154453897685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6E-47FA-8CC6-2546D461E88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6E-47FA-8CC6-2546D461E88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6E-47FA-8CC6-2546D461E88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6E-47FA-8CC6-2546D461E88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76E-47FA-8CC6-2546D461E88B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76E-47FA-8CC6-2546D461E88B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76E-47FA-8CC6-2546D461E88B}"/>
              </c:ext>
            </c:extLst>
          </c:dPt>
          <c:dLbls>
            <c:dLbl>
              <c:idx val="0"/>
              <c:layout>
                <c:manualLayout>
                  <c:x val="-0.13972971143650018"/>
                  <c:y val="-0.29894879149387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6E-47FA-8CC6-2546D461E88B}"/>
                </c:ext>
              </c:extLst>
            </c:dLbl>
            <c:dLbl>
              <c:idx val="2"/>
              <c:layout>
                <c:manualLayout>
                  <c:x val="-1.4819380602348806E-2"/>
                  <c:y val="1.317573122385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6E-47FA-8CC6-2546D461E88B}"/>
                </c:ext>
              </c:extLst>
            </c:dLbl>
            <c:dLbl>
              <c:idx val="4"/>
              <c:layout>
                <c:manualLayout>
                  <c:x val="5.323630635837609E-2"/>
                  <c:y val="-7.399747885342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6E-47FA-8CC6-2546D461E8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Csatornaszolgáltatás!$AX$19:$AX$23</c:f>
              <c:strCache>
                <c:ptCount val="5"/>
                <c:pt idx="0">
                  <c:v>Műanyag</c:v>
                </c:pt>
                <c:pt idx="1">
                  <c:v>Beton</c:v>
                </c:pt>
                <c:pt idx="2">
                  <c:v>Kőagyag</c:v>
                </c:pt>
                <c:pt idx="3">
                  <c:v>Acél</c:v>
                </c:pt>
                <c:pt idx="4">
                  <c:v>Egyéb</c:v>
                </c:pt>
              </c:strCache>
            </c:strRef>
          </c:cat>
          <c:val>
            <c:numRef>
              <c:f>Csatornaszolgáltatás!$AS$19:$AS$23</c:f>
              <c:numCache>
                <c:formatCode>0.0%</c:formatCode>
                <c:ptCount val="5"/>
                <c:pt idx="0">
                  <c:v>0.82857086202741081</c:v>
                </c:pt>
                <c:pt idx="1">
                  <c:v>8.3620952780680657E-2</c:v>
                </c:pt>
                <c:pt idx="2">
                  <c:v>1.4249998406594952E-2</c:v>
                </c:pt>
                <c:pt idx="3">
                  <c:v>4.3085672550304977E-3</c:v>
                </c:pt>
                <c:pt idx="4">
                  <c:v>6.924961953028308E-2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6E-47FA-8CC6-2546D461E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89287520225261"/>
          <c:y val="8.0211502806901938E-2"/>
          <c:w val="0.3221070124147441"/>
          <c:h val="0.83451617279404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86313254776266E-2"/>
          <c:y val="0.12755686789151355"/>
          <c:w val="0.58964169354609097"/>
          <c:h val="0.84551764362787984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BC8F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29-4B90-8989-E00AE0F75B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29-4B90-8989-E00AE0F75BE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29-4B90-8989-E00AE0F75BE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29-4B90-8989-E00AE0F75BE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29-4B90-8989-E00AE0F75BE1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29-4B90-8989-E00AE0F75BE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29-4B90-8989-E00AE0F75BE1}"/>
              </c:ext>
            </c:extLst>
          </c:dPt>
          <c:dLbls>
            <c:dLbl>
              <c:idx val="0"/>
              <c:layout>
                <c:manualLayout>
                  <c:x val="-0.13344019789128225"/>
                  <c:y val="0.14832458442694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29-4B90-8989-E00AE0F75BE1}"/>
                </c:ext>
              </c:extLst>
            </c:dLbl>
            <c:dLbl>
              <c:idx val="2"/>
              <c:layout>
                <c:manualLayout>
                  <c:x val="0.13288424094733103"/>
                  <c:y val="-0.15265784485272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29-4B90-8989-E00AE0F75BE1}"/>
                </c:ext>
              </c:extLst>
            </c:dLbl>
            <c:dLbl>
              <c:idx val="4"/>
              <c:layout>
                <c:manualLayout>
                  <c:x val="2.417090165440048E-2"/>
                  <c:y val="4.856663750364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29-4B90-8989-E00AE0F75B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Csatornaszolgáltatás!$AX$27:$AX$32</c:f>
              <c:strCache>
                <c:ptCount val="6"/>
                <c:pt idx="0">
                  <c:v>2011 óta</c:v>
                </c:pt>
                <c:pt idx="1">
                  <c:v>2001-2010</c:v>
                </c:pt>
                <c:pt idx="2">
                  <c:v>1991-2000</c:v>
                </c:pt>
                <c:pt idx="3">
                  <c:v>1981-1990</c:v>
                </c:pt>
                <c:pt idx="4">
                  <c:v>1971-1980</c:v>
                </c:pt>
                <c:pt idx="5">
                  <c:v>1970 előtt</c:v>
                </c:pt>
              </c:strCache>
            </c:strRef>
          </c:cat>
          <c:val>
            <c:numRef>
              <c:f>Csatornaszolgáltatás!$AY$27:$AY$32</c:f>
              <c:numCache>
                <c:formatCode>0.0%</c:formatCode>
                <c:ptCount val="6"/>
                <c:pt idx="0">
                  <c:v>0.19638684046289656</c:v>
                </c:pt>
                <c:pt idx="1">
                  <c:v>0.27459677943944061</c:v>
                </c:pt>
                <c:pt idx="2">
                  <c:v>0.30485301947222038</c:v>
                </c:pt>
                <c:pt idx="3">
                  <c:v>0.10731499643593082</c:v>
                </c:pt>
                <c:pt idx="4">
                  <c:v>7.9083925806400862E-2</c:v>
                </c:pt>
                <c:pt idx="5">
                  <c:v>3.776419057715371E-2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29-4B90-8989-E00AE0F7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76675500365803"/>
          <c:y val="9.23250544693201E-2"/>
          <c:w val="0.30726558258060827"/>
          <c:h val="0.82117917981336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/>
              <a:t>Tervezett karbantartásra allokált és valós hibaelhárításra fordított összegek - szennyvíz</a:t>
            </a:r>
            <a:endParaRPr lang="en-US" sz="1500"/>
          </a:p>
        </c:rich>
      </c:tx>
      <c:layout>
        <c:manualLayout>
          <c:xMode val="edge"/>
          <c:yMode val="edge"/>
          <c:x val="0.131481963973736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50750464474079E-2"/>
          <c:y val="0.21553220113127344"/>
          <c:w val="0.89545462693328681"/>
          <c:h val="0.58939828695530039"/>
        </c:manualLayout>
      </c:layout>
      <c:lineChart>
        <c:grouping val="standard"/>
        <c:varyColors val="0"/>
        <c:ser>
          <c:idx val="0"/>
          <c:order val="0"/>
          <c:tx>
            <c:strRef>
              <c:f>Sheet3!$Y$2</c:f>
              <c:strCache>
                <c:ptCount val="1"/>
                <c:pt idx="0">
                  <c:v>Tervezett karbantartás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4.4822103314155697E-2"/>
                  <c:y val="4.9535328189413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D8-4E45-A342-33931DF01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Sheet3!$X$11:$X$15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Sheet3!$Y$11:$Y$15</c:f>
              <c:numCache>
                <c:formatCode>0.00</c:formatCode>
                <c:ptCount val="5"/>
                <c:pt idx="0">
                  <c:v>9.1199999999999992</c:v>
                </c:pt>
                <c:pt idx="1">
                  <c:v>9.36</c:v>
                </c:pt>
                <c:pt idx="2">
                  <c:v>8.5</c:v>
                </c:pt>
                <c:pt idx="3">
                  <c:v>7.96</c:v>
                </c:pt>
                <c:pt idx="4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8-4E45-A342-33931DF01835}"/>
            </c:ext>
          </c:extLst>
        </c:ser>
        <c:ser>
          <c:idx val="1"/>
          <c:order val="1"/>
          <c:tx>
            <c:strRef>
              <c:f>Sheet3!$Z$2</c:f>
              <c:strCache>
                <c:ptCount val="1"/>
                <c:pt idx="0">
                  <c:v>Hibaelhárítás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4.6869709678438815E-2"/>
                  <c:y val="-3.8490404358253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8-4E45-A342-33931DF01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Sheet3!$X$11:$X$15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Sheet3!$Z$11:$Z$15</c:f>
              <c:numCache>
                <c:formatCode>0.00</c:formatCode>
                <c:ptCount val="5"/>
                <c:pt idx="0">
                  <c:v>5.43</c:v>
                </c:pt>
                <c:pt idx="1">
                  <c:v>5.5</c:v>
                </c:pt>
                <c:pt idx="2">
                  <c:v>8.3000000000000007</c:v>
                </c:pt>
                <c:pt idx="3">
                  <c:v>8.0399999999999991</c:v>
                </c:pt>
                <c:pt idx="4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8-4E45-A342-33931DF01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9647920"/>
        <c:axId val="1081810656"/>
      </c:lineChart>
      <c:catAx>
        <c:axId val="117964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810656"/>
        <c:crosses val="autoZero"/>
        <c:auto val="1"/>
        <c:lblAlgn val="ctr"/>
        <c:lblOffset val="100"/>
        <c:noMultiLvlLbl val="0"/>
      </c:catAx>
      <c:valAx>
        <c:axId val="108181065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 b="1"/>
                  <a:t>Mrd Ft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6.8984987014628612E-3"/>
              <c:y val="0.103307924369738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64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52854105305655"/>
          <c:y val="0.91562276516470276"/>
          <c:w val="0.62094291789388678"/>
          <c:h val="8.4377234835297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hu-HU" sz="1500" b="0" i="0" baseline="0" dirty="0">
                <a:effectLst/>
              </a:rPr>
              <a:t>M</a:t>
            </a:r>
            <a:r>
              <a:rPr lang="en-US" sz="1500" b="0" i="0" baseline="0" dirty="0" err="1">
                <a:effectLst/>
              </a:rPr>
              <a:t>eghibásodások</a:t>
            </a:r>
            <a:r>
              <a:rPr lang="en-US" sz="1500" b="0" i="0" baseline="0" dirty="0">
                <a:effectLst/>
              </a:rPr>
              <a:t> </a:t>
            </a:r>
            <a:r>
              <a:rPr lang="hu-HU" sz="1500" b="0" i="0" baseline="0" dirty="0">
                <a:effectLst/>
              </a:rPr>
              <a:t>arányának alakulása</a:t>
            </a:r>
            <a:endParaRPr lang="en-US" sz="1500" dirty="0">
              <a:effectLst/>
            </a:endParaRPr>
          </a:p>
        </c:rich>
      </c:tx>
      <c:layout>
        <c:manualLayout>
          <c:xMode val="edge"/>
          <c:yMode val="edge"/>
          <c:x val="0.248214298774658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578723224929902E-2"/>
          <c:y val="0.19099674091954524"/>
          <c:w val="0.90589652084003336"/>
          <c:h val="0.51956073886990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'Hibák a csatornán'!$D$10</c:f>
              <c:strCache>
                <c:ptCount val="1"/>
                <c:pt idx="0">
                  <c:v>1 km gerinccsatornára jutó meghibásodások száma (db/km)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'Hibák a csatornán'!$C$11:$C$18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'Hibák a csatornán'!$D$11:$D$18</c:f>
              <c:numCache>
                <c:formatCode>0.00</c:formatCode>
                <c:ptCount val="8"/>
                <c:pt idx="0">
                  <c:v>0.98</c:v>
                </c:pt>
                <c:pt idx="1">
                  <c:v>1.05</c:v>
                </c:pt>
                <c:pt idx="2">
                  <c:v>1.08</c:v>
                </c:pt>
                <c:pt idx="3">
                  <c:v>1.1299999999999999</c:v>
                </c:pt>
                <c:pt idx="4">
                  <c:v>1.2697256026634569</c:v>
                </c:pt>
                <c:pt idx="5">
                  <c:v>1.6453965389934875</c:v>
                </c:pt>
                <c:pt idx="6">
                  <c:v>1.8790299302609343</c:v>
                </c:pt>
                <c:pt idx="7">
                  <c:v>1.9499707170578782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0-4601-9DFC-48048188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34048"/>
        <c:axId val="231635584"/>
      </c:barChart>
      <c:catAx>
        <c:axId val="23163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1635584"/>
        <c:crosses val="autoZero"/>
        <c:auto val="1"/>
        <c:lblAlgn val="ctr"/>
        <c:lblOffset val="100"/>
        <c:noMultiLvlLbl val="0"/>
      </c:catAx>
      <c:valAx>
        <c:axId val="231635584"/>
        <c:scaling>
          <c:orientation val="minMax"/>
          <c:max val="2.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db/km</a:t>
                </a:r>
              </a:p>
            </c:rich>
          </c:tx>
          <c:layout>
            <c:manualLayout>
              <c:xMode val="edge"/>
              <c:yMode val="edge"/>
              <c:x val="1.6315017582744431E-3"/>
              <c:y val="8.552633136553866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1634048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7.1560252881779834E-2"/>
          <c:y val="0.80274868672658006"/>
          <c:w val="0.85862593864746095"/>
          <c:h val="0.1137290150051998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/>
              <a:t>Átlagos</a:t>
            </a:r>
            <a:r>
              <a:rPr lang="hu-HU" sz="1500" baseline="0"/>
              <a:t> állományi létszám</a:t>
            </a:r>
            <a:endParaRPr lang="en-US" sz="15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044211118662"/>
          <c:y val="0.26918393736639101"/>
          <c:w val="0.87249049811020429"/>
          <c:h val="0.53849849042127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'Átlagbér 2019.05.12'!$J$1:$N$1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'Átlagbér 2019.05.12'!$J$9:$N$9</c:f>
              <c:numCache>
                <c:formatCode>#,##0</c:formatCode>
                <c:ptCount val="5"/>
                <c:pt idx="0">
                  <c:v>21456.410000000003</c:v>
                </c:pt>
                <c:pt idx="1">
                  <c:v>21308.87</c:v>
                </c:pt>
                <c:pt idx="2">
                  <c:v>21000.829999999998</c:v>
                </c:pt>
                <c:pt idx="3">
                  <c:v>20801.48</c:v>
                </c:pt>
                <c:pt idx="4">
                  <c:v>20577.07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B-421A-8623-86BD989BB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780751"/>
        <c:axId val="711621439"/>
      </c:barChart>
      <c:catAx>
        <c:axId val="5777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621439"/>
        <c:crosses val="autoZero"/>
        <c:auto val="1"/>
        <c:lblAlgn val="ctr"/>
        <c:lblOffset val="100"/>
        <c:noMultiLvlLbl val="0"/>
      </c:catAx>
      <c:valAx>
        <c:axId val="711621439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 i="0"/>
                  <a:t>fő</a:t>
                </a:r>
                <a:endParaRPr lang="en-US" b="1" i="0"/>
              </a:p>
            </c:rich>
          </c:tx>
          <c:layout>
            <c:manualLayout>
              <c:xMode val="edge"/>
              <c:yMode val="edge"/>
              <c:x val="2.490157830909133E-2"/>
              <c:y val="8.50615450062692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8075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/>
              <a:t>Fluktuáció</a:t>
            </a:r>
            <a:endParaRPr lang="en-US" sz="15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27836501826849"/>
          <c:y val="0.21377489860108551"/>
          <c:w val="0.80331659535113931"/>
          <c:h val="0.593907991156576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'Átlagbér 2019.05.12'!$S$1:$U$1</c:f>
              <c:strCache>
                <c:ptCount val="3"/>
                <c:pt idx="0">
                  <c:v>2016. év</c:v>
                </c:pt>
                <c:pt idx="1">
                  <c:v>2017. év</c:v>
                </c:pt>
                <c:pt idx="2">
                  <c:v>2018. év</c:v>
                </c:pt>
              </c:strCache>
            </c:strRef>
          </c:cat>
          <c:val>
            <c:numRef>
              <c:f>'Átlagbér 2019.05.12'!$S$2:$U$2</c:f>
              <c:numCache>
                <c:formatCode>0.0%</c:formatCode>
                <c:ptCount val="3"/>
                <c:pt idx="0">
                  <c:v>0.13092938398798026</c:v>
                </c:pt>
                <c:pt idx="1">
                  <c:v>0.12086725099394199</c:v>
                </c:pt>
                <c:pt idx="2">
                  <c:v>0.13060410462342842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F-4113-880A-F9E3AF031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780751"/>
        <c:axId val="711621439"/>
      </c:barChart>
      <c:catAx>
        <c:axId val="5777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621439"/>
        <c:crosses val="autoZero"/>
        <c:auto val="1"/>
        <c:lblAlgn val="ctr"/>
        <c:lblOffset val="100"/>
        <c:noMultiLvlLbl val="0"/>
      </c:catAx>
      <c:valAx>
        <c:axId val="711621439"/>
        <c:scaling>
          <c:orientation val="minMax"/>
          <c:max val="0.150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80751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/>
            </a:pPr>
            <a:r>
              <a:rPr lang="hu-HU" sz="1500" b="0" dirty="0"/>
              <a:t>Átlagbérek</a:t>
            </a:r>
            <a:endParaRPr lang="en-US" sz="15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050834480118368"/>
          <c:y val="0.14557940380281106"/>
          <c:w val="0.80341993305628834"/>
          <c:h val="0.5697165078860249"/>
        </c:manualLayout>
      </c:layout>
      <c:lineChart>
        <c:grouping val="standard"/>
        <c:varyColors val="0"/>
        <c:ser>
          <c:idx val="2"/>
          <c:order val="0"/>
          <c:tx>
            <c:strRef>
              <c:f>'Átlagbér 2019.05.12'!$A$5</c:f>
              <c:strCache>
                <c:ptCount val="1"/>
                <c:pt idx="0">
                  <c:v>Nemzetgazdasági átlag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8"/>
              <c:layout>
                <c:manualLayout>
                  <c:x val="-0.15474126261057972"/>
                  <c:y val="-4.644581000625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7-46F9-80CA-05AF45F9469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7-46F9-80CA-05AF45F94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'Átlagbér 2019.05.12'!$F$1:$N$1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'Átlagbér 2019.05.12'!$F$5:$N$5</c:f>
              <c:numCache>
                <c:formatCode>#,##0</c:formatCode>
                <c:ptCount val="9"/>
                <c:pt idx="0">
                  <c:v>213094</c:v>
                </c:pt>
                <c:pt idx="1">
                  <c:v>223060</c:v>
                </c:pt>
                <c:pt idx="2">
                  <c:v>230714</c:v>
                </c:pt>
                <c:pt idx="3">
                  <c:v>237695</c:v>
                </c:pt>
                <c:pt idx="4">
                  <c:v>247924</c:v>
                </c:pt>
                <c:pt idx="5">
                  <c:v>263171</c:v>
                </c:pt>
                <c:pt idx="6">
                  <c:v>297017</c:v>
                </c:pt>
                <c:pt idx="7">
                  <c:v>329943</c:v>
                </c:pt>
                <c:pt idx="8">
                  <c:v>367833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17-46F9-80CA-05AF45F94691}"/>
            </c:ext>
          </c:extLst>
        </c:ser>
        <c:ser>
          <c:idx val="3"/>
          <c:order val="1"/>
          <c:tx>
            <c:strRef>
              <c:f>'Átlagbér 2019.05.12'!$A$3</c:f>
              <c:strCache>
                <c:ptCount val="1"/>
                <c:pt idx="0">
                  <c:v>Ipar víz- és hulladékgazdálkodás nélkül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8"/>
              <c:layout>
                <c:manualLayout>
                  <c:x val="-0.13653640818580554"/>
                  <c:y val="-6.613965800111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17-46F9-80CA-05AF45F94691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17-46F9-80CA-05AF45F94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'Átlagbér 2019.05.12'!$F$1:$N$1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'Átlagbér 2019.05.12'!$F$3:$N$3</c:f>
              <c:numCache>
                <c:formatCode>#,##0</c:formatCode>
                <c:ptCount val="9"/>
                <c:pt idx="0">
                  <c:v>220399</c:v>
                </c:pt>
                <c:pt idx="1">
                  <c:v>238135</c:v>
                </c:pt>
                <c:pt idx="2">
                  <c:v>248682</c:v>
                </c:pt>
                <c:pt idx="3">
                  <c:v>260140</c:v>
                </c:pt>
                <c:pt idx="4">
                  <c:v>270689</c:v>
                </c:pt>
                <c:pt idx="5">
                  <c:v>285926</c:v>
                </c:pt>
                <c:pt idx="6">
                  <c:v>318707</c:v>
                </c:pt>
                <c:pt idx="7">
                  <c:v>351550.26794134133</c:v>
                </c:pt>
                <c:pt idx="8">
                  <c:v>399185.14848591766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17-46F9-80CA-05AF45F94691}"/>
            </c:ext>
          </c:extLst>
        </c:ser>
        <c:ser>
          <c:idx val="0"/>
          <c:order val="2"/>
          <c:tx>
            <c:strRef>
              <c:f>'Átlagbér 2019.05.12'!$A$7</c:f>
              <c:strCache>
                <c:ptCount val="1"/>
                <c:pt idx="0">
                  <c:v>Víziközmű-ágazat</c:v>
                </c:pt>
              </c:strCache>
            </c:strRef>
          </c:tx>
          <c:spPr>
            <a:ln w="31750"/>
          </c:spPr>
          <c:marker>
            <c:symbol val="diamond"/>
            <c:size val="6"/>
          </c:marker>
          <c:dLbls>
            <c:dLbl>
              <c:idx val="8"/>
              <c:layout>
                <c:manualLayout>
                  <c:x val="0"/>
                  <c:y val="0.11075956057710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17-46F9-80CA-05AF45F94691}"/>
                </c:ext>
              </c:extLst>
            </c:dLbl>
            <c:dLbl>
              <c:idx val="9"/>
              <c:layout>
                <c:manualLayout>
                  <c:x val="-1.8436578171091445E-3"/>
                  <c:y val="1.69721656483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17-46F9-80CA-05AF45F94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'Átlagbér 2019.05.12'!$F$1:$N$1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'Átlagbér 2019.05.12'!$F$7:$N$7</c:f>
              <c:numCache>
                <c:formatCode>#,##0</c:formatCode>
                <c:ptCount val="9"/>
                <c:pt idx="0">
                  <c:v>227131.92122096338</c:v>
                </c:pt>
                <c:pt idx="1">
                  <c:v>240728.92699706327</c:v>
                </c:pt>
                <c:pt idx="2">
                  <c:v>238699.75413146926</c:v>
                </c:pt>
                <c:pt idx="3">
                  <c:v>245006.55023925871</c:v>
                </c:pt>
                <c:pt idx="4">
                  <c:v>253517.24005677746</c:v>
                </c:pt>
                <c:pt idx="5">
                  <c:v>260236.39568874371</c:v>
                </c:pt>
                <c:pt idx="6">
                  <c:v>294838</c:v>
                </c:pt>
                <c:pt idx="7">
                  <c:v>328079.81748323771</c:v>
                </c:pt>
                <c:pt idx="8">
                  <c:v>358326.48200561746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E17-46F9-80CA-05AF45F94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22240"/>
        <c:axId val="246523776"/>
      </c:lineChart>
      <c:catAx>
        <c:axId val="2465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6523776"/>
        <c:crosses val="autoZero"/>
        <c:auto val="1"/>
        <c:lblAlgn val="ctr"/>
        <c:lblOffset val="100"/>
        <c:noMultiLvlLbl val="0"/>
      </c:catAx>
      <c:valAx>
        <c:axId val="246523776"/>
        <c:scaling>
          <c:orientation val="minMax"/>
          <c:max val="400000"/>
          <c:min val="200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Ft / hó</a:t>
                </a:r>
              </a:p>
            </c:rich>
          </c:tx>
          <c:layout>
            <c:manualLayout>
              <c:xMode val="edge"/>
              <c:yMode val="edge"/>
              <c:x val="0"/>
              <c:y val="6.431608442508648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6522240"/>
        <c:crosses val="autoZero"/>
        <c:crossBetween val="between"/>
        <c:majorUnit val="50000"/>
        <c:minorUnit val="25000"/>
      </c:valAx>
    </c:plotArea>
    <c:legend>
      <c:legendPos val="r"/>
      <c:layout>
        <c:manualLayout>
          <c:xMode val="edge"/>
          <c:yMode val="edge"/>
          <c:x val="0"/>
          <c:y val="0.80603175979984854"/>
          <c:w val="0.99120575221238938"/>
          <c:h val="0.17939689649168727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59620027456487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5048285547472899"/>
          <c:y val="0.14557829731992283"/>
          <c:w val="0.54706788905895787"/>
          <c:h val="0.84125385713534662"/>
        </c:manualLayout>
      </c:layout>
      <c:pieChart>
        <c:varyColors val="1"/>
        <c:ser>
          <c:idx val="0"/>
          <c:order val="0"/>
          <c:tx>
            <c:strRef>
              <c:f>Korfa!$N$1</c:f>
              <c:strCache>
                <c:ptCount val="1"/>
                <c:pt idx="0">
                  <c:v>2028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89C-4128-A2AB-28D5FA4E12A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89C-4128-A2AB-28D5FA4E12A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89C-4128-A2AB-28D5FA4E12A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89C-4128-A2AB-28D5FA4E12A5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89C-4128-A2AB-28D5FA4E12A5}"/>
              </c:ext>
            </c:extLst>
          </c:dPt>
          <c:dPt>
            <c:idx val="5"/>
            <c:bubble3D val="0"/>
            <c:spPr>
              <a:pattFill prst="pct5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89C-4128-A2AB-28D5FA4E12A5}"/>
              </c:ext>
            </c:extLst>
          </c:dPt>
          <c:dLbls>
            <c:dLbl>
              <c:idx val="0"/>
              <c:layout>
                <c:manualLayout>
                  <c:x val="9.3449752537738597E-3"/>
                  <c:y val="0.124442206665615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9C-4128-A2AB-28D5FA4E1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Korfa!$A$12:$A$17</c:f>
              <c:strCache>
                <c:ptCount val="6"/>
                <c:pt idx="0">
                  <c:v>16-30 éves</c:v>
                </c:pt>
                <c:pt idx="1">
                  <c:v>31-45 éves</c:v>
                </c:pt>
                <c:pt idx="2">
                  <c:v>46-50 éves</c:v>
                </c:pt>
                <c:pt idx="3">
                  <c:v>51-60 éves</c:v>
                </c:pt>
                <c:pt idx="4">
                  <c:v>60 év felett</c:v>
                </c:pt>
                <c:pt idx="5">
                  <c:v>Hiányzó munkaerő</c:v>
                </c:pt>
              </c:strCache>
            </c:strRef>
          </c:cat>
          <c:val>
            <c:numRef>
              <c:f>Korfa!$N$12:$N$17</c:f>
              <c:numCache>
                <c:formatCode>0.0%</c:formatCode>
                <c:ptCount val="6"/>
                <c:pt idx="0">
                  <c:v>2.7550442715902627E-2</c:v>
                </c:pt>
                <c:pt idx="1">
                  <c:v>0.14467032740587132</c:v>
                </c:pt>
                <c:pt idx="2">
                  <c:v>0.10527354680294476</c:v>
                </c:pt>
                <c:pt idx="3">
                  <c:v>0.30895160275737599</c:v>
                </c:pt>
                <c:pt idx="4">
                  <c:v>0.16021391789474593</c:v>
                </c:pt>
                <c:pt idx="5">
                  <c:v>0.25334016242315938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9C-4128-A2AB-28D5FA4E12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</a:t>
            </a:r>
            <a:r>
              <a:rPr lang="hu-HU"/>
              <a:t>8</a:t>
            </a:r>
            <a:endParaRPr lang="en-US"/>
          </a:p>
        </c:rich>
      </c:tx>
      <c:layout>
        <c:manualLayout>
          <c:xMode val="edge"/>
          <c:yMode val="edge"/>
          <c:x val="0.131824060301577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998526439148872E-4"/>
          <c:y val="0.12051056791225155"/>
          <c:w val="0.36792179379162809"/>
          <c:h val="0.7004015687848254"/>
        </c:manualLayout>
      </c:layout>
      <c:pieChart>
        <c:varyColors val="1"/>
        <c:ser>
          <c:idx val="0"/>
          <c:order val="0"/>
          <c:tx>
            <c:strRef>
              <c:f>Korfa!$I$1</c:f>
              <c:strCache>
                <c:ptCount val="1"/>
                <c:pt idx="0">
                  <c:v>2018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B92-4549-8188-4ED3F9424B6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B92-4549-8188-4ED3F9424B6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B92-4549-8188-4ED3F9424B6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B92-4549-8188-4ED3F9424B6A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B92-4549-8188-4ED3F9424B6A}"/>
              </c:ext>
            </c:extLst>
          </c:dPt>
          <c:dPt>
            <c:idx val="5"/>
            <c:bubble3D val="0"/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B92-4549-8188-4ED3F9424B6A}"/>
              </c:ext>
            </c:extLst>
          </c:dPt>
          <c:dLbls>
            <c:dLbl>
              <c:idx val="0"/>
              <c:layout>
                <c:manualLayout>
                  <c:x val="-4.778723168190506E-2"/>
                  <c:y val="0.142781533524542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92-4549-8188-4ED3F9424B6A}"/>
                </c:ext>
              </c:extLst>
            </c:dLbl>
            <c:dLbl>
              <c:idx val="4"/>
              <c:layout>
                <c:manualLayout>
                  <c:x val="5.3148046058311402E-2"/>
                  <c:y val="0.155619730556441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92-4549-8188-4ED3F9424B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Korfa!$A$12:$A$17</c:f>
              <c:strCache>
                <c:ptCount val="6"/>
                <c:pt idx="0">
                  <c:v>16-30 éves</c:v>
                </c:pt>
                <c:pt idx="1">
                  <c:v>31-45 éves</c:v>
                </c:pt>
                <c:pt idx="2">
                  <c:v>46-50 éves</c:v>
                </c:pt>
                <c:pt idx="3">
                  <c:v>51-60 éves</c:v>
                </c:pt>
                <c:pt idx="4">
                  <c:v>60 év felett</c:v>
                </c:pt>
                <c:pt idx="5">
                  <c:v>Hiányzó munkaerő</c:v>
                </c:pt>
              </c:strCache>
            </c:strRef>
          </c:cat>
          <c:val>
            <c:numRef>
              <c:f>Korfa!$I$12:$I$17</c:f>
              <c:numCache>
                <c:formatCode>0.0%</c:formatCode>
                <c:ptCount val="6"/>
                <c:pt idx="0">
                  <c:v>8.7983160067184096E-2</c:v>
                </c:pt>
                <c:pt idx="1">
                  <c:v>0.31483868134763371</c:v>
                </c:pt>
                <c:pt idx="2">
                  <c:v>0.16283139209379427</c:v>
                </c:pt>
                <c:pt idx="3">
                  <c:v>0.32255552018267047</c:v>
                </c:pt>
                <c:pt idx="4">
                  <c:v>0.11179124630871748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92-4549-8188-4ED3F9424B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0720831296352157"/>
          <c:y val="0.83836493388371935"/>
          <c:w val="0.78709320345361966"/>
          <c:h val="0.15807513639741844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 dirty="0"/>
              <a:t>2019. Évi engedélyes árbevétel </a:t>
            </a:r>
            <a:r>
              <a:rPr lang="hu-HU" b="1" dirty="0" err="1"/>
              <a:t>szolgáltatónként</a:t>
            </a:r>
            <a:r>
              <a:rPr lang="hu-HU" b="1" dirty="0"/>
              <a:t> (Mrd Ft)</a:t>
            </a:r>
            <a:endParaRPr lang="en-US" b="1" dirty="0"/>
          </a:p>
        </c:rich>
      </c:tx>
      <c:layout>
        <c:manualLayout>
          <c:xMode val="edge"/>
          <c:yMode val="edge"/>
          <c:x val="0.30799095714944241"/>
          <c:y val="2.6175474610820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349074364982483E-2"/>
          <c:y val="0.18491427016799708"/>
          <c:w val="0.9398985986564562"/>
          <c:h val="0.695998656188232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[Grafikonok.xlsx]Sheet2!$B$2:$B$41</c:f>
              <c:numCache>
                <c:formatCode>General</c:formatCode>
                <c:ptCount val="40"/>
                <c:pt idx="0">
                  <c:v>0.85765800000000003</c:v>
                </c:pt>
                <c:pt idx="1">
                  <c:v>0.99327500000000002</c:v>
                </c:pt>
                <c:pt idx="2">
                  <c:v>1.067008</c:v>
                </c:pt>
                <c:pt idx="3">
                  <c:v>1.2339749999999998</c:v>
                </c:pt>
                <c:pt idx="4">
                  <c:v>1.3792219999999999</c:v>
                </c:pt>
                <c:pt idx="5">
                  <c:v>1.4160917189901261</c:v>
                </c:pt>
                <c:pt idx="6">
                  <c:v>1.888962</c:v>
                </c:pt>
                <c:pt idx="7">
                  <c:v>1.9160409999999999</c:v>
                </c:pt>
                <c:pt idx="8">
                  <c:v>1.9458679999999999</c:v>
                </c:pt>
                <c:pt idx="9">
                  <c:v>2.2429209999999999</c:v>
                </c:pt>
                <c:pt idx="10">
                  <c:v>2.2505790000000001</c:v>
                </c:pt>
                <c:pt idx="11">
                  <c:v>2.4335529999999999</c:v>
                </c:pt>
                <c:pt idx="12">
                  <c:v>2.4952710000000002</c:v>
                </c:pt>
                <c:pt idx="13">
                  <c:v>2.5223687836199997</c:v>
                </c:pt>
                <c:pt idx="14">
                  <c:v>2.6324609999999997</c:v>
                </c:pt>
                <c:pt idx="15">
                  <c:v>2.8514050000000002</c:v>
                </c:pt>
                <c:pt idx="16">
                  <c:v>2.9057789999999999</c:v>
                </c:pt>
                <c:pt idx="17">
                  <c:v>3.6690169999999998</c:v>
                </c:pt>
                <c:pt idx="18">
                  <c:v>3.87968</c:v>
                </c:pt>
                <c:pt idx="19">
                  <c:v>4.3328000900599992</c:v>
                </c:pt>
                <c:pt idx="20">
                  <c:v>4.5430130000000002</c:v>
                </c:pt>
                <c:pt idx="21">
                  <c:v>4.9764309999999998</c:v>
                </c:pt>
                <c:pt idx="22">
                  <c:v>5.0702690000000006</c:v>
                </c:pt>
                <c:pt idx="23">
                  <c:v>5.261406</c:v>
                </c:pt>
                <c:pt idx="24">
                  <c:v>5.9406049999999997</c:v>
                </c:pt>
                <c:pt idx="25">
                  <c:v>6.2121369999999994</c:v>
                </c:pt>
                <c:pt idx="26">
                  <c:v>6.358053</c:v>
                </c:pt>
                <c:pt idx="27">
                  <c:v>6.8984920000000001</c:v>
                </c:pt>
                <c:pt idx="28">
                  <c:v>7.5386130000000007</c:v>
                </c:pt>
                <c:pt idx="29">
                  <c:v>7.5728980000000004</c:v>
                </c:pt>
                <c:pt idx="30">
                  <c:v>7.8797870000000003</c:v>
                </c:pt>
                <c:pt idx="31">
                  <c:v>8.2840499999999988</c:v>
                </c:pt>
                <c:pt idx="32">
                  <c:v>9.3601270000000003</c:v>
                </c:pt>
                <c:pt idx="33">
                  <c:v>10.284601</c:v>
                </c:pt>
                <c:pt idx="34">
                  <c:v>10.503487</c:v>
                </c:pt>
                <c:pt idx="35">
                  <c:v>10.631358000000001</c:v>
                </c:pt>
                <c:pt idx="36">
                  <c:v>12.057966</c:v>
                </c:pt>
                <c:pt idx="37">
                  <c:v>19.027367999999999</c:v>
                </c:pt>
                <c:pt idx="38">
                  <c:v>33.728000000000002</c:v>
                </c:pt>
                <c:pt idx="39">
                  <c:v>35.517000000000003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0-4BC6-9D11-683B6591C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635440"/>
        <c:axId val="714913552"/>
      </c:barChart>
      <c:catAx>
        <c:axId val="1079635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913552"/>
        <c:crosses val="autoZero"/>
        <c:auto val="1"/>
        <c:lblAlgn val="ctr"/>
        <c:lblOffset val="100"/>
        <c:noMultiLvlLbl val="0"/>
      </c:catAx>
      <c:valAx>
        <c:axId val="71491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b="1"/>
                  <a:t>Mrd</a:t>
                </a:r>
                <a:r>
                  <a:rPr lang="hu-HU" b="1" baseline="0"/>
                  <a:t> Ft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7.8747492622116035E-3"/>
              <c:y val="2.91392803187224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63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7.9486831387455881E-2"/>
          <c:y val="0.15765583231217822"/>
          <c:w val="0.4902877612167808"/>
          <c:h val="0.83250710764390212"/>
        </c:manualLayout>
      </c:layout>
      <c:pieChart>
        <c:varyColors val="1"/>
        <c:ser>
          <c:idx val="0"/>
          <c:order val="0"/>
          <c:tx>
            <c:strRef>
              <c:f>Korfa!$L$1</c:f>
              <c:strCache>
                <c:ptCount val="1"/>
                <c:pt idx="0">
                  <c:v>2023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31B-44D4-9ADC-162DF4FBBBEB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31B-44D4-9ADC-162DF4FBBBEB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31B-44D4-9ADC-162DF4FBBB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31B-44D4-9ADC-162DF4FBBBEB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31B-44D4-9ADC-162DF4FBBBEB}"/>
              </c:ext>
            </c:extLst>
          </c:dPt>
          <c:dPt>
            <c:idx val="5"/>
            <c:bubble3D val="0"/>
            <c:spPr>
              <a:pattFill prst="pct5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31B-44D4-9ADC-162DF4FBBBEB}"/>
              </c:ext>
            </c:extLst>
          </c:dPt>
          <c:dLbls>
            <c:dLbl>
              <c:idx val="0"/>
              <c:layout>
                <c:manualLayout>
                  <c:x val="9.3449752537738597E-3"/>
                  <c:y val="0.124442206665615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B-44D4-9ADC-162DF4FBBBEB}"/>
                </c:ext>
              </c:extLst>
            </c:dLbl>
            <c:dLbl>
              <c:idx val="3"/>
              <c:layout>
                <c:manualLayout>
                  <c:x val="9.3942057152111888E-2"/>
                  <c:y val="-0.132219420076308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B-44D4-9ADC-162DF4FBB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Korfa!$A$12:$A$17</c:f>
              <c:strCache>
                <c:ptCount val="6"/>
                <c:pt idx="0">
                  <c:v>16-30 éves</c:v>
                </c:pt>
                <c:pt idx="1">
                  <c:v>31-45 éves</c:v>
                </c:pt>
                <c:pt idx="2">
                  <c:v>46-50 éves</c:v>
                </c:pt>
                <c:pt idx="3">
                  <c:v>51-60 éves</c:v>
                </c:pt>
                <c:pt idx="4">
                  <c:v>60 év felett</c:v>
                </c:pt>
                <c:pt idx="5">
                  <c:v>Hiányzó munkaerő</c:v>
                </c:pt>
              </c:strCache>
            </c:strRef>
          </c:cat>
          <c:val>
            <c:numRef>
              <c:f>Korfa!$L$12:$L$17</c:f>
              <c:numCache>
                <c:formatCode>0.0%</c:formatCode>
                <c:ptCount val="6"/>
                <c:pt idx="0">
                  <c:v>3.070344817728099E-2</c:v>
                </c:pt>
                <c:pt idx="1">
                  <c:v>0.23616865285086475</c:v>
                </c:pt>
                <c:pt idx="2">
                  <c:v>0.14747797266050347</c:v>
                </c:pt>
                <c:pt idx="3">
                  <c:v>0.32168754799161847</c:v>
                </c:pt>
                <c:pt idx="4">
                  <c:v>0.16399685044835557</c:v>
                </c:pt>
                <c:pt idx="5">
                  <c:v>9.9965527871376803E-2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1B-44D4-9ADC-162DF4FBBB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500" b="0"/>
            </a:pPr>
            <a:r>
              <a:rPr lang="hu-HU" sz="1500" b="0"/>
              <a:t>Rezsicsökkentés és a közműadó hatása 2013-18</a:t>
            </a:r>
          </a:p>
        </c:rich>
      </c:tx>
      <c:layout>
        <c:manualLayout>
          <c:xMode val="edge"/>
          <c:yMode val="edge"/>
          <c:x val="0.31660444660511944"/>
          <c:y val="8.40041539061931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322707689631804E-2"/>
          <c:y val="0.18222397139008134"/>
          <c:w val="0.8637198002389822"/>
          <c:h val="0.539159605687588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'diagram ágazat 1'!$A$3</c:f>
              <c:strCache>
                <c:ptCount val="1"/>
                <c:pt idx="0">
                  <c:v>Közművezetékadó hatása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A-4125-B556-F56C2FC941F8}"/>
                </c:ext>
              </c:extLst>
            </c:dLbl>
            <c:dLbl>
              <c:idx val="1"/>
              <c:layout>
                <c:manualLayout>
                  <c:x val="0"/>
                  <c:y val="5.1263766204933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A-4125-B556-F56C2FC941F8}"/>
                </c:ext>
              </c:extLst>
            </c:dLbl>
            <c:dLbl>
              <c:idx val="2"/>
              <c:layout>
                <c:manualLayout>
                  <c:x val="0"/>
                  <c:y val="4.271980517077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A-4125-B556-F56C2FC941F8}"/>
                </c:ext>
              </c:extLst>
            </c:dLbl>
            <c:dLbl>
              <c:idx val="3"/>
              <c:layout>
                <c:manualLayout>
                  <c:x val="-2.4883356815776753E-3"/>
                  <c:y val="4.55677921821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A-4125-B556-F56C2FC941F8}"/>
                </c:ext>
              </c:extLst>
            </c:dLbl>
            <c:dLbl>
              <c:idx val="4"/>
              <c:layout>
                <c:manualLayout>
                  <c:x val="0"/>
                  <c:y val="3.70238311480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A-4125-B556-F56C2FC941F8}"/>
                </c:ext>
              </c:extLst>
            </c:dLbl>
            <c:dLbl>
              <c:idx val="5"/>
              <c:layout>
                <c:manualLayout>
                  <c:x val="1.2441678407888377E-3"/>
                  <c:y val="3.70238311480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A-4125-B556-F56C2FC941F8}"/>
                </c:ext>
              </c:extLst>
            </c:dLbl>
            <c:dLbl>
              <c:idx val="6"/>
              <c:layout>
                <c:manualLayout>
                  <c:x val="-1.2441678407888377E-3"/>
                  <c:y val="2.847987011385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A-4125-B556-F56C2FC94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 ágazat 1'!$B$2:$H$2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'diagram ágazat 1'!$B$3:$H$3</c:f>
              <c:numCache>
                <c:formatCode>#,##0.0</c:formatCode>
                <c:ptCount val="7"/>
                <c:pt idx="0" formatCode="#,##0">
                  <c:v>0</c:v>
                </c:pt>
                <c:pt idx="1">
                  <c:v>-13.068537560000001</c:v>
                </c:pt>
                <c:pt idx="2">
                  <c:v>-13.17955006</c:v>
                </c:pt>
                <c:pt idx="3">
                  <c:v>-13.805356171</c:v>
                </c:pt>
                <c:pt idx="4">
                  <c:v>-14.045655965</c:v>
                </c:pt>
                <c:pt idx="5">
                  <c:v>-14.062981148</c:v>
                </c:pt>
                <c:pt idx="6">
                  <c:v>-14.0881428225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AA-4125-B556-F56C2FC941F8}"/>
            </c:ext>
          </c:extLst>
        </c:ser>
        <c:ser>
          <c:idx val="1"/>
          <c:order val="1"/>
          <c:tx>
            <c:strRef>
              <c:f>'diagram ágazat 1'!$A$4</c:f>
              <c:strCache>
                <c:ptCount val="1"/>
                <c:pt idx="0">
                  <c:v>Rezsicsökkentés hatása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AA-4125-B556-F56C2FC941F8}"/>
                </c:ext>
              </c:extLst>
            </c:dLbl>
            <c:dLbl>
              <c:idx val="4"/>
              <c:layout>
                <c:manualLayout>
                  <c:x val="0"/>
                  <c:y val="-3.417561988567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AA-4125-B556-F56C2FC941F8}"/>
                </c:ext>
              </c:extLst>
            </c:dLbl>
            <c:dLbl>
              <c:idx val="5"/>
              <c:layout>
                <c:manualLayout>
                  <c:x val="0"/>
                  <c:y val="-2.563188310246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AA-4125-B556-F56C2FC941F8}"/>
                </c:ext>
              </c:extLst>
            </c:dLbl>
            <c:dLbl>
              <c:idx val="6"/>
              <c:layout>
                <c:manualLayout>
                  <c:x val="-1.2441678407888377E-3"/>
                  <c:y val="-5.695974022770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AA-4125-B556-F56C2FC94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'diagram ágazat 1'!$B$2:$H$2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'diagram ágazat 1'!$B$4:$H$4</c:f>
              <c:numCache>
                <c:formatCode>#,##0.0</c:formatCode>
                <c:ptCount val="7"/>
                <c:pt idx="0" formatCode="#,##0">
                  <c:v>0</c:v>
                </c:pt>
                <c:pt idx="1">
                  <c:v>-8.0282699986762012</c:v>
                </c:pt>
                <c:pt idx="2">
                  <c:v>-16.683283032131747</c:v>
                </c:pt>
                <c:pt idx="3">
                  <c:v>-17.970910888888888</c:v>
                </c:pt>
                <c:pt idx="4">
                  <c:v>-19.169353699999998</c:v>
                </c:pt>
                <c:pt idx="5">
                  <c:v>-20.164117600000001</c:v>
                </c:pt>
                <c:pt idx="6">
                  <c:v>-20.146663199999999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A-4125-B556-F56C2FC9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03145216"/>
        <c:axId val="203146752"/>
      </c:barChart>
      <c:lineChart>
        <c:grouping val="standard"/>
        <c:varyColors val="0"/>
        <c:ser>
          <c:idx val="4"/>
          <c:order val="2"/>
          <c:tx>
            <c:strRef>
              <c:f>'diagram ágazat 1'!$A$7</c:f>
              <c:strCache>
                <c:ptCount val="1"/>
                <c:pt idx="0">
                  <c:v>Főbb gazdasági hatások aránya a 2013-2017 közötti árbevétel átlagához az adott évben</c:v>
                </c:pt>
              </c:strCache>
            </c:strRef>
          </c:tx>
          <c:spPr>
            <a:ln w="25400" cap="rnd">
              <a:solidFill>
                <a:schemeClr val="bg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AA-4125-B556-F56C2FC94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'diagram ágazat 1'!$B$2:$H$2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'diagram ágazat 1'!$B$7:$H$7</c:f>
              <c:numCache>
                <c:formatCode>0.00%</c:formatCode>
                <c:ptCount val="7"/>
                <c:pt idx="0">
                  <c:v>0</c:v>
                </c:pt>
                <c:pt idx="1">
                  <c:v>-9.4816117586703996E-2</c:v>
                </c:pt>
                <c:pt idx="2">
                  <c:v>-0.13421357170086215</c:v>
                </c:pt>
                <c:pt idx="3">
                  <c:v>-0.14281318467911308</c:v>
                </c:pt>
                <c:pt idx="4">
                  <c:v>-0.14927937571980984</c:v>
                </c:pt>
                <c:pt idx="5">
                  <c:v>-0.15382804296413341</c:v>
                </c:pt>
                <c:pt idx="6">
                  <c:v>-0.15386268203657277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1AA-4125-B556-F56C2FC941F8}"/>
            </c:ext>
          </c:extLst>
        </c:ser>
        <c:ser>
          <c:idx val="5"/>
          <c:order val="3"/>
          <c:tx>
            <c:strRef>
              <c:f>'diagram ágazat 1'!$A$8</c:f>
              <c:strCache>
                <c:ptCount val="1"/>
                <c:pt idx="0">
                  <c:v>Főbb gazdasági hatások kumulált aránya a 2013-2017 közötti árbevétel átlagához az adott évben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AA-4125-B556-F56C2FC94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'diagram ágazat 1'!$B$2:$H$2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'diagram ágazat 1'!$B$8:$H$8</c:f>
              <c:numCache>
                <c:formatCode>0.00%</c:formatCode>
                <c:ptCount val="7"/>
                <c:pt idx="0">
                  <c:v>0</c:v>
                </c:pt>
                <c:pt idx="1">
                  <c:v>-9.4816117586703996E-2</c:v>
                </c:pt>
                <c:pt idx="2">
                  <c:v>-0.22434105329954304</c:v>
                </c:pt>
                <c:pt idx="3">
                  <c:v>-0.35466863233397383</c:v>
                </c:pt>
                <c:pt idx="4">
                  <c:v>-0.48816489305898147</c:v>
                </c:pt>
                <c:pt idx="5">
                  <c:v>-0.62210812611292055</c:v>
                </c:pt>
                <c:pt idx="6">
                  <c:v>-0.75451092285945875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1AA-4125-B556-F56C2FC9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58656"/>
        <c:axId val="203148672"/>
      </c:lineChart>
      <c:catAx>
        <c:axId val="2031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200"/>
            </a:pPr>
            <a:endParaRPr lang="en-US"/>
          </a:p>
        </c:txPr>
        <c:crossAx val="203146752"/>
        <c:crosses val="autoZero"/>
        <c:auto val="1"/>
        <c:lblAlgn val="ctr"/>
        <c:lblOffset val="100"/>
        <c:noMultiLvlLbl val="0"/>
      </c:catAx>
      <c:valAx>
        <c:axId val="2031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/>
              <a:lstStyle/>
              <a:p>
                <a:pPr>
                  <a:defRPr sz="1200"/>
                </a:pPr>
                <a:r>
                  <a:rPr lang="hu-HU" sz="1200"/>
                  <a:t>Mrd Ft</a:t>
                </a:r>
              </a:p>
            </c:rich>
          </c:tx>
          <c:layout>
            <c:manualLayout>
              <c:xMode val="edge"/>
              <c:yMode val="edge"/>
              <c:x val="4.0452654008240892E-2"/>
              <c:y val="8.294561337363767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03145216"/>
        <c:crosses val="autoZero"/>
        <c:crossBetween val="between"/>
      </c:valAx>
      <c:valAx>
        <c:axId val="203148672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03158656"/>
        <c:crosses val="max"/>
        <c:crossBetween val="between"/>
      </c:valAx>
      <c:catAx>
        <c:axId val="20315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148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0"/>
              <a:t>Közműadó</a:t>
            </a:r>
            <a:r>
              <a:rPr lang="hu-HU" sz="1600" b="0" baseline="0"/>
              <a:t> / Engedélyes árbevétel</a:t>
            </a:r>
            <a:endParaRPr lang="en-US" sz="16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721617295559109E-2"/>
          <c:y val="0.11457537055123782"/>
          <c:w val="0.95425103539359324"/>
          <c:h val="0.7263069044491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'X:\Statisztikák\2020\2020.07.20 - ITM stratégia\[Belső anyag - Azonnali kompenzáció.xlsx]ALAPADATOK_2019'!$A$10</c:f>
              <c:strCache>
                <c:ptCount val="1"/>
                <c:pt idx="0">
                  <c:v>Közművezeték-adó/Engedélyes tevékenység árbevétele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[2]ALAPADATOK_2019!$B$10:$AO$10</c:f>
              <c:numCache>
                <c:formatCode>General</c:formatCode>
                <c:ptCount val="40"/>
                <c:pt idx="0">
                  <c:v>8.1543654194039791E-2</c:v>
                </c:pt>
                <c:pt idx="1">
                  <c:v>6.9486310471041771E-2</c:v>
                </c:pt>
                <c:pt idx="2">
                  <c:v>7.6034623009295879E-2</c:v>
                </c:pt>
                <c:pt idx="3">
                  <c:v>7.2174013866564204E-2</c:v>
                </c:pt>
                <c:pt idx="4">
                  <c:v>9.2232746262470577E-2</c:v>
                </c:pt>
                <c:pt idx="5">
                  <c:v>7.1247190962050982E-2</c:v>
                </c:pt>
                <c:pt idx="6">
                  <c:v>9.141455096959708E-2</c:v>
                </c:pt>
                <c:pt idx="7">
                  <c:v>6.7777863462471125E-2</c:v>
                </c:pt>
                <c:pt idx="8">
                  <c:v>4.5319324861143567E-2</c:v>
                </c:pt>
                <c:pt idx="9">
                  <c:v>4.540554368927241E-2</c:v>
                </c:pt>
                <c:pt idx="10">
                  <c:v>7.8266306699320526E-2</c:v>
                </c:pt>
                <c:pt idx="11">
                  <c:v>6.4211658914944694E-2</c:v>
                </c:pt>
                <c:pt idx="12">
                  <c:v>7.0474276841652514E-2</c:v>
                </c:pt>
                <c:pt idx="13">
                  <c:v>3.1185638741998329E-2</c:v>
                </c:pt>
                <c:pt idx="14">
                  <c:v>5.5810265714971212E-2</c:v>
                </c:pt>
                <c:pt idx="15">
                  <c:v>4.7757488184151722E-2</c:v>
                </c:pt>
                <c:pt idx="16">
                  <c:v>5.8498417745576119E-2</c:v>
                </c:pt>
                <c:pt idx="17">
                  <c:v>4.6517118165303642E-2</c:v>
                </c:pt>
                <c:pt idx="18">
                  <c:v>8.8031818371695172E-2</c:v>
                </c:pt>
                <c:pt idx="19">
                  <c:v>5.5765593663889647E-2</c:v>
                </c:pt>
                <c:pt idx="20">
                  <c:v>1.4807190922656763E-2</c:v>
                </c:pt>
                <c:pt idx="21">
                  <c:v>2.1646762333965845E-2</c:v>
                </c:pt>
                <c:pt idx="22">
                  <c:v>6.5463717951134773E-2</c:v>
                </c:pt>
                <c:pt idx="23">
                  <c:v>7.0792060888457506E-2</c:v>
                </c:pt>
                <c:pt idx="24">
                  <c:v>7.9267033477072299E-2</c:v>
                </c:pt>
                <c:pt idx="25">
                  <c:v>6.9172319381474612E-2</c:v>
                </c:pt>
                <c:pt idx="26">
                  <c:v>0.1033533520615298</c:v>
                </c:pt>
                <c:pt idx="27">
                  <c:v>9.7519975661247316E-2</c:v>
                </c:pt>
                <c:pt idx="28">
                  <c:v>4.8064015588914551E-2</c:v>
                </c:pt>
                <c:pt idx="29">
                  <c:v>6.9221188506698492E-2</c:v>
                </c:pt>
                <c:pt idx="30">
                  <c:v>4.9867637206438879E-2</c:v>
                </c:pt>
                <c:pt idx="31">
                  <c:v>6.7989221823780865E-2</c:v>
                </c:pt>
                <c:pt idx="32">
                  <c:v>4.8792905565714195E-2</c:v>
                </c:pt>
                <c:pt idx="33">
                  <c:v>2.6645265928301916E-2</c:v>
                </c:pt>
                <c:pt idx="34">
                  <c:v>4.2600165288826888E-2</c:v>
                </c:pt>
                <c:pt idx="35">
                  <c:v>9.3325518715483002E-2</c:v>
                </c:pt>
                <c:pt idx="36">
                  <c:v>6.608225156657041E-2</c:v>
                </c:pt>
                <c:pt idx="37">
                  <c:v>4.8617164227853407E-2</c:v>
                </c:pt>
                <c:pt idx="38">
                  <c:v>6.9648931226919231E-2</c:v>
                </c:pt>
                <c:pt idx="39">
                  <c:v>0.10784727291032191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6-410E-B467-AE46AEDBB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325119"/>
        <c:axId val="1824403167"/>
      </c:barChart>
      <c:lineChart>
        <c:grouping val="standard"/>
        <c:varyColors val="0"/>
        <c:ser>
          <c:idx val="1"/>
          <c:order val="1"/>
          <c:tx>
            <c:strRef>
              <c:f>'X:\Statisztikák\2020\2020.07.20 - ITM stratégia\[Belső anyag - Azonnali kompenzáció.xlsx]ALAPADATOK_2019'!$A$11</c:f>
              <c:strCache>
                <c:ptCount val="1"/>
                <c:pt idx="0">
                  <c:v>Ágazati átlag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679951754555067E-2"/>
                  <c:y val="1.400092692750819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F6-410E-B467-AE46AEDBBFB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[2]ALAPADATOK_2019!$B$11:$AO$11</c:f>
              <c:numCache>
                <c:formatCode>General</c:formatCode>
                <c:ptCount val="40"/>
                <c:pt idx="0">
                  <c:v>5.3730719401038129E-2</c:v>
                </c:pt>
                <c:pt idx="1">
                  <c:v>5.3730719401038129E-2</c:v>
                </c:pt>
                <c:pt idx="2">
                  <c:v>5.3730719401038129E-2</c:v>
                </c:pt>
                <c:pt idx="3">
                  <c:v>5.3730719401038129E-2</c:v>
                </c:pt>
                <c:pt idx="4">
                  <c:v>5.3730719401038129E-2</c:v>
                </c:pt>
                <c:pt idx="5">
                  <c:v>5.3730719401038129E-2</c:v>
                </c:pt>
                <c:pt idx="6">
                  <c:v>5.3730719401038129E-2</c:v>
                </c:pt>
                <c:pt idx="7">
                  <c:v>5.3730719401038129E-2</c:v>
                </c:pt>
                <c:pt idx="8">
                  <c:v>5.3730719401038129E-2</c:v>
                </c:pt>
                <c:pt idx="9">
                  <c:v>5.3730719401038129E-2</c:v>
                </c:pt>
                <c:pt idx="10">
                  <c:v>5.3730719401038129E-2</c:v>
                </c:pt>
                <c:pt idx="11">
                  <c:v>5.3730719401038129E-2</c:v>
                </c:pt>
                <c:pt idx="12">
                  <c:v>5.3730719401038129E-2</c:v>
                </c:pt>
                <c:pt idx="13">
                  <c:v>5.3730719401038129E-2</c:v>
                </c:pt>
                <c:pt idx="14">
                  <c:v>5.3730719401038129E-2</c:v>
                </c:pt>
                <c:pt idx="15">
                  <c:v>5.3730719401038129E-2</c:v>
                </c:pt>
                <c:pt idx="16">
                  <c:v>5.3730719401038129E-2</c:v>
                </c:pt>
                <c:pt idx="17">
                  <c:v>5.3730719401038129E-2</c:v>
                </c:pt>
                <c:pt idx="18">
                  <c:v>5.3730719401038129E-2</c:v>
                </c:pt>
                <c:pt idx="19">
                  <c:v>5.3730719401038129E-2</c:v>
                </c:pt>
                <c:pt idx="20">
                  <c:v>5.3730719401038129E-2</c:v>
                </c:pt>
                <c:pt idx="21">
                  <c:v>5.3730719401038129E-2</c:v>
                </c:pt>
                <c:pt idx="22">
                  <c:v>5.3730719401038129E-2</c:v>
                </c:pt>
                <c:pt idx="23">
                  <c:v>5.3730719401038129E-2</c:v>
                </c:pt>
                <c:pt idx="24">
                  <c:v>5.3730719401038129E-2</c:v>
                </c:pt>
                <c:pt idx="25">
                  <c:v>5.3730719401038129E-2</c:v>
                </c:pt>
                <c:pt idx="26">
                  <c:v>5.3730719401038129E-2</c:v>
                </c:pt>
                <c:pt idx="27">
                  <c:v>5.3730719401038129E-2</c:v>
                </c:pt>
                <c:pt idx="28">
                  <c:v>5.3730719401038129E-2</c:v>
                </c:pt>
                <c:pt idx="29">
                  <c:v>5.3730719401038129E-2</c:v>
                </c:pt>
                <c:pt idx="30">
                  <c:v>5.3730719401038129E-2</c:v>
                </c:pt>
                <c:pt idx="31">
                  <c:v>5.3730719401038129E-2</c:v>
                </c:pt>
                <c:pt idx="32">
                  <c:v>5.3730719401038129E-2</c:v>
                </c:pt>
                <c:pt idx="33">
                  <c:v>5.3730719401038129E-2</c:v>
                </c:pt>
                <c:pt idx="34">
                  <c:v>5.3730719401038129E-2</c:v>
                </c:pt>
                <c:pt idx="35">
                  <c:v>5.3730719401038129E-2</c:v>
                </c:pt>
                <c:pt idx="36">
                  <c:v>5.3730719401038129E-2</c:v>
                </c:pt>
                <c:pt idx="37">
                  <c:v>5.3730719401038129E-2</c:v>
                </c:pt>
                <c:pt idx="38">
                  <c:v>5.3730719401038129E-2</c:v>
                </c:pt>
                <c:pt idx="39">
                  <c:v>5.3730719401038129E-2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F6-410E-B467-AE46AEDBB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4325119"/>
        <c:axId val="1824403167"/>
      </c:lineChart>
      <c:catAx>
        <c:axId val="156432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4403167"/>
        <c:crosses val="autoZero"/>
        <c:auto val="1"/>
        <c:lblAlgn val="ctr"/>
        <c:lblOffset val="100"/>
        <c:noMultiLvlLbl val="0"/>
      </c:catAx>
      <c:valAx>
        <c:axId val="182440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/>
                  <a:t>%</a:t>
                </a:r>
                <a:endParaRPr lang="en-US" sz="1400" b="1"/>
              </a:p>
            </c:rich>
          </c:tx>
          <c:layout>
            <c:manualLayout>
              <c:xMode val="edge"/>
              <c:yMode val="edge"/>
              <c:x val="1.0027347310847767E-2"/>
              <c:y val="1.96230618231544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32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5048118985127E-2"/>
          <c:y val="0.17131639722863742"/>
          <c:w val="0.89621062992125999"/>
          <c:h val="0.66747144404956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Árbevétel-arányos közműadó teher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Sheet7!$A$3:$A$6</c:f>
              <c:strCache>
                <c:ptCount val="4"/>
                <c:pt idx="0">
                  <c:v>Víziközmű</c:v>
                </c:pt>
                <c:pt idx="1">
                  <c:v>Földgáz</c:v>
                </c:pt>
                <c:pt idx="2">
                  <c:v>Villamos energia</c:v>
                </c:pt>
                <c:pt idx="3">
                  <c:v>Távközlés</c:v>
                </c:pt>
              </c:strCache>
            </c:strRef>
          </c:cat>
          <c:val>
            <c:numRef>
              <c:f>Sheet7!$B$3:$B$6</c:f>
              <c:numCache>
                <c:formatCode>0.0</c:formatCode>
                <c:ptCount val="4"/>
                <c:pt idx="0">
                  <c:v>5.4</c:v>
                </c:pt>
                <c:pt idx="1">
                  <c:v>1.6</c:v>
                </c:pt>
                <c:pt idx="2">
                  <c:v>2.4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3-4E0A-9F79-FCF0DDFBE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524223"/>
        <c:axId val="199393055"/>
      </c:barChart>
      <c:catAx>
        <c:axId val="152552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93055"/>
        <c:crosses val="autoZero"/>
        <c:auto val="1"/>
        <c:lblAlgn val="ctr"/>
        <c:lblOffset val="100"/>
        <c:noMultiLvlLbl val="0"/>
      </c:catAx>
      <c:valAx>
        <c:axId val="19939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1.9444444444444445E-2"/>
              <c:y val="6.27866378134603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52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/>
            </a:pPr>
            <a:r>
              <a:rPr lang="hu-HU" sz="1500" b="0" i="0" baseline="0" dirty="0">
                <a:effectLst/>
              </a:rPr>
              <a:t>Víziközmű-szolgáltatás korrigált üzemi eredménye 2019. évben</a:t>
            </a:r>
            <a:endParaRPr lang="en-US" sz="1500" b="0" dirty="0">
              <a:effectLst/>
            </a:endParaRPr>
          </a:p>
        </c:rich>
      </c:tx>
      <c:layout>
        <c:manualLayout>
          <c:xMode val="edge"/>
          <c:yMode val="edge"/>
          <c:x val="0.19987566979023333"/>
          <c:y val="2.5879714329233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696086568612467E-2"/>
          <c:y val="0.1193767731651445"/>
          <c:w val="0.8951828960466669"/>
          <c:h val="0.704503748269693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4DC-4AEA-A2ED-1E23ABBABC6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DC-4AEA-A2ED-1E23ABBABC69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4-14DC-4AEA-A2ED-1E23ABBABC6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DC-4AEA-A2ED-1E23ABBABC6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4DC-4AEA-A2ED-1E23ABBABC6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DC-4AEA-A2ED-1E23ABBABC69}"/>
              </c:ext>
            </c:extLst>
          </c:dPt>
          <c:cat>
            <c:strRef>
              <c:f>'ÜE 2019'!$B$18:$G$18</c:f>
              <c:strCache>
                <c:ptCount val="6"/>
                <c:pt idx="0">
                  <c:v>Engedélyes Üzemi Eredmény</c:v>
                </c:pt>
                <c:pt idx="1">
                  <c:v>Önkormányzati díjtámogatás</c:v>
                </c:pt>
                <c:pt idx="2">
                  <c:v>Közszolgáltatási támogatás</c:v>
                </c:pt>
                <c:pt idx="3">
                  <c:v>Tulajdonosi támogatás</c:v>
                </c:pt>
                <c:pt idx="4">
                  <c:v>Visszapótlási kötelezettség elengedése</c:v>
                </c:pt>
                <c:pt idx="5">
                  <c:v>Korrigált ÜE</c:v>
                </c:pt>
              </c:strCache>
            </c:strRef>
          </c:cat>
          <c:val>
            <c:numRef>
              <c:f>'ÜE 2019'!$B$12:$G$12</c:f>
              <c:numCache>
                <c:formatCode>0.0</c:formatCode>
                <c:ptCount val="6"/>
                <c:pt idx="0">
                  <c:v>2.6545729671407798</c:v>
                </c:pt>
                <c:pt idx="1">
                  <c:v>2.6545729671407798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C-4AEA-A2ED-1E23ABBABC69}"/>
            </c:ext>
          </c:extLst>
        </c:ser>
        <c:ser>
          <c:idx val="1"/>
          <c:order val="1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4DC-4AEA-A2ED-1E23ABBABC69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B-14DC-4AEA-A2ED-1E23ABBABC69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D-14DC-4AEA-A2ED-1E23ABBABC69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4DC-4AEA-A2ED-1E23ABBABC69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4DC-4AEA-A2ED-1E23ABBABC69}"/>
              </c:ext>
            </c:extLst>
          </c:dPt>
          <c:dLbls>
            <c:dLbl>
              <c:idx val="5"/>
              <c:layout>
                <c:manualLayout>
                  <c:x val="-5.7859013110726958E-3"/>
                  <c:y val="0.31510019183806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DC-4AEA-A2ED-1E23ABBAB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'ÜE 2019'!$B$18:$G$18</c:f>
              <c:strCache>
                <c:ptCount val="6"/>
                <c:pt idx="0">
                  <c:v>Engedélyes Üzemi Eredmény</c:v>
                </c:pt>
                <c:pt idx="1">
                  <c:v>Önkormányzati díjtámogatás</c:v>
                </c:pt>
                <c:pt idx="2">
                  <c:v>Közszolgáltatási támogatás</c:v>
                </c:pt>
                <c:pt idx="3">
                  <c:v>Tulajdonosi támogatás</c:v>
                </c:pt>
                <c:pt idx="4">
                  <c:v>Visszapótlási kötelezettség elengedése</c:v>
                </c:pt>
                <c:pt idx="5">
                  <c:v>Korrigált ÜE</c:v>
                </c:pt>
              </c:strCache>
            </c:strRef>
          </c:cat>
          <c:val>
            <c:numRef>
              <c:f>'ÜE 2019'!$B$13:$G$13</c:f>
              <c:numCache>
                <c:formatCode>0.0</c:formatCode>
                <c:ptCount val="6"/>
                <c:pt idx="1">
                  <c:v>-1.8454270328592202</c:v>
                </c:pt>
                <c:pt idx="2">
                  <c:v>-1.8454270328592202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DC-4AEA-A2ED-1E23ABBABC69}"/>
            </c:ext>
          </c:extLst>
        </c:ser>
        <c:ser>
          <c:idx val="2"/>
          <c:order val="2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14DC-4AEA-A2ED-1E23ABBABC69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5-14DC-4AEA-A2ED-1E23ABBABC69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17-14DC-4AEA-A2ED-1E23ABBABC69}"/>
              </c:ext>
            </c:extLst>
          </c:dPt>
          <c:dPt>
            <c:idx val="5"/>
            <c:invertIfNegative val="0"/>
            <c:bubble3D val="0"/>
            <c:spPr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14DC-4AEA-A2ED-1E23ABBABC69}"/>
              </c:ext>
            </c:extLst>
          </c:dPt>
          <c:cat>
            <c:strRef>
              <c:f>'ÜE 2019'!$B$18:$G$18</c:f>
              <c:strCache>
                <c:ptCount val="6"/>
                <c:pt idx="0">
                  <c:v>Engedélyes Üzemi Eredmény</c:v>
                </c:pt>
                <c:pt idx="1">
                  <c:v>Önkormányzati díjtámogatás</c:v>
                </c:pt>
                <c:pt idx="2">
                  <c:v>Közszolgáltatási támogatás</c:v>
                </c:pt>
                <c:pt idx="3">
                  <c:v>Tulajdonosi támogatás</c:v>
                </c:pt>
                <c:pt idx="4">
                  <c:v>Visszapótlási kötelezettség elengedése</c:v>
                </c:pt>
                <c:pt idx="5">
                  <c:v>Korrigált ÜE</c:v>
                </c:pt>
              </c:strCache>
            </c:strRef>
          </c:cat>
          <c:val>
            <c:numRef>
              <c:f>'ÜE 2019'!$B$14:$G$14</c:f>
              <c:numCache>
                <c:formatCode>General</c:formatCode>
                <c:ptCount val="6"/>
                <c:pt idx="2" formatCode="0.0">
                  <c:v>-12.683414000000001</c:v>
                </c:pt>
                <c:pt idx="3" formatCode="0.0">
                  <c:v>-14.528841032859221</c:v>
                </c:pt>
                <c:pt idx="4" formatCode="0.0">
                  <c:v>-27.80489403285922</c:v>
                </c:pt>
                <c:pt idx="5" formatCode="0.0">
                  <c:v>-43.58744003285922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4DC-4AEA-A2ED-1E23ABBABC69}"/>
            </c:ext>
          </c:extLst>
        </c:ser>
        <c:ser>
          <c:idx val="3"/>
          <c:order val="3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14DC-4AEA-A2ED-1E23ABBABC69}"/>
              </c:ext>
            </c:extLst>
          </c:dPt>
          <c:cat>
            <c:strRef>
              <c:f>'ÜE 2019'!$B$18:$G$18</c:f>
              <c:strCache>
                <c:ptCount val="6"/>
                <c:pt idx="0">
                  <c:v>Engedélyes Üzemi Eredmény</c:v>
                </c:pt>
                <c:pt idx="1">
                  <c:v>Önkormányzati díjtámogatás</c:v>
                </c:pt>
                <c:pt idx="2">
                  <c:v>Közszolgáltatási támogatás</c:v>
                </c:pt>
                <c:pt idx="3">
                  <c:v>Tulajdonosi támogatás</c:v>
                </c:pt>
                <c:pt idx="4">
                  <c:v>Visszapótlási kötelezettség elengedése</c:v>
                </c:pt>
                <c:pt idx="5">
                  <c:v>Korrigált ÜE</c:v>
                </c:pt>
              </c:strCache>
            </c:strRef>
          </c:cat>
          <c:val>
            <c:numRef>
              <c:f>'ÜE 2019'!$B$15:$G$15</c:f>
              <c:numCache>
                <c:formatCode>General</c:formatCode>
                <c:ptCount val="6"/>
                <c:pt idx="3" formatCode="0.0">
                  <c:v>-13.276052999999999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4DC-4AEA-A2ED-1E23ABBABC69}"/>
            </c:ext>
          </c:extLst>
        </c:ser>
        <c:ser>
          <c:idx val="4"/>
          <c:order val="4"/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E-14DC-4AEA-A2ED-1E23ABBABC69}"/>
              </c:ext>
            </c:extLst>
          </c:dPt>
          <c:val>
            <c:numRef>
              <c:f>'ÜE 2019'!$B$16:$G$16</c:f>
              <c:numCache>
                <c:formatCode>General</c:formatCode>
                <c:ptCount val="6"/>
                <c:pt idx="4" formatCode="0.0">
                  <c:v>-15.782546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4DC-4AEA-A2ED-1E23ABBAB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7270144"/>
        <c:axId val="237271680"/>
      </c:barChart>
      <c:lineChart>
        <c:grouping val="standard"/>
        <c:varyColors val="0"/>
        <c:ser>
          <c:idx val="6"/>
          <c:order val="5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986722785913353E-2"/>
                  <c:y val="-4.2630440862116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4DC-4AEA-A2ED-1E23ABBABC69}"/>
                </c:ext>
              </c:extLst>
            </c:dLbl>
            <c:dLbl>
              <c:idx val="2"/>
              <c:layout>
                <c:manualLayout>
                  <c:x val="-5.3768484815158155E-2"/>
                  <c:y val="7.1938868954822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4DC-4AEA-A2ED-1E23ABBABC69}"/>
                </c:ext>
              </c:extLst>
            </c:dLbl>
            <c:dLbl>
              <c:idx val="3"/>
              <c:layout>
                <c:manualLayout>
                  <c:x val="-4.309484614532165E-2"/>
                  <c:y val="0.20782339920281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4DC-4AEA-A2ED-1E23ABBABC69}"/>
                </c:ext>
              </c:extLst>
            </c:dLbl>
            <c:dLbl>
              <c:idx val="4"/>
              <c:layout>
                <c:manualLayout>
                  <c:x val="-4.461965166958401E-2"/>
                  <c:y val="0.365023149881874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4DC-4AEA-A2ED-1E23ABBABC69}"/>
                </c:ext>
              </c:extLst>
            </c:dLbl>
            <c:dLbl>
              <c:idx val="5"/>
              <c:layout>
                <c:manualLayout>
                  <c:x val="-4.309484614532165E-2"/>
                  <c:y val="4.7959245969881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4DC-4AEA-A2ED-1E23ABBABC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'ÜE 2019'!$B$17:$G$17</c:f>
              <c:numCache>
                <c:formatCode>0.0</c:formatCode>
                <c:ptCount val="6"/>
                <c:pt idx="0">
                  <c:v>2.6545729671407798</c:v>
                </c:pt>
                <c:pt idx="1">
                  <c:v>-4.5</c:v>
                </c:pt>
                <c:pt idx="2">
                  <c:v>-12.683414000000001</c:v>
                </c:pt>
                <c:pt idx="3">
                  <c:v>-14.528841032859221</c:v>
                </c:pt>
                <c:pt idx="4">
                  <c:v>-15.782546</c:v>
                </c:pt>
                <c:pt idx="5">
                  <c:v>-43.58744003285922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14DC-4AEA-A2ED-1E23ABBAB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295872"/>
        <c:axId val="237294336"/>
      </c:lineChart>
      <c:catAx>
        <c:axId val="2372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37271680"/>
        <c:crosses val="autoZero"/>
        <c:auto val="1"/>
        <c:lblAlgn val="ctr"/>
        <c:lblOffset val="100"/>
        <c:noMultiLvlLbl val="0"/>
      </c:catAx>
      <c:valAx>
        <c:axId val="237271680"/>
        <c:scaling>
          <c:orientation val="minMax"/>
          <c:max val="10"/>
          <c:min val="-5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hu-HU" sz="1200" b="0" dirty="0"/>
                  <a:t>Mrd Ft</a:t>
                </a:r>
              </a:p>
            </c:rich>
          </c:tx>
          <c:layout>
            <c:manualLayout>
              <c:xMode val="edge"/>
              <c:yMode val="edge"/>
              <c:x val="1.5697476017744973E-4"/>
              <c:y val="1.007212838853158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37270144"/>
        <c:crosses val="autoZero"/>
        <c:crossBetween val="between"/>
        <c:majorUnit val="5"/>
      </c:valAx>
      <c:valAx>
        <c:axId val="237294336"/>
        <c:scaling>
          <c:orientation val="minMax"/>
          <c:max val="10"/>
          <c:min val="-5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37295872"/>
        <c:crosses val="max"/>
        <c:crossBetween val="between"/>
        <c:majorUnit val="5"/>
      </c:valAx>
      <c:catAx>
        <c:axId val="237295872"/>
        <c:scaling>
          <c:orientation val="minMax"/>
        </c:scaling>
        <c:delete val="1"/>
        <c:axPos val="b"/>
        <c:majorTickMark val="out"/>
        <c:minorTickMark val="none"/>
        <c:tickLblPos val="nextTo"/>
        <c:crossAx val="2372943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>
          <a:latin typeface="+mn-lt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Kintlévőség alakulása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36701662292208E-2"/>
          <c:y val="0.19900830198838532"/>
          <c:w val="0.87830774278215218"/>
          <c:h val="0.69371646665391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[1]Kintlévőség!$C$1:$G$1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[1]Kintlévőség!$C$7:$G$7</c:f>
              <c:numCache>
                <c:formatCode>#,##0.0</c:formatCode>
                <c:ptCount val="5"/>
                <c:pt idx="0">
                  <c:v>24.654949999999999</c:v>
                </c:pt>
                <c:pt idx="1">
                  <c:v>25.912499</c:v>
                </c:pt>
                <c:pt idx="2">
                  <c:v>23.954407239400002</c:v>
                </c:pt>
                <c:pt idx="3">
                  <c:v>23.271044</c:v>
                </c:pt>
                <c:pt idx="4">
                  <c:v>23.487263000000002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1-4A11-882F-4D9A3587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5027631"/>
        <c:axId val="1270023391"/>
      </c:barChart>
      <c:catAx>
        <c:axId val="126502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023391"/>
        <c:crosses val="autoZero"/>
        <c:auto val="1"/>
        <c:lblAlgn val="ctr"/>
        <c:lblOffset val="100"/>
        <c:noMultiLvlLbl val="0"/>
      </c:catAx>
      <c:valAx>
        <c:axId val="1270023391"/>
        <c:scaling>
          <c:orientation val="minMax"/>
          <c:max val="2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Mrd Ft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6.61091825489813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0276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hu-HU" b="0" dirty="0"/>
              <a:t>Víziközmű-szolgáltatás k</a:t>
            </a:r>
            <a:r>
              <a:rPr lang="en-US" b="0" dirty="0" err="1"/>
              <a:t>orrigált</a:t>
            </a:r>
            <a:r>
              <a:rPr lang="en-US" b="0" dirty="0"/>
              <a:t> </a:t>
            </a:r>
            <a:r>
              <a:rPr lang="hu-HU" b="0" dirty="0"/>
              <a:t>üzemi eredményének alakulása</a:t>
            </a:r>
            <a:endParaRPr lang="en-US" b="0" dirty="0"/>
          </a:p>
        </c:rich>
      </c:tx>
      <c:layout>
        <c:manualLayout>
          <c:xMode val="edge"/>
          <c:yMode val="edge"/>
          <c:x val="0.19619169707003234"/>
          <c:y val="6.52777940951866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134189401623604E-2"/>
          <c:y val="0.29794062878155947"/>
          <c:w val="0.91151875437881025"/>
          <c:h val="0.5517089711808451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'Árbevétel (2)'!$A$22</c:f>
              <c:strCache>
                <c:ptCount val="1"/>
                <c:pt idx="0">
                  <c:v>Korrigált engedélyes ÜE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9640397831569156E-4"/>
                  <c:y val="0.16985516994254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4-48E2-8965-A79F649EC76F}"/>
                </c:ext>
              </c:extLst>
            </c:dLbl>
            <c:dLbl>
              <c:idx val="1"/>
              <c:layout>
                <c:manualLayout>
                  <c:x val="-2.2133877795220041E-3"/>
                  <c:y val="0.28576718908482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4-48E2-8965-A79F649EC76F}"/>
                </c:ext>
              </c:extLst>
            </c:dLbl>
            <c:dLbl>
              <c:idx val="2"/>
              <c:layout>
                <c:manualLayout>
                  <c:x val="-2.2133877795220041E-3"/>
                  <c:y val="0.1865619529588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6969407304533E-2"/>
                      <c:h val="6.3132952289201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34-48E2-8965-A79F649EC76F}"/>
                </c:ext>
              </c:extLst>
            </c:dLbl>
            <c:dLbl>
              <c:idx val="3"/>
              <c:layout>
                <c:manualLayout>
                  <c:x val="-1.354895878918823E-3"/>
                  <c:y val="0.18811606377104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4-48E2-8965-A79F649EC76F}"/>
                </c:ext>
              </c:extLst>
            </c:dLbl>
            <c:dLbl>
              <c:idx val="4"/>
              <c:layout>
                <c:manualLayout>
                  <c:x val="1.3548958789187237E-3"/>
                  <c:y val="0.24450951827092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6969407304533E-2"/>
                      <c:h val="6.93498850601720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34-48E2-8965-A79F649EC76F}"/>
                </c:ext>
              </c:extLst>
            </c:dLbl>
            <c:dLbl>
              <c:idx val="5"/>
              <c:layout>
                <c:manualLayout>
                  <c:x val="-5.226377497035666E-3"/>
                  <c:y val="0.2907953170341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34-48E2-8965-A79F649EC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'Árbevétel (2)'!$B$2:$G$2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'Árbevétel (2)'!$B$22:$G$22</c:f>
              <c:numCache>
                <c:formatCode>0.0</c:formatCode>
                <c:ptCount val="6"/>
                <c:pt idx="0">
                  <c:v>-21.750387535956566</c:v>
                </c:pt>
                <c:pt idx="1">
                  <c:v>-43.279545079245729</c:v>
                </c:pt>
                <c:pt idx="2">
                  <c:v>-24.880627377065203</c:v>
                </c:pt>
                <c:pt idx="3">
                  <c:v>-25.049977109140301</c:v>
                </c:pt>
                <c:pt idx="4">
                  <c:v>-35.104783524587276</c:v>
                </c:pt>
                <c:pt idx="5">
                  <c:v>-43.58744003285922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34-48E2-8965-A79F649EC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832448"/>
        <c:axId val="235833984"/>
      </c:barChart>
      <c:catAx>
        <c:axId val="2358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500"/>
            </a:pPr>
            <a:endParaRPr lang="en-US"/>
          </a:p>
        </c:txPr>
        <c:crossAx val="235833984"/>
        <c:crosses val="autoZero"/>
        <c:auto val="1"/>
        <c:lblAlgn val="ctr"/>
        <c:lblOffset val="100"/>
        <c:noMultiLvlLbl val="0"/>
      </c:catAx>
      <c:valAx>
        <c:axId val="23583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hu-HU" sz="1200" b="0"/>
                  <a:t>Mrd</a:t>
                </a:r>
                <a:r>
                  <a:rPr lang="hu-HU" sz="1200" b="0" baseline="0"/>
                  <a:t> Ft</a:t>
                </a:r>
                <a:endParaRPr lang="hu-HU" sz="1200" b="0"/>
              </a:p>
            </c:rich>
          </c:tx>
          <c:layout>
            <c:manualLayout>
              <c:xMode val="edge"/>
              <c:yMode val="edge"/>
              <c:x val="4.0646876367564687E-3"/>
              <c:y val="0.1657725542488574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358324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314375530623103"/>
          <c:y val="0.7742776119929039"/>
          <c:w val="0.29451338303449037"/>
          <c:h val="7.9144182733470736E-2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500"/>
              <a:t>Víziközmű-szolgáltatás ÁFA-mértéke Európában</a:t>
            </a:r>
            <a:endParaRPr lang="en-US" sz="1500"/>
          </a:p>
        </c:rich>
      </c:tx>
      <c:layout>
        <c:manualLayout>
          <c:xMode val="edge"/>
          <c:yMode val="edge"/>
          <c:x val="0.6390086501462553"/>
          <c:y val="3.9338752736966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89018703083102E-2"/>
          <c:y val="0.17131639722863742"/>
          <c:w val="0.89547486647582486"/>
          <c:h val="0.41861759196959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ÁFA!$B$1</c:f>
              <c:strCache>
                <c:ptCount val="1"/>
                <c:pt idx="0">
                  <c:v>Ivóvíz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ÁFA!$H$2:$H$29</c:f>
              <c:strCache>
                <c:ptCount val="28"/>
                <c:pt idx="0">
                  <c:v>Egyesült Királyság</c:v>
                </c:pt>
                <c:pt idx="1">
                  <c:v>Luxemburg</c:v>
                </c:pt>
                <c:pt idx="2">
                  <c:v>Ciprus</c:v>
                </c:pt>
                <c:pt idx="3">
                  <c:v>Portugália</c:v>
                </c:pt>
                <c:pt idx="4">
                  <c:v>Lengyelország</c:v>
                </c:pt>
                <c:pt idx="5">
                  <c:v>Szlovénia</c:v>
                </c:pt>
                <c:pt idx="6">
                  <c:v>Ausztria</c:v>
                </c:pt>
                <c:pt idx="7">
                  <c:v>Olaszország</c:v>
                </c:pt>
                <c:pt idx="8">
                  <c:v>Spanyolország</c:v>
                </c:pt>
                <c:pt idx="9">
                  <c:v>Írország</c:v>
                </c:pt>
                <c:pt idx="10">
                  <c:v>Málta</c:v>
                </c:pt>
                <c:pt idx="11">
                  <c:v>Németország</c:v>
                </c:pt>
                <c:pt idx="12">
                  <c:v>Románia</c:v>
                </c:pt>
                <c:pt idx="13">
                  <c:v>Franciaország</c:v>
                </c:pt>
                <c:pt idx="14">
                  <c:v>Bulgária</c:v>
                </c:pt>
                <c:pt idx="15">
                  <c:v>Észtország</c:v>
                </c:pt>
                <c:pt idx="16">
                  <c:v>Szlovákia</c:v>
                </c:pt>
                <c:pt idx="17">
                  <c:v>Belgium</c:v>
                </c:pt>
                <c:pt idx="18">
                  <c:v>Hollandia</c:v>
                </c:pt>
                <c:pt idx="19">
                  <c:v>Csehország</c:v>
                </c:pt>
                <c:pt idx="20">
                  <c:v>Lettország</c:v>
                </c:pt>
                <c:pt idx="21">
                  <c:v>Litvánia</c:v>
                </c:pt>
                <c:pt idx="22">
                  <c:v>Görögország</c:v>
                </c:pt>
                <c:pt idx="23">
                  <c:v>Finnország</c:v>
                </c:pt>
                <c:pt idx="24">
                  <c:v>Horvátország</c:v>
                </c:pt>
                <c:pt idx="25">
                  <c:v>Dánia</c:v>
                </c:pt>
                <c:pt idx="26">
                  <c:v>Svédország</c:v>
                </c:pt>
                <c:pt idx="27">
                  <c:v>Magyarország</c:v>
                </c:pt>
              </c:strCache>
            </c:strRef>
          </c:cat>
          <c:val>
            <c:numRef>
              <c:f>ÁFA!$I$2:$I$29</c:f>
              <c:numCache>
                <c:formatCode>0%</c:formatCode>
                <c:ptCount val="28"/>
                <c:pt idx="0">
                  <c:v>0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0.08</c:v>
                </c:pt>
                <c:pt idx="5" formatCode="0.00%">
                  <c:v>9.5000000000000001E-2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7.0000000000000007E-2</c:v>
                </c:pt>
                <c:pt idx="12">
                  <c:v>0.09</c:v>
                </c:pt>
                <c:pt idx="13" formatCode="0.0%">
                  <c:v>5.5E-2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0.06</c:v>
                </c:pt>
                <c:pt idx="18">
                  <c:v>0.09</c:v>
                </c:pt>
                <c:pt idx="19">
                  <c:v>0.15</c:v>
                </c:pt>
                <c:pt idx="20">
                  <c:v>0.21</c:v>
                </c:pt>
                <c:pt idx="21">
                  <c:v>0.21</c:v>
                </c:pt>
                <c:pt idx="22">
                  <c:v>0.13</c:v>
                </c:pt>
                <c:pt idx="23">
                  <c:v>0.24</c:v>
                </c:pt>
                <c:pt idx="24">
                  <c:v>0.13</c:v>
                </c:pt>
                <c:pt idx="25">
                  <c:v>0.25</c:v>
                </c:pt>
                <c:pt idx="26">
                  <c:v>0.25</c:v>
                </c:pt>
                <c:pt idx="2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0-4E65-82AE-0A29B7BD3DAB}"/>
            </c:ext>
          </c:extLst>
        </c:ser>
        <c:ser>
          <c:idx val="1"/>
          <c:order val="1"/>
          <c:tx>
            <c:strRef>
              <c:f>ÁFA!$C$1</c:f>
              <c:strCache>
                <c:ptCount val="1"/>
                <c:pt idx="0">
                  <c:v>Szennyvíz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ÁFA!$H$2:$H$29</c:f>
              <c:strCache>
                <c:ptCount val="28"/>
                <c:pt idx="0">
                  <c:v>Egyesült Királyság</c:v>
                </c:pt>
                <c:pt idx="1">
                  <c:v>Luxemburg</c:v>
                </c:pt>
                <c:pt idx="2">
                  <c:v>Ciprus</c:v>
                </c:pt>
                <c:pt idx="3">
                  <c:v>Portugália</c:v>
                </c:pt>
                <c:pt idx="4">
                  <c:v>Lengyelország</c:v>
                </c:pt>
                <c:pt idx="5">
                  <c:v>Szlovénia</c:v>
                </c:pt>
                <c:pt idx="6">
                  <c:v>Ausztria</c:v>
                </c:pt>
                <c:pt idx="7">
                  <c:v>Olaszország</c:v>
                </c:pt>
                <c:pt idx="8">
                  <c:v>Spanyolország</c:v>
                </c:pt>
                <c:pt idx="9">
                  <c:v>Írország</c:v>
                </c:pt>
                <c:pt idx="10">
                  <c:v>Málta</c:v>
                </c:pt>
                <c:pt idx="11">
                  <c:v>Németország</c:v>
                </c:pt>
                <c:pt idx="12">
                  <c:v>Románia</c:v>
                </c:pt>
                <c:pt idx="13">
                  <c:v>Franciaország</c:v>
                </c:pt>
                <c:pt idx="14">
                  <c:v>Bulgária</c:v>
                </c:pt>
                <c:pt idx="15">
                  <c:v>Észtország</c:v>
                </c:pt>
                <c:pt idx="16">
                  <c:v>Szlovákia</c:v>
                </c:pt>
                <c:pt idx="17">
                  <c:v>Belgium</c:v>
                </c:pt>
                <c:pt idx="18">
                  <c:v>Hollandia</c:v>
                </c:pt>
                <c:pt idx="19">
                  <c:v>Csehország</c:v>
                </c:pt>
                <c:pt idx="20">
                  <c:v>Lettország</c:v>
                </c:pt>
                <c:pt idx="21">
                  <c:v>Litvánia</c:v>
                </c:pt>
                <c:pt idx="22">
                  <c:v>Görögország</c:v>
                </c:pt>
                <c:pt idx="23">
                  <c:v>Finnország</c:v>
                </c:pt>
                <c:pt idx="24">
                  <c:v>Horvátország</c:v>
                </c:pt>
                <c:pt idx="25">
                  <c:v>Dánia</c:v>
                </c:pt>
                <c:pt idx="26">
                  <c:v>Svédország</c:v>
                </c:pt>
                <c:pt idx="27">
                  <c:v>Magyarország</c:v>
                </c:pt>
              </c:strCache>
            </c:strRef>
          </c:cat>
          <c:val>
            <c:numRef>
              <c:f>ÁFA!$J$2:$J$29</c:f>
              <c:numCache>
                <c:formatCode>0%</c:formatCode>
                <c:ptCount val="28"/>
                <c:pt idx="0">
                  <c:v>0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0.08</c:v>
                </c:pt>
                <c:pt idx="5" formatCode="0.00%">
                  <c:v>9.5000000000000001E-2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 formatCode="0.00%">
                  <c:v>0.13500000000000001</c:v>
                </c:pt>
                <c:pt idx="10">
                  <c:v>0.18</c:v>
                </c:pt>
                <c:pt idx="11">
                  <c:v>0.19</c:v>
                </c:pt>
                <c:pt idx="12">
                  <c:v>0.19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0.21</c:v>
                </c:pt>
                <c:pt idx="18">
                  <c:v>0.21</c:v>
                </c:pt>
                <c:pt idx="19">
                  <c:v>0.21</c:v>
                </c:pt>
                <c:pt idx="20">
                  <c:v>0.21</c:v>
                </c:pt>
                <c:pt idx="21">
                  <c:v>0.21</c:v>
                </c:pt>
                <c:pt idx="22">
                  <c:v>0.24</c:v>
                </c:pt>
                <c:pt idx="23">
                  <c:v>0.24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0-4E65-82AE-0A29B7BD3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4560"/>
        <c:axId val="317503631"/>
      </c:barChart>
      <c:catAx>
        <c:axId val="2860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503631"/>
        <c:crosses val="autoZero"/>
        <c:auto val="1"/>
        <c:lblAlgn val="ctr"/>
        <c:lblOffset val="100"/>
        <c:noMultiLvlLbl val="0"/>
      </c:catAx>
      <c:valAx>
        <c:axId val="31750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200"/>
                  <a:t>%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1.8848212450677197E-2"/>
              <c:y val="0.31424074464851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45708065686368"/>
          <c:y val="0.88681401004602911"/>
          <c:w val="0.14200789459418092"/>
          <c:h val="0.11318603507878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37174165286079E-2"/>
          <c:y val="0.13863956097617688"/>
          <c:w val="0.89627008060162694"/>
          <c:h val="0.5313303775703059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'2.3.8.'!$A$115</c:f>
              <c:strCache>
                <c:ptCount val="1"/>
                <c:pt idx="0">
                  <c:v>Közüzemi szenyvízgyűjtő-hálózattal rendelkező települések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28"/>
              <c:layout>
                <c:manualLayout>
                  <c:x val="-9.8095364473189395E-3"/>
                  <c:y val="-2.742703928916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D-4B2F-BBE3-886078C603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'2.3.8.'!$A$6:$A$34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'2.3.8.'!$B$6:$B$34</c:f>
              <c:numCache>
                <c:formatCode>General</c:formatCode>
                <c:ptCount val="29"/>
                <c:pt idx="0">
                  <c:v>429</c:v>
                </c:pt>
                <c:pt idx="1">
                  <c:v>437</c:v>
                </c:pt>
                <c:pt idx="2">
                  <c:v>447</c:v>
                </c:pt>
                <c:pt idx="3">
                  <c:v>456</c:v>
                </c:pt>
                <c:pt idx="4">
                  <c:v>460</c:v>
                </c:pt>
                <c:pt idx="5">
                  <c:v>514</c:v>
                </c:pt>
                <c:pt idx="6">
                  <c:v>547</c:v>
                </c:pt>
                <c:pt idx="7">
                  <c:v>647</c:v>
                </c:pt>
                <c:pt idx="8">
                  <c:v>724</c:v>
                </c:pt>
                <c:pt idx="9">
                  <c:v>794</c:v>
                </c:pt>
                <c:pt idx="10">
                  <c:v>854</c:v>
                </c:pt>
                <c:pt idx="11">
                  <c:v>992</c:v>
                </c:pt>
                <c:pt idx="12">
                  <c:v>1156</c:v>
                </c:pt>
                <c:pt idx="13">
                  <c:v>1302</c:v>
                </c:pt>
                <c:pt idx="14">
                  <c:v>1392</c:v>
                </c:pt>
                <c:pt idx="15">
                  <c:v>1469</c:v>
                </c:pt>
                <c:pt idx="16">
                  <c:v>1545</c:v>
                </c:pt>
                <c:pt idx="17">
                  <c:v>1607</c:v>
                </c:pt>
                <c:pt idx="18">
                  <c:v>1669</c:v>
                </c:pt>
                <c:pt idx="19">
                  <c:v>1725</c:v>
                </c:pt>
                <c:pt idx="20">
                  <c:v>1741</c:v>
                </c:pt>
                <c:pt idx="21">
                  <c:v>1763</c:v>
                </c:pt>
                <c:pt idx="22">
                  <c:v>1833</c:v>
                </c:pt>
                <c:pt idx="23">
                  <c:v>1860</c:v>
                </c:pt>
                <c:pt idx="24">
                  <c:v>1900</c:v>
                </c:pt>
                <c:pt idx="25">
                  <c:v>1998</c:v>
                </c:pt>
                <c:pt idx="26">
                  <c:v>2095</c:v>
                </c:pt>
                <c:pt idx="27">
                  <c:v>2100</c:v>
                </c:pt>
                <c:pt idx="28">
                  <c:v>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D-4B2F-BBE3-886078C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692544"/>
        <c:axId val="233694336"/>
      </c:barChart>
      <c:catAx>
        <c:axId val="23369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33694336"/>
        <c:crosses val="autoZero"/>
        <c:auto val="1"/>
        <c:lblAlgn val="ctr"/>
        <c:lblOffset val="100"/>
        <c:noMultiLvlLbl val="0"/>
      </c:catAx>
      <c:valAx>
        <c:axId val="233694336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/>
                  <a:t>db</a:t>
                </a:r>
              </a:p>
            </c:rich>
          </c:tx>
          <c:layout>
            <c:manualLayout>
              <c:xMode val="edge"/>
              <c:yMode val="edge"/>
              <c:x val="6.3196887623089622E-4"/>
              <c:y val="1.5921131024266139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3692544"/>
        <c:crosses val="autoZero"/>
        <c:crossBetween val="between"/>
        <c:majorUnit val="500"/>
        <c:minorUnit val="250"/>
      </c:valAx>
    </c:plotArea>
    <c:legend>
      <c:legendPos val="b"/>
      <c:layout>
        <c:manualLayout>
          <c:xMode val="edge"/>
          <c:yMode val="edge"/>
          <c:x val="9.2770389561444316E-2"/>
          <c:y val="0.891672835271761"/>
          <c:w val="0.83802976585994526"/>
          <c:h val="8.371721306276401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37174165286079E-2"/>
          <c:y val="0.11402976801812817"/>
          <c:w val="0.89627008060162694"/>
          <c:h val="0.54533761699598871"/>
        </c:manualLayout>
      </c:layout>
      <c:lineChart>
        <c:grouping val="standard"/>
        <c:varyColors val="0"/>
        <c:ser>
          <c:idx val="2"/>
          <c:order val="0"/>
          <c:tx>
            <c:strRef>
              <c:f>'2.3.8.'!$H$2:$H$5</c:f>
              <c:strCache>
                <c:ptCount val="4"/>
                <c:pt idx="0">
                  <c:v>A közüzemi szennyvízgyűjtő-hálózat hossza, km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7"/>
              <c:layout>
                <c:manualLayout>
                  <c:x val="0"/>
                  <c:y val="-5.735140771637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2-4963-A6B9-DD2C0FEC9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'2.3.8.'!$A$6:$A$33</c:f>
              <c:strCach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strCache>
            </c:strRef>
          </c:cat>
          <c:val>
            <c:numRef>
              <c:f>'2.3.8.'!$H$6:$H$33</c:f>
              <c:numCache>
                <c:formatCode>#,##0</c:formatCode>
                <c:ptCount val="28"/>
                <c:pt idx="0">
                  <c:v>11963.6</c:v>
                </c:pt>
                <c:pt idx="1">
                  <c:v>12523.6</c:v>
                </c:pt>
                <c:pt idx="2">
                  <c:v>12932.7</c:v>
                </c:pt>
                <c:pt idx="3">
                  <c:v>13815.1</c:v>
                </c:pt>
                <c:pt idx="4">
                  <c:v>14902.3</c:v>
                </c:pt>
                <c:pt idx="5">
                  <c:v>15683.3</c:v>
                </c:pt>
                <c:pt idx="6">
                  <c:v>16974.400000000001</c:v>
                </c:pt>
                <c:pt idx="7">
                  <c:v>18472</c:v>
                </c:pt>
                <c:pt idx="8">
                  <c:v>20922.2</c:v>
                </c:pt>
                <c:pt idx="9">
                  <c:v>22731.9</c:v>
                </c:pt>
                <c:pt idx="10">
                  <c:v>24682.799999999999</c:v>
                </c:pt>
                <c:pt idx="11">
                  <c:v>27233.4</c:v>
                </c:pt>
                <c:pt idx="12">
                  <c:v>30536</c:v>
                </c:pt>
                <c:pt idx="13">
                  <c:v>33267.5</c:v>
                </c:pt>
                <c:pt idx="14">
                  <c:v>35446.6</c:v>
                </c:pt>
                <c:pt idx="15">
                  <c:v>36862.6</c:v>
                </c:pt>
                <c:pt idx="16">
                  <c:v>38744</c:v>
                </c:pt>
                <c:pt idx="17">
                  <c:v>40530</c:v>
                </c:pt>
                <c:pt idx="18">
                  <c:v>41897</c:v>
                </c:pt>
                <c:pt idx="19">
                  <c:v>42438.2</c:v>
                </c:pt>
                <c:pt idx="20">
                  <c:v>43200.4</c:v>
                </c:pt>
                <c:pt idx="21">
                  <c:v>41786.199999999997</c:v>
                </c:pt>
                <c:pt idx="22">
                  <c:v>42957.8</c:v>
                </c:pt>
                <c:pt idx="23">
                  <c:v>43523.9</c:v>
                </c:pt>
                <c:pt idx="24">
                  <c:v>44699.1</c:v>
                </c:pt>
                <c:pt idx="25">
                  <c:v>47819.3</c:v>
                </c:pt>
                <c:pt idx="26">
                  <c:v>49851.3</c:v>
                </c:pt>
                <c:pt idx="27">
                  <c:v>50210.8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A2-4963-A6B9-DD2C0FEC9153}"/>
            </c:ext>
          </c:extLst>
        </c:ser>
        <c:ser>
          <c:idx val="0"/>
          <c:order val="1"/>
          <c:tx>
            <c:strRef>
              <c:f>'2.3.7.'!$H$2:$H$5</c:f>
              <c:strCache>
                <c:ptCount val="4"/>
                <c:pt idx="0">
                  <c:v>A közüzemi ivóvízvezeték-hálózat hossza, km</c:v>
                </c:pt>
              </c:strCache>
            </c:strRef>
          </c:tx>
          <c:marker>
            <c:symbol val="none"/>
          </c:marker>
          <c:dLbls>
            <c:dLbl>
              <c:idx val="27"/>
              <c:layout>
                <c:manualLayout>
                  <c:x val="-4.4198895027624446E-2"/>
                  <c:y val="-6.1320754716981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A2-4963-A6B9-DD2C0FEC9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'2.3.7.'!$H$6:$H$33</c:f>
              <c:numCache>
                <c:formatCode>#,##0</c:formatCode>
                <c:ptCount val="28"/>
                <c:pt idx="0">
                  <c:v>52419.4</c:v>
                </c:pt>
                <c:pt idx="1">
                  <c:v>54275.5</c:v>
                </c:pt>
                <c:pt idx="2">
                  <c:v>55309.3</c:v>
                </c:pt>
                <c:pt idx="3">
                  <c:v>56428.7</c:v>
                </c:pt>
                <c:pt idx="4">
                  <c:v>57398.9</c:v>
                </c:pt>
                <c:pt idx="5">
                  <c:v>58973.1</c:v>
                </c:pt>
                <c:pt idx="6">
                  <c:v>59709</c:v>
                </c:pt>
                <c:pt idx="7">
                  <c:v>60673.3</c:v>
                </c:pt>
                <c:pt idx="8">
                  <c:v>61252.3</c:v>
                </c:pt>
                <c:pt idx="9">
                  <c:v>61998.8</c:v>
                </c:pt>
                <c:pt idx="10">
                  <c:v>62285</c:v>
                </c:pt>
                <c:pt idx="11">
                  <c:v>62622.1</c:v>
                </c:pt>
                <c:pt idx="12">
                  <c:v>63148.9</c:v>
                </c:pt>
                <c:pt idx="13">
                  <c:v>63762</c:v>
                </c:pt>
                <c:pt idx="14">
                  <c:v>64355.4</c:v>
                </c:pt>
                <c:pt idx="15">
                  <c:v>64640.6</c:v>
                </c:pt>
                <c:pt idx="16">
                  <c:v>64940.6</c:v>
                </c:pt>
                <c:pt idx="17">
                  <c:v>65235.1</c:v>
                </c:pt>
                <c:pt idx="18">
                  <c:v>65194.1</c:v>
                </c:pt>
                <c:pt idx="19">
                  <c:v>65206.9</c:v>
                </c:pt>
                <c:pt idx="20">
                  <c:v>66002.2</c:v>
                </c:pt>
                <c:pt idx="21">
                  <c:v>66064.899999999994</c:v>
                </c:pt>
                <c:pt idx="22">
                  <c:v>65424.800000000003</c:v>
                </c:pt>
                <c:pt idx="23">
                  <c:v>65153.4</c:v>
                </c:pt>
                <c:pt idx="24">
                  <c:v>65475.4</c:v>
                </c:pt>
                <c:pt idx="25">
                  <c:v>66167</c:v>
                </c:pt>
                <c:pt idx="26">
                  <c:v>66333.7</c:v>
                </c:pt>
                <c:pt idx="27">
                  <c:v>66541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A2-4963-A6B9-DD2C0FEC9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927424"/>
        <c:axId val="233928960"/>
      </c:lineChart>
      <c:catAx>
        <c:axId val="23392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33928960"/>
        <c:crosses val="autoZero"/>
        <c:auto val="1"/>
        <c:lblAlgn val="ctr"/>
        <c:lblOffset val="100"/>
        <c:noMultiLvlLbl val="0"/>
      </c:catAx>
      <c:valAx>
        <c:axId val="233928960"/>
        <c:scaling>
          <c:orientation val="minMax"/>
          <c:max val="75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km</a:t>
                </a:r>
              </a:p>
            </c:rich>
          </c:tx>
          <c:layout>
            <c:manualLayout>
              <c:xMode val="edge"/>
              <c:yMode val="edge"/>
              <c:x val="6.3196887623089622E-4"/>
              <c:y val="1.5921131024266139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3927424"/>
        <c:crosses val="autoZero"/>
        <c:crossBetween val="between"/>
        <c:majorUnit val="25000"/>
      </c:valAx>
    </c:plotArea>
    <c:legend>
      <c:legendPos val="b"/>
      <c:layout>
        <c:manualLayout>
          <c:xMode val="edge"/>
          <c:yMode val="edge"/>
          <c:x val="6.0215484114209482E-2"/>
          <c:y val="0.83609419105630667"/>
          <c:w val="0.91768506837197839"/>
          <c:h val="0.1544718466795424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/>
              <a:t>Ivóvíz-rendszerek</a:t>
            </a:r>
          </a:p>
        </c:rich>
      </c:tx>
      <c:layout>
        <c:manualLayout>
          <c:xMode val="edge"/>
          <c:yMode val="edge"/>
          <c:x val="0.10149337430382178"/>
          <c:y val="0.893518518518518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8116509826515593E-2"/>
          <c:y val="8.2224409448818883E-2"/>
          <c:w val="0.58367198002688692"/>
          <c:h val="0.83092191601049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5ED3-49DA-9FAB-E436801BF6B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ED3-49DA-9FAB-E436801BF6B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5ED3-49DA-9FAB-E436801BF6B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ED3-49DA-9FAB-E436801BF6B6}"/>
              </c:ext>
            </c:extLst>
          </c:dPt>
          <c:dLbls>
            <c:dLbl>
              <c:idx val="0"/>
              <c:layout>
                <c:manualLayout>
                  <c:x val="-0.12014186031624098"/>
                  <c:y val="-0.23825459317585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3-49DA-9FAB-E436801BF6B6}"/>
                </c:ext>
              </c:extLst>
            </c:dLbl>
            <c:dLbl>
              <c:idx val="1"/>
              <c:layout>
                <c:manualLayout>
                  <c:x val="0.13919313744318546"/>
                  <c:y val="0.17710046660834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3-49DA-9FAB-E436801BF6B6}"/>
                </c:ext>
              </c:extLst>
            </c:dLbl>
            <c:dLbl>
              <c:idx val="2"/>
              <c:layout>
                <c:manualLayout>
                  <c:x val="-8.2270533256513664E-2"/>
                  <c:y val="0.13647163896179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D3-49DA-9FAB-E436801BF6B6}"/>
                </c:ext>
              </c:extLst>
            </c:dLbl>
            <c:dLbl>
              <c:idx val="3"/>
              <c:layout>
                <c:manualLayout>
                  <c:x val="-9.6603034376800526E-2"/>
                  <c:y val="7.5231481481481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3-49DA-9FAB-E436801BF6B6}"/>
                </c:ext>
              </c:extLst>
            </c:dLbl>
            <c:dLbl>
              <c:idx val="4"/>
              <c:layout>
                <c:manualLayout>
                  <c:x val="-9.0413385826771647E-3"/>
                  <c:y val="1.1574074074074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3-49DA-9FAB-E436801BF6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Hálózat!$B$4:$E$4</c:f>
              <c:numCache>
                <c:formatCode>0%</c:formatCode>
                <c:ptCount val="4"/>
                <c:pt idx="0">
                  <c:v>0.56407255705090698</c:v>
                </c:pt>
                <c:pt idx="1">
                  <c:v>0.29959040374488005</c:v>
                </c:pt>
                <c:pt idx="2">
                  <c:v>7.8993563487419538E-2</c:v>
                </c:pt>
                <c:pt idx="3">
                  <c:v>5.7343475716793449E-2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5-5ED3-49DA-9FAB-E436801BF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hu-HU" sz="1600"/>
              <a:t>Szennyvíz-rendszerek</a:t>
            </a:r>
          </a:p>
        </c:rich>
      </c:tx>
      <c:layout>
        <c:manualLayout>
          <c:xMode val="edge"/>
          <c:yMode val="edge"/>
          <c:x val="0.15928477690288712"/>
          <c:y val="0.893518518518518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07049752196659"/>
          <c:y val="0.10696898219260856"/>
          <c:w val="0.44807815220268443"/>
          <c:h val="0.772336022475586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6DEB-44C5-8C10-B9875F378EA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6DEB-44C5-8C10-B9875F378EA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DEB-44C5-8C10-B9875F378EA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6DEB-44C5-8C10-B9875F378EA7}"/>
              </c:ext>
            </c:extLst>
          </c:dPt>
          <c:dLbls>
            <c:dLbl>
              <c:idx val="0"/>
              <c:layout>
                <c:manualLayout>
                  <c:x val="2.1166010498687663E-2"/>
                  <c:y val="5.7870370370370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EB-44C5-8C10-B9875F378EA7}"/>
                </c:ext>
              </c:extLst>
            </c:dLbl>
            <c:dLbl>
              <c:idx val="2"/>
              <c:layout>
                <c:manualLayout>
                  <c:x val="-0.19900765529308836"/>
                  <c:y val="1.420093321668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B-44C5-8C10-B9875F378EA7}"/>
                </c:ext>
              </c:extLst>
            </c:dLbl>
            <c:dLbl>
              <c:idx val="3"/>
              <c:layout>
                <c:manualLayout>
                  <c:x val="0.13124300087489063"/>
                  <c:y val="-5.355898221055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B-44C5-8C10-B9875F378EA7}"/>
                </c:ext>
              </c:extLst>
            </c:dLbl>
            <c:dLbl>
              <c:idx val="4"/>
              <c:layout>
                <c:manualLayout>
                  <c:x val="1.218066491688544E-2"/>
                  <c:y val="1.1574074074074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B-44C5-8C10-B9875F378EA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12700"/>
              </a:sp3d>
            </c:spPr>
            <c:txPr>
              <a:bodyPr rot="0"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Hálózat!$B$2:$E$2</c:f>
              <c:strCache>
                <c:ptCount val="4"/>
                <c:pt idx="0">
                  <c:v>Túlnyomóan kockázatos</c:v>
                </c:pt>
                <c:pt idx="1">
                  <c:v>Kockázatos</c:v>
                </c:pt>
                <c:pt idx="2">
                  <c:v>Túlnyomóan nem kockázatos</c:v>
                </c:pt>
                <c:pt idx="3">
                  <c:v>Nem kockázatos</c:v>
                </c:pt>
              </c:strCache>
            </c:strRef>
          </c:cat>
          <c:val>
            <c:numRef>
              <c:f>Hálózat!$B$6:$E$6</c:f>
              <c:numCache>
                <c:formatCode>0%</c:formatCode>
                <c:ptCount val="4"/>
                <c:pt idx="0">
                  <c:v>3.8617886178861791E-2</c:v>
                </c:pt>
                <c:pt idx="1">
                  <c:v>3.6585365853658534E-2</c:v>
                </c:pt>
                <c:pt idx="2">
                  <c:v>0.75711382113821135</c:v>
                </c:pt>
                <c:pt idx="3">
                  <c:v>0.1676829268292683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EB-44C5-8C10-B9875F378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</c:plotArea>
    <c:legend>
      <c:legendPos val="r"/>
      <c:layout>
        <c:manualLayout>
          <c:xMode val="edge"/>
          <c:yMode val="edge"/>
          <c:x val="0.62222222222222223"/>
          <c:y val="0.13735345581802277"/>
          <c:w val="0.36944444444444446"/>
          <c:h val="0.7160338291046952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480445847290578"/>
          <c:w val="0.67593337428543798"/>
          <c:h val="0.67851719070254857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D9-4335-94B4-A1C913FCFB3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D9-4335-94B4-A1C913FCFB3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D9-4335-94B4-A1C913FCFB3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D9-4335-94B4-A1C913FCFB3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D9-4335-94B4-A1C913FCFB34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D9-4335-94B4-A1C913FCFB34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D9-4335-94B4-A1C913FCFB3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Ivóvízellátás!$AZ$54:$AZ$60</c:f>
              <c:strCache>
                <c:ptCount val="7"/>
                <c:pt idx="0">
                  <c:v>Öntöttvas</c:v>
                </c:pt>
                <c:pt idx="1">
                  <c:v>Duktil</c:v>
                </c:pt>
                <c:pt idx="2">
                  <c:v>Acél</c:v>
                </c:pt>
                <c:pt idx="3">
                  <c:v>Azbesztcement</c:v>
                </c:pt>
                <c:pt idx="4">
                  <c:v>KPE</c:v>
                </c:pt>
                <c:pt idx="5">
                  <c:v>PVC</c:v>
                </c:pt>
                <c:pt idx="6">
                  <c:v>Egyéb</c:v>
                </c:pt>
              </c:strCache>
            </c:strRef>
          </c:cat>
          <c:val>
            <c:numRef>
              <c:f>Ivóvízellátás!$BA$54:$BA$60</c:f>
              <c:numCache>
                <c:formatCode>0.0%</c:formatCode>
                <c:ptCount val="7"/>
                <c:pt idx="0">
                  <c:v>2.5057648874143145E-2</c:v>
                </c:pt>
                <c:pt idx="1">
                  <c:v>1.1035708459670118E-2</c:v>
                </c:pt>
                <c:pt idx="2">
                  <c:v>2.400806975069299E-2</c:v>
                </c:pt>
                <c:pt idx="3">
                  <c:v>0.40983226384391747</c:v>
                </c:pt>
                <c:pt idx="4">
                  <c:v>0.17193618808457892</c:v>
                </c:pt>
                <c:pt idx="5">
                  <c:v>0.34045820288972695</c:v>
                </c:pt>
                <c:pt idx="6">
                  <c:v>1.7672074052563796E-2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D9-4335-94B4-A1C913FC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27408804290176"/>
          <c:y val="3.011298542596931E-2"/>
          <c:w val="0.34979028499934267"/>
          <c:h val="0.96988691378774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04948312463087E-2"/>
          <c:y val="0.10546442111402743"/>
          <c:w val="0.57573737838044892"/>
          <c:h val="0.84925670749489646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0-46E8-A380-ACE283D5A7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0-46E8-A380-ACE283D5A7B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0-46E8-A380-ACE283D5A7B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0-46E8-A380-ACE283D5A7BF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10-46E8-A380-ACE283D5A7BF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10-46E8-A380-ACE283D5A7BF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10-46E8-A380-ACE283D5A7BF}"/>
              </c:ext>
            </c:extLst>
          </c:dPt>
          <c:dLbls>
            <c:dLbl>
              <c:idx val="4"/>
              <c:layout>
                <c:manualLayout>
                  <c:x val="8.9489599386028476E-2"/>
                  <c:y val="-9.162649150984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10-46E8-A380-ACE283D5A7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Ivóvízellátás!$AZ$62:$AZ$68</c:f>
              <c:strCache>
                <c:ptCount val="7"/>
                <c:pt idx="0">
                  <c:v>2011 óta</c:v>
                </c:pt>
                <c:pt idx="1">
                  <c:v>2001-2010</c:v>
                </c:pt>
                <c:pt idx="2">
                  <c:v>1991-2000</c:v>
                </c:pt>
                <c:pt idx="3">
                  <c:v>1981-1990</c:v>
                </c:pt>
                <c:pt idx="4">
                  <c:v>1971-1980</c:v>
                </c:pt>
                <c:pt idx="5">
                  <c:v>1961-1970</c:v>
                </c:pt>
                <c:pt idx="6">
                  <c:v>1961 előtt</c:v>
                </c:pt>
              </c:strCache>
            </c:strRef>
          </c:cat>
          <c:val>
            <c:numRef>
              <c:f>Ivóvízellátás!$BA$62:$BA$68</c:f>
              <c:numCache>
                <c:formatCode>0.0%</c:formatCode>
                <c:ptCount val="7"/>
                <c:pt idx="0">
                  <c:v>4.3241502035594556E-2</c:v>
                </c:pt>
                <c:pt idx="1">
                  <c:v>0.10457598414074948</c:v>
                </c:pt>
                <c:pt idx="2">
                  <c:v>0.13804247590855009</c:v>
                </c:pt>
                <c:pt idx="3">
                  <c:v>0.26569545899328428</c:v>
                </c:pt>
                <c:pt idx="4">
                  <c:v>0.24677418673084006</c:v>
                </c:pt>
                <c:pt idx="5">
                  <c:v>0.14503954597682123</c:v>
                </c:pt>
                <c:pt idx="6">
                  <c:v>5.663084621416048E-2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10-46E8-A380-ACE283D5A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76671850699844"/>
          <c:y val="9.4472878390201229E-2"/>
          <c:w val="0.30726558258060827"/>
          <c:h val="0.86619823563721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/>
            </a:pPr>
            <a:r>
              <a:rPr lang="hu-HU" sz="1500" b="0" dirty="0"/>
              <a:t>M</a:t>
            </a:r>
            <a:r>
              <a:rPr lang="en-US" sz="1500" b="0" dirty="0" err="1"/>
              <a:t>eghibásodások</a:t>
            </a:r>
            <a:r>
              <a:rPr lang="en-US" sz="1500" b="0" dirty="0"/>
              <a:t> </a:t>
            </a:r>
            <a:r>
              <a:rPr lang="hu-HU" sz="1500" b="0" dirty="0"/>
              <a:t>arányának</a:t>
            </a:r>
            <a:r>
              <a:rPr lang="hu-HU" sz="1500" b="0" baseline="0" dirty="0"/>
              <a:t> alakulása</a:t>
            </a:r>
            <a:endParaRPr lang="en-US" sz="1500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696861674525667E-2"/>
          <c:y val="0.25757036228353447"/>
          <c:w val="0.90589652084003336"/>
          <c:h val="0.45923284081422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'Hibák a csatornán'!$G$10</c:f>
              <c:strCache>
                <c:ptCount val="1"/>
                <c:pt idx="0">
                  <c:v>1 km ivóvíz-elosztóhálózatra jutó meghibásodások száma (db/km)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'Hibák a csatornán'!$C$12:$C$18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'Hibák a csatornán'!$G$12:$G$18</c:f>
              <c:numCache>
                <c:formatCode>0.0</c:formatCode>
                <c:ptCount val="7"/>
                <c:pt idx="0">
                  <c:v>0.61</c:v>
                </c:pt>
                <c:pt idx="1">
                  <c:v>0.80761070281840897</c:v>
                </c:pt>
                <c:pt idx="2">
                  <c:v>0.7002364760996409</c:v>
                </c:pt>
                <c:pt idx="3">
                  <c:v>0.93145940205269528</c:v>
                </c:pt>
                <c:pt idx="4">
                  <c:v>1.0081015696791258</c:v>
                </c:pt>
                <c:pt idx="5">
                  <c:v>1.1024071266441375</c:v>
                </c:pt>
                <c:pt idx="6">
                  <c:v>1.0235659876746339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6-4D25-8A55-B52A8CA3C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77440"/>
        <c:axId val="238078976"/>
      </c:barChart>
      <c:catAx>
        <c:axId val="2380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8078976"/>
        <c:crosses val="autoZero"/>
        <c:auto val="1"/>
        <c:lblAlgn val="ctr"/>
        <c:lblOffset val="100"/>
        <c:noMultiLvlLbl val="0"/>
      </c:catAx>
      <c:valAx>
        <c:axId val="238078976"/>
        <c:scaling>
          <c:orientation val="minMax"/>
          <c:max val="1.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db/km</a:t>
                </a:r>
              </a:p>
            </c:rich>
          </c:tx>
          <c:layout>
            <c:manualLayout>
              <c:xMode val="edge"/>
              <c:yMode val="edge"/>
              <c:x val="1.1997608506011987E-3"/>
              <c:y val="0.110279199588045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80774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2695637281923348E-2"/>
          <c:y val="0.82083132176328011"/>
          <c:w val="0.98495252218079177"/>
          <c:h val="0.1137290150051998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0.57653</cdr:x>
      <cdr:y>0.40267</cdr:y>
    </cdr:from>
    <cdr:to>
      <cdr:x>0.68542</cdr:x>
      <cdr:y>0.7848</cdr:y>
    </cdr:to>
    <cdr:sp macro="" textlink="">
      <cdr:nvSpPr>
        <cdr:cNvPr id="2" name="Jobbra nyíl 1"/>
        <cdr:cNvSpPr/>
      </cdr:nvSpPr>
      <cdr:spPr>
        <a:xfrm xmlns:a="http://schemas.openxmlformats.org/drawingml/2006/main">
          <a:off x="2420620" y="995680"/>
          <a:ext cx="457200" cy="94488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0562-705B-4C15-85F3-4A78DBCE269F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3C678-857C-41E2-B859-BF24985A28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51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>
                <a:solidFill>
                  <a:srgbClr val="005A9E"/>
                </a:solidFill>
              </a:rPr>
              <a:t>We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are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the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en-US" sz="1200" dirty="0">
                <a:solidFill>
                  <a:srgbClr val="005A9E"/>
                </a:solidFill>
              </a:rPr>
              <a:t>voice of Hungary’s drinking water and wastewater services operators</a:t>
            </a:r>
            <a:r>
              <a:rPr lang="hu-HU" sz="1200" dirty="0">
                <a:solidFill>
                  <a:srgbClr val="005A9E"/>
                </a:solidFill>
              </a:rPr>
              <a:t>. 38 of </a:t>
            </a:r>
            <a:r>
              <a:rPr lang="hu-HU" sz="1200" dirty="0" err="1">
                <a:solidFill>
                  <a:srgbClr val="005A9E"/>
                </a:solidFill>
              </a:rPr>
              <a:t>the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total</a:t>
            </a:r>
            <a:r>
              <a:rPr lang="hu-HU" sz="1200" dirty="0">
                <a:solidFill>
                  <a:srgbClr val="005A9E"/>
                </a:solidFill>
              </a:rPr>
              <a:t> 40 </a:t>
            </a:r>
            <a:r>
              <a:rPr lang="hu-HU" sz="1200" dirty="0" err="1">
                <a:solidFill>
                  <a:srgbClr val="005A9E"/>
                </a:solidFill>
              </a:rPr>
              <a:t>water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utility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companies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are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our</a:t>
            </a:r>
            <a:r>
              <a:rPr lang="hu-HU" sz="1200" dirty="0">
                <a:solidFill>
                  <a:srgbClr val="005A9E"/>
                </a:solidFill>
              </a:rPr>
              <a:t> </a:t>
            </a:r>
            <a:r>
              <a:rPr lang="hu-HU" sz="1200" dirty="0" err="1">
                <a:solidFill>
                  <a:srgbClr val="005A9E"/>
                </a:solidFill>
              </a:rPr>
              <a:t>members</a:t>
            </a:r>
            <a:r>
              <a:rPr lang="hu-HU" sz="1200" dirty="0">
                <a:solidFill>
                  <a:srgbClr val="005A9E"/>
                </a:solidFill>
              </a:rPr>
              <a:t>.</a:t>
            </a:r>
            <a:endParaRPr lang="en-US" sz="1200" dirty="0">
              <a:solidFill>
                <a:srgbClr val="005A9E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623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</a:rPr>
              <a:t>Hálózati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veszteség</a:t>
            </a:r>
            <a:r>
              <a:rPr lang="hu-HU" sz="1200" dirty="0">
                <a:solidFill>
                  <a:srgbClr val="002060"/>
                </a:solidFill>
              </a:rPr>
              <a:t>: 21-22%</a:t>
            </a:r>
            <a:endParaRPr lang="en-US" sz="12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18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solidFill>
                  <a:srgbClr val="002060"/>
                </a:solidFill>
                <a:ea typeface="Adobe Heiti Std R" pitchFamily="34" charset="-128"/>
                <a:cs typeface="Arial"/>
              </a:rPr>
              <a:t>A csőhálózat nagy része 2000 után épült</a:t>
            </a:r>
            <a:endParaRPr lang="en-US" dirty="0"/>
          </a:p>
          <a:p>
            <a:r>
              <a:rPr lang="en-US" sz="1200" dirty="0" err="1">
                <a:solidFill>
                  <a:srgbClr val="002060"/>
                </a:solidFill>
                <a:ea typeface="Adobe Heiti Std R" pitchFamily="34" charset="-128"/>
                <a:cs typeface="Arial"/>
              </a:rPr>
              <a:t>Szivattyúgépházakban</a:t>
            </a:r>
            <a:r>
              <a:rPr lang="en-US" sz="1200" dirty="0">
                <a:solidFill>
                  <a:srgbClr val="002060"/>
                </a:solidFill>
                <a:ea typeface="Adobe Heiti Std R" pitchFamily="34" charset="-128"/>
                <a:cs typeface="Arial"/>
              </a:rPr>
              <a:t> </a:t>
            </a:r>
            <a:r>
              <a:rPr lang="en-US" sz="1200" dirty="0" err="1">
                <a:solidFill>
                  <a:srgbClr val="002060"/>
                </a:solidFill>
                <a:ea typeface="Adobe Heiti Std R" pitchFamily="34" charset="-128"/>
                <a:cs typeface="Arial"/>
              </a:rPr>
              <a:t>gyakoribbak</a:t>
            </a:r>
            <a:r>
              <a:rPr lang="en-US" sz="1200" dirty="0">
                <a:solidFill>
                  <a:srgbClr val="002060"/>
                </a:solidFill>
                <a:ea typeface="Adobe Heiti Std R" pitchFamily="34" charset="-128"/>
                <a:cs typeface="Arial"/>
              </a:rPr>
              <a:t> a </a:t>
            </a:r>
            <a:r>
              <a:rPr lang="en-US" sz="1200" dirty="0" err="1">
                <a:solidFill>
                  <a:srgbClr val="002060"/>
                </a:solidFill>
                <a:ea typeface="Adobe Heiti Std R" pitchFamily="34" charset="-128"/>
                <a:cs typeface="Arial"/>
              </a:rPr>
              <a:t>meghibásodások</a:t>
            </a:r>
            <a:endParaRPr lang="en-US" sz="1200" dirty="0">
              <a:solidFill>
                <a:srgbClr val="002060"/>
              </a:solidFill>
              <a:ea typeface="Adobe Heiti Std R" pitchFamily="34" charset="-128"/>
              <a:cs typeface="Arial" pitchFamily="34" charset="0"/>
            </a:endParaRPr>
          </a:p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62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29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Minden településen ott vannak a szolgáltatók, mint munkaadók</a:t>
            </a:r>
          </a:p>
          <a:p>
            <a:r>
              <a:rPr lang="hu-HU" baseline="0" dirty="0"/>
              <a:t>Csökken a létszám</a:t>
            </a:r>
          </a:p>
          <a:p>
            <a:r>
              <a:rPr lang="hu-HU" baseline="0" dirty="0"/>
              <a:t>Magas a fluktuáció, képzetlen az új munkaerő</a:t>
            </a:r>
          </a:p>
          <a:p>
            <a:r>
              <a:rPr lang="hu-HU" baseline="0" dirty="0"/>
              <a:t>Alacsony bérek</a:t>
            </a:r>
          </a:p>
          <a:p>
            <a:r>
              <a:rPr lang="hu-HU" baseline="0" dirty="0"/>
              <a:t>Havi átlagbérek villamosenergia és gázellátásban: ~603 ezer Ft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243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/>
              <a:t>Nehéz szakembert találni, magas a nyugdíj előtt állók száma</a:t>
            </a:r>
          </a:p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9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Ágazat engedélyes árbevétele 2019. évben 262 Mrd Ft volt, az adózás előtti eredmény 2,8 Mrd Ft.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06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05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21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543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2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529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E2587-6AE2-4E10-81DD-AB116584C68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5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69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05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numbers</a:t>
            </a:r>
            <a:r>
              <a:rPr lang="hu-HU" dirty="0"/>
              <a:t> of </a:t>
            </a:r>
            <a:r>
              <a:rPr lang="hu-HU" dirty="0" err="1"/>
              <a:t>utilities</a:t>
            </a:r>
            <a:r>
              <a:rPr lang="hu-HU" dirty="0"/>
              <a:t> </a:t>
            </a:r>
            <a:r>
              <a:rPr lang="hu-HU" dirty="0" err="1"/>
              <a:t>reduced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400 </a:t>
            </a:r>
            <a:r>
              <a:rPr lang="hu-HU" dirty="0" err="1"/>
              <a:t>to</a:t>
            </a:r>
            <a:r>
              <a:rPr lang="hu-HU" dirty="0"/>
              <a:t> 40 </a:t>
            </a:r>
            <a:r>
              <a:rPr lang="hu-HU" dirty="0" err="1"/>
              <a:t>by</a:t>
            </a:r>
            <a:r>
              <a:rPr lang="hu-HU" dirty="0"/>
              <a:t>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831A1-17A4-4D2C-8A12-7839CCCCF14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415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Commonly</a:t>
            </a:r>
            <a:r>
              <a:rPr lang="hu-HU" dirty="0"/>
              <a:t> a service </a:t>
            </a:r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operates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drinking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waste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network</a:t>
            </a:r>
            <a:r>
              <a:rPr lang="hu-HU" dirty="0"/>
              <a:t>.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2 </a:t>
            </a:r>
            <a:r>
              <a:rPr lang="hu-HU" dirty="0" err="1"/>
              <a:t>companies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interested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in </a:t>
            </a:r>
            <a:r>
              <a:rPr lang="hu-HU" dirty="0" err="1"/>
              <a:t>wastewater</a:t>
            </a:r>
            <a:r>
              <a:rPr lang="hu-HU" dirty="0"/>
              <a:t>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831A1-17A4-4D2C-8A12-7839CCCCF1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91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002060"/>
                </a:solidFill>
              </a:rPr>
              <a:t>Bekötővezetékkel együtt a ivóvíz-hálózat: ~93 ezer km, a szennyvízé: 72 ezer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002060"/>
                </a:solidFill>
              </a:rPr>
              <a:t>Országos á</a:t>
            </a:r>
            <a:r>
              <a:rPr lang="en-US" sz="1200" dirty="0" err="1">
                <a:solidFill>
                  <a:srgbClr val="002060"/>
                </a:solidFill>
              </a:rPr>
              <a:t>tlagos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vízfelhasználás</a:t>
            </a:r>
            <a:r>
              <a:rPr lang="hu-HU" sz="1200" dirty="0">
                <a:solidFill>
                  <a:srgbClr val="002060"/>
                </a:solidFill>
              </a:rPr>
              <a:t>: 96 l/fő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solidFill>
                  <a:srgbClr val="002060"/>
                </a:solidFill>
              </a:rPr>
              <a:t>Vízkitermelés: ~635 millió km3, elsősorban rétegvíz 43% és parti szűrés 38%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i="0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3. szintű szennyvíz-tisztítás aránya magas: 83% </a:t>
            </a:r>
            <a:r>
              <a:rPr lang="hu-HU" sz="1200" i="0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200" i="0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~</a:t>
            </a:r>
            <a:r>
              <a:rPr lang="hu-HU" sz="1200" i="0" kern="1200" noProof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695 </a:t>
            </a:r>
            <a:r>
              <a:rPr lang="hu-HU" sz="1200" i="0" dirty="0">
                <a:solidFill>
                  <a:srgbClr val="002060"/>
                </a:solidFill>
              </a:rPr>
              <a:t>millió </a:t>
            </a:r>
            <a:r>
              <a:rPr lang="en-US" sz="1200" i="0" noProof="0" dirty="0">
                <a:solidFill>
                  <a:srgbClr val="002060"/>
                </a:solidFill>
              </a:rPr>
              <a:t>m</a:t>
            </a:r>
            <a:r>
              <a:rPr lang="en-US" sz="1200" i="0" baseline="30000" noProof="0" dirty="0">
                <a:solidFill>
                  <a:srgbClr val="002060"/>
                </a:solidFill>
              </a:rPr>
              <a:t>3</a:t>
            </a:r>
            <a:r>
              <a:rPr lang="hu-HU" sz="1200" i="0" baseline="0" noProof="0" dirty="0">
                <a:solidFill>
                  <a:srgbClr val="002060"/>
                </a:solidFill>
              </a:rPr>
              <a:t>/év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56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518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A8DD9-0678-4DE4-9AFD-872F0C37FBD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9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15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29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40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99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07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5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02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7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7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80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EB7B-23E9-42E6-85F2-4747454DAE71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9E25-5DBA-40FF-9319-08A64E10F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1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470AD9CC-294F-44EE-991B-5F0A0B5A249B}"/>
              </a:ext>
            </a:extLst>
          </p:cNvPr>
          <p:cNvSpPr txBox="1">
            <a:spLocks/>
          </p:cNvSpPr>
          <p:nvPr/>
        </p:nvSpPr>
        <p:spPr>
          <a:xfrm>
            <a:off x="1999112" y="3657302"/>
            <a:ext cx="8193771" cy="1272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Kurdi Viktor</a:t>
            </a:r>
          </a:p>
          <a:p>
            <a:r>
              <a:rPr lang="hu-HU" sz="4900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MaVíz elnök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C9F45FB2-621E-4C34-86AD-2216BB2DB541}"/>
              </a:ext>
            </a:extLst>
          </p:cNvPr>
          <p:cNvSpPr txBox="1">
            <a:spLocks/>
          </p:cNvSpPr>
          <p:nvPr/>
        </p:nvSpPr>
        <p:spPr>
          <a:xfrm>
            <a:off x="1129392" y="902381"/>
            <a:ext cx="9933213" cy="219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9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víziközmű-rendszer helyzete</a:t>
            </a:r>
          </a:p>
          <a:p>
            <a:endParaRPr lang="hu-HU" sz="2600" b="1" dirty="0">
              <a:solidFill>
                <a:srgbClr val="0D97D5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hu-HU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különös tekintettel a kistelepülésekre, </a:t>
            </a:r>
          </a:p>
          <a:p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avagy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 mi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lesz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régi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települési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gerinchálózatokkal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és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szennyvíz-rendszerekkel</a:t>
            </a:r>
            <a:r>
              <a:rPr lang="en-US" sz="24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hu-HU" sz="2400" b="1" dirty="0">
              <a:solidFill>
                <a:srgbClr val="0D97D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3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015D21-7A68-43FF-AD93-41204F113B8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41" y="1333129"/>
            <a:ext cx="4957890" cy="45597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Vízbázisvédelem terén elmaradások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Kitermelés (kutak felújítása, új kutak fúrása)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Víztározók, víztornyok felújítása</a:t>
            </a:r>
            <a:endParaRPr lang="hu-H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Ivóvízelosztás:</a:t>
            </a:r>
          </a:p>
          <a:p>
            <a:pPr marL="536575">
              <a:buFont typeface="Courier New" panose="02070309020205020404" pitchFamily="49" charset="0"/>
              <a:buChar char="o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azbesztcement vezetékek aránya magas,</a:t>
            </a:r>
          </a:p>
          <a:p>
            <a:pPr marL="536575">
              <a:buFont typeface="Courier New" panose="02070309020205020404" pitchFamily="49" charset="0"/>
              <a:buChar char="o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vezetékek elöregedtek,</a:t>
            </a:r>
          </a:p>
          <a:p>
            <a:pPr marL="536575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lom bekötések cseréje szükséges,</a:t>
            </a:r>
          </a:p>
          <a:p>
            <a:pPr marL="536575">
              <a:buFont typeface="Courier New" panose="02070309020205020404" pitchFamily="49" charset="0"/>
              <a:buChar char="o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nyomásfokozás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intenzifikálása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Irányítástechnika elavult, hiányzik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Okos mérés elterjesztése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D704090B-961A-44EA-A9CF-7B3F7FDD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Ivóvíz-rendszerek állapota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998517-3434-4A4D-A553-FBB981B5E310}"/>
              </a:ext>
            </a:extLst>
          </p:cNvPr>
          <p:cNvGrpSpPr/>
          <p:nvPr/>
        </p:nvGrpSpPr>
        <p:grpSpPr>
          <a:xfrm>
            <a:off x="4830134" y="2078814"/>
            <a:ext cx="7112227" cy="3068419"/>
            <a:chOff x="-177982" y="11113"/>
            <a:chExt cx="8536841" cy="275173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7DF4906B-4A0E-4AA3-B866-9A2274A33D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8850058"/>
                </p:ext>
              </p:extLst>
            </p:nvPr>
          </p:nvGraphicFramePr>
          <p:xfrm>
            <a:off x="-177982" y="11113"/>
            <a:ext cx="4620616" cy="2743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EA145D12-2664-43BC-918A-61327EC284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70958479"/>
                </p:ext>
              </p:extLst>
            </p:nvPr>
          </p:nvGraphicFramePr>
          <p:xfrm>
            <a:off x="4442634" y="19652"/>
            <a:ext cx="39162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C3B493-F50C-4ABA-A4E3-FB3F18E27766}"/>
              </a:ext>
            </a:extLst>
          </p:cNvPr>
          <p:cNvSpPr txBox="1"/>
          <p:nvPr/>
        </p:nvSpPr>
        <p:spPr>
          <a:xfrm>
            <a:off x="6210301" y="1667799"/>
            <a:ext cx="5143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/>
              <a:t>Az országos ivóvízhálózat anyag és kor szerinti megoszlása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27577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015D21-7A68-43FF-AD93-41204F113B8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Diagram 6">
            <a:extLst>
              <a:ext uri="{FF2B5EF4-FFF2-40B4-BE49-F238E27FC236}">
                <a16:creationId xmlns:a16="http://schemas.microsoft.com/office/drawing/2014/main" id="{00000000-0008-0000-1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111455"/>
              </p:ext>
            </p:extLst>
          </p:nvPr>
        </p:nvGraphicFramePr>
        <p:xfrm>
          <a:off x="449580" y="1293779"/>
          <a:ext cx="5085457" cy="401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BA80274-53B6-43D5-AB8B-BBA1CAE2F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626770"/>
              </p:ext>
            </p:extLst>
          </p:nvPr>
        </p:nvGraphicFramePr>
        <p:xfrm>
          <a:off x="6021421" y="1293779"/>
          <a:ext cx="5862400" cy="380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23410AA7-98EA-4600-ADDB-FDA10052DA19}"/>
              </a:ext>
            </a:extLst>
          </p:cNvPr>
          <p:cNvSpPr txBox="1">
            <a:spLocks/>
          </p:cNvSpPr>
          <p:nvPr/>
        </p:nvSpPr>
        <p:spPr>
          <a:xfrm>
            <a:off x="2230192" y="422856"/>
            <a:ext cx="8193770" cy="65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000" b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Ivóvíz-rendszerek állapota</a:t>
            </a:r>
            <a:endParaRPr lang="hu-HU" sz="3000" b="1" dirty="0">
              <a:solidFill>
                <a:srgbClr val="0D97D5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6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Szennyvíz-rendszerek állapota</a:t>
            </a:r>
            <a:endParaRPr lang="hu-HU" sz="3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0432B2-DA1F-4148-B3E3-A3CCD632FEA1}"/>
              </a:ext>
            </a:extLst>
          </p:cNvPr>
          <p:cNvGrpSpPr/>
          <p:nvPr/>
        </p:nvGrpSpPr>
        <p:grpSpPr>
          <a:xfrm>
            <a:off x="4601183" y="1877438"/>
            <a:ext cx="7385812" cy="3103123"/>
            <a:chOff x="-82798" y="4976"/>
            <a:chExt cx="8281344" cy="2743200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E4495334-5363-456E-A4EE-92E10094BC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3828967"/>
                </p:ext>
              </p:extLst>
            </p:nvPr>
          </p:nvGraphicFramePr>
          <p:xfrm>
            <a:off x="-82798" y="11326"/>
            <a:ext cx="4577883" cy="2736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09930CF2-9E7D-4ADB-B3BB-5B8F20E0BD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2675471"/>
                </p:ext>
              </p:extLst>
            </p:nvPr>
          </p:nvGraphicFramePr>
          <p:xfrm>
            <a:off x="4337613" y="4976"/>
            <a:ext cx="3860933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7B0ED4-6AA2-4F08-82FF-C11B7E8C9E1F}"/>
              </a:ext>
            </a:extLst>
          </p:cNvPr>
          <p:cNvSpPr txBox="1">
            <a:spLocks/>
          </p:cNvSpPr>
          <p:nvPr/>
        </p:nvSpPr>
        <p:spPr>
          <a:xfrm>
            <a:off x="490803" y="1128407"/>
            <a:ext cx="4557852" cy="433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Csatornahálózat rekonstrukciója:</a:t>
            </a:r>
          </a:p>
          <a:p>
            <a:pPr marL="622300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PVC csövek cseréje</a:t>
            </a:r>
          </a:p>
          <a:p>
            <a:pPr marL="622300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átemelők felújítása </a:t>
            </a:r>
          </a:p>
          <a:p>
            <a:pPr marL="622300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egyesített rendszerek szétválasztása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Szennyvíztisztító telepek energia-hatékonyságának javítása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Szennyvíztisztítás fejlesztése:</a:t>
            </a:r>
          </a:p>
          <a:p>
            <a:pPr marL="622300" indent="-261938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szigorodó határértékek</a:t>
            </a:r>
          </a:p>
          <a:p>
            <a:pPr marL="622300" indent="-261938">
              <a:buFont typeface="Courier New" panose="02070309020205020404" pitchFamily="49" charset="0"/>
              <a:buChar char="o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2000 LE alatti települések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Irányítástechnika fejlesztése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Megújuló energiatermelés (biogáz, napelem)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Szennyvíziszap-kihelyezés megoldása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Szemléletformálás, „csatorna etikett”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FAF9A-9625-4CD6-B399-A2ABA2BCBD68}"/>
              </a:ext>
            </a:extLst>
          </p:cNvPr>
          <p:cNvSpPr txBox="1"/>
          <p:nvPr/>
        </p:nvSpPr>
        <p:spPr>
          <a:xfrm>
            <a:off x="6059541" y="1646729"/>
            <a:ext cx="5143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/>
              <a:t>Az országos szennyvízhálózat anyag és kor szerinti megoszlása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3507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Szennyvíz-rendszerek állapota</a:t>
            </a:r>
            <a:endParaRPr lang="hu-HU" sz="3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BE8873-697F-4C67-9BF0-CFA97D8D0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237662"/>
              </p:ext>
            </p:extLst>
          </p:nvPr>
        </p:nvGraphicFramePr>
        <p:xfrm>
          <a:off x="6021420" y="1608709"/>
          <a:ext cx="5948145" cy="344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1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848439"/>
              </p:ext>
            </p:extLst>
          </p:nvPr>
        </p:nvGraphicFramePr>
        <p:xfrm>
          <a:off x="222434" y="1608709"/>
          <a:ext cx="5458519" cy="380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76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Munkavállalók</a:t>
            </a:r>
            <a:endParaRPr lang="hu-HU" sz="3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B31D8A-3738-4BB4-8C20-7B18B1774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070276"/>
              </p:ext>
            </p:extLst>
          </p:nvPr>
        </p:nvGraphicFramePr>
        <p:xfrm>
          <a:off x="740226" y="1201361"/>
          <a:ext cx="5125553" cy="206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6C54A4B-0665-4239-ACBE-E10A57A88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32543"/>
              </p:ext>
            </p:extLst>
          </p:nvPr>
        </p:nvGraphicFramePr>
        <p:xfrm>
          <a:off x="1192275" y="3399818"/>
          <a:ext cx="3817471" cy="226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649121A6-86CB-4756-A830-8E9B38503C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716669"/>
              </p:ext>
            </p:extLst>
          </p:nvPr>
        </p:nvGraphicFramePr>
        <p:xfrm>
          <a:off x="6096000" y="1220868"/>
          <a:ext cx="5580929" cy="43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222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Munkaerőhiány</a:t>
            </a:r>
            <a:endParaRPr lang="hu-HU" sz="3000" dirty="0"/>
          </a:p>
        </p:txBody>
      </p:sp>
      <p:grpSp>
        <p:nvGrpSpPr>
          <p:cNvPr id="17" name="Csoportba foglalás 9">
            <a:extLst>
              <a:ext uri="{FF2B5EF4-FFF2-40B4-BE49-F238E27FC236}">
                <a16:creationId xmlns:a16="http://schemas.microsoft.com/office/drawing/2014/main" id="{16585CA7-1AC9-4D2F-8935-F5C4E653A77B}"/>
              </a:ext>
            </a:extLst>
          </p:cNvPr>
          <p:cNvGrpSpPr/>
          <p:nvPr/>
        </p:nvGrpSpPr>
        <p:grpSpPr>
          <a:xfrm>
            <a:off x="1113099" y="1517515"/>
            <a:ext cx="9965802" cy="4095272"/>
            <a:chOff x="0" y="0"/>
            <a:chExt cx="7353300" cy="3027971"/>
          </a:xfrm>
        </p:grpSpPr>
        <p:graphicFrame>
          <p:nvGraphicFramePr>
            <p:cNvPr id="18" name="Diagram 6">
              <a:extLst>
                <a:ext uri="{FF2B5EF4-FFF2-40B4-BE49-F238E27FC236}">
                  <a16:creationId xmlns:a16="http://schemas.microsoft.com/office/drawing/2014/main" id="{E210C4F3-79CA-4504-A022-6EF3F73AA9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32634148"/>
                </p:ext>
              </p:extLst>
            </p:nvPr>
          </p:nvGraphicFramePr>
          <p:xfrm>
            <a:off x="3550920" y="2910"/>
            <a:ext cx="3802380" cy="2472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Diagram 3">
              <a:extLst>
                <a:ext uri="{FF2B5EF4-FFF2-40B4-BE49-F238E27FC236}">
                  <a16:creationId xmlns:a16="http://schemas.microsoft.com/office/drawing/2014/main" id="{06CDA494-B5B0-44A9-83C8-BA34A64FE1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943570"/>
                </p:ext>
              </p:extLst>
            </p:nvPr>
          </p:nvGraphicFramePr>
          <p:xfrm>
            <a:off x="0" y="18149"/>
            <a:ext cx="5768340" cy="3009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0" name="Csoportba foglalás 8">
              <a:extLst>
                <a:ext uri="{FF2B5EF4-FFF2-40B4-BE49-F238E27FC236}">
                  <a16:creationId xmlns:a16="http://schemas.microsoft.com/office/drawing/2014/main" id="{BEA99F7A-A2F2-4ED4-A41E-56EDE8608388}"/>
                </a:ext>
              </a:extLst>
            </p:cNvPr>
            <p:cNvGrpSpPr/>
            <p:nvPr/>
          </p:nvGrpSpPr>
          <p:grpSpPr>
            <a:xfrm>
              <a:off x="2166620" y="0"/>
              <a:ext cx="4376420" cy="2477894"/>
              <a:chOff x="2166620" y="0"/>
              <a:chExt cx="4376420" cy="2477894"/>
            </a:xfrm>
          </p:grpSpPr>
          <p:graphicFrame>
            <p:nvGraphicFramePr>
              <p:cNvPr id="21" name="Diagram 5">
                <a:extLst>
                  <a:ext uri="{FF2B5EF4-FFF2-40B4-BE49-F238E27FC236}">
                    <a16:creationId xmlns:a16="http://schemas.microsoft.com/office/drawing/2014/main" id="{74753E66-B5C9-495A-B475-B7E5A6D3F2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79920796"/>
                  </p:ext>
                </p:extLst>
              </p:nvPr>
            </p:nvGraphicFramePr>
            <p:xfrm>
              <a:off x="2344420" y="0"/>
              <a:ext cx="4198620" cy="24778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2" name="Jobbra nyíl 7">
                <a:extLst>
                  <a:ext uri="{FF2B5EF4-FFF2-40B4-BE49-F238E27FC236}">
                    <a16:creationId xmlns:a16="http://schemas.microsoft.com/office/drawing/2014/main" id="{B5C3D93F-A541-4A75-88CF-B021E43EE50E}"/>
                  </a:ext>
                </a:extLst>
              </p:cNvPr>
              <p:cNvSpPr/>
              <p:nvPr/>
            </p:nvSpPr>
            <p:spPr>
              <a:xfrm>
                <a:off x="2166620" y="999015"/>
                <a:ext cx="457200" cy="944880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hu-HU" sz="11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579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Stagnáló bevételek, növekvő </a:t>
            </a:r>
            <a:r>
              <a:rPr lang="hu-HU" sz="30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terhek</a:t>
            </a:r>
            <a:endParaRPr lang="hu-HU" sz="3000" dirty="0"/>
          </a:p>
        </p:txBody>
      </p:sp>
      <p:graphicFrame>
        <p:nvGraphicFramePr>
          <p:cNvPr id="7" name="Diagram 1">
            <a:extLst>
              <a:ext uri="{FF2B5EF4-FFF2-40B4-BE49-F238E27FC236}">
                <a16:creationId xmlns:a16="http://schemas.microsoft.com/office/drawing/2014/main" id="{CCC76E83-7A66-49DC-AA3A-E60E82FE6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235785"/>
              </p:ext>
            </p:extLst>
          </p:nvPr>
        </p:nvGraphicFramePr>
        <p:xfrm>
          <a:off x="864995" y="1039843"/>
          <a:ext cx="10210801" cy="453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27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Aránytalan közműadó</a:t>
            </a:r>
            <a:endParaRPr lang="hu-HU" sz="3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85F8C48-1FF4-4C5F-87C3-2D1050DBF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13246"/>
              </p:ext>
            </p:extLst>
          </p:nvPr>
        </p:nvGraphicFramePr>
        <p:xfrm>
          <a:off x="171451" y="922114"/>
          <a:ext cx="11785198" cy="464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670A2BB-BDB7-4BE0-8027-1CDC3371E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052672"/>
              </p:ext>
            </p:extLst>
          </p:nvPr>
        </p:nvGraphicFramePr>
        <p:xfrm>
          <a:off x="2992876" y="1439693"/>
          <a:ext cx="6005209" cy="403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Szolgáltatás Üzemi Eredménye</a:t>
            </a:r>
            <a:endParaRPr lang="hu-HU" sz="3000" dirty="0"/>
          </a:p>
        </p:txBody>
      </p:sp>
      <p:graphicFrame>
        <p:nvGraphicFramePr>
          <p:cNvPr id="10" name="Diagram 2">
            <a:extLst>
              <a:ext uri="{FF2B5EF4-FFF2-40B4-BE49-F238E27FC236}">
                <a16:creationId xmlns:a16="http://schemas.microsoft.com/office/drawing/2014/main" id="{CF27DFBA-E30E-41E7-BA5E-31F14F1C1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23095"/>
              </p:ext>
            </p:extLst>
          </p:nvPr>
        </p:nvGraphicFramePr>
        <p:xfrm>
          <a:off x="4387174" y="1177046"/>
          <a:ext cx="7907742" cy="430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F01E6-A6E3-4132-96CC-ADECC773AC2F}"/>
              </a:ext>
            </a:extLst>
          </p:cNvPr>
          <p:cNvSpPr txBox="1">
            <a:spLocks/>
          </p:cNvSpPr>
          <p:nvPr/>
        </p:nvSpPr>
        <p:spPr>
          <a:xfrm>
            <a:off x="490802" y="1128407"/>
            <a:ext cx="3672636" cy="433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2019. évben 25 cégnél volt veszteséges az alaptevékenység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8 cég 100 M Ft alatti eredményt ért el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D3E5AD-5512-468E-BC81-08AD28F5A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153724"/>
              </p:ext>
            </p:extLst>
          </p:nvPr>
        </p:nvGraphicFramePr>
        <p:xfrm>
          <a:off x="524848" y="2558374"/>
          <a:ext cx="3750458" cy="260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757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Halmozódó veszteségek</a:t>
            </a:r>
            <a:endParaRPr lang="hu-HU" sz="3000" dirty="0"/>
          </a:p>
        </p:txBody>
      </p:sp>
      <p:graphicFrame>
        <p:nvGraphicFramePr>
          <p:cNvPr id="11" name="Diagram 2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873811"/>
              </p:ext>
            </p:extLst>
          </p:nvPr>
        </p:nvGraphicFramePr>
        <p:xfrm>
          <a:off x="1653701" y="1099227"/>
          <a:ext cx="9373414" cy="40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2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1" cy="651659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MaVíz-</a:t>
            </a:r>
            <a:r>
              <a:rPr lang="hu-HU" sz="3000" b="1" dirty="0" err="1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ról</a:t>
            </a:r>
            <a:endParaRPr lang="hu-HU" sz="3000" b="1" dirty="0">
              <a:solidFill>
                <a:srgbClr val="0D97D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32507" y="1186048"/>
            <a:ext cx="10284339" cy="540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570"/>
                </a:solidFill>
              </a:rPr>
              <a:t>A Magyar Víziközmű Szövetség a hazai víziközmű-szektor független szakmai, érdekképviseleti szervezete</a:t>
            </a:r>
            <a:endParaRPr lang="en-US" sz="1700" dirty="0">
              <a:solidFill>
                <a:srgbClr val="00257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570"/>
                </a:solidFill>
              </a:rPr>
              <a:t>Alapítás éve: 1990</a:t>
            </a:r>
            <a:endParaRPr lang="en-US" sz="1700" dirty="0">
              <a:solidFill>
                <a:srgbClr val="00257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570"/>
                </a:solidFill>
              </a:rPr>
              <a:t>Több mint 160 tagszervezet</a:t>
            </a:r>
            <a:endParaRPr lang="en-US" sz="1700" dirty="0">
              <a:solidFill>
                <a:srgbClr val="00257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570"/>
                </a:solidFill>
              </a:rPr>
              <a:t>Tagsági formák:</a:t>
            </a:r>
            <a:endParaRPr lang="en-US" sz="1700" dirty="0">
              <a:solidFill>
                <a:srgbClr val="00257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Üzemeltető tagság (ivóvíz és csatornaszolgáltatók)</a:t>
            </a:r>
            <a:endParaRPr lang="en-US" sz="1700" dirty="0">
              <a:solidFill>
                <a:srgbClr val="00257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Vízipari tagság (ipari beszállítók)</a:t>
            </a:r>
            <a:endParaRPr lang="en-US" sz="1700" dirty="0">
              <a:solidFill>
                <a:srgbClr val="00257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Támogató tagság (oktatási intézmények)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570"/>
                </a:solidFill>
              </a:rPr>
              <a:t>Tevékenység:</a:t>
            </a:r>
          </a:p>
          <a:p>
            <a:pPr marL="719138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Érdekképviselet, jogszabály-véleményezés</a:t>
            </a:r>
          </a:p>
          <a:p>
            <a:pPr marL="719138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Szakmai rendezvények, információcsere</a:t>
            </a:r>
          </a:p>
          <a:p>
            <a:pPr marL="719138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Képzésszervezés, tudományos munka</a:t>
            </a:r>
          </a:p>
          <a:p>
            <a:pPr marL="719138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570"/>
                </a:solidFill>
              </a:rPr>
              <a:t>Szemléletformálás, PR</a:t>
            </a:r>
          </a:p>
          <a:p>
            <a:pPr marL="2286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700" dirty="0">
              <a:solidFill>
                <a:srgbClr val="002570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1B429D-6990-437C-BDAB-4AAB0680E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2" y="2591292"/>
            <a:ext cx="2488822" cy="23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9E25-5DBA-40FF-9319-08A64E10F0E4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F263FC2D-C41B-4496-A36F-6F8D0FC7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MaVíz javaslatok</a:t>
            </a:r>
            <a:endParaRPr lang="hu-HU" sz="30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6928BC-C89A-47E5-BA11-9982DD486B90}"/>
              </a:ext>
            </a:extLst>
          </p:cNvPr>
          <p:cNvSpPr txBox="1">
            <a:spLocks/>
          </p:cNvSpPr>
          <p:nvPr/>
        </p:nvSpPr>
        <p:spPr>
          <a:xfrm>
            <a:off x="490803" y="1035344"/>
            <a:ext cx="11182388" cy="433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A jogszabály szerinti díjtarifák megállapítása és a Miniszter általi kihirdetése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</a:rPr>
              <a:t>Közműadó eltörlése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ÁFA mértékének csökkentése változatlan végfelhasználói árak mellett (18%-</a:t>
            </a:r>
            <a:r>
              <a:rPr lang="hu-HU" sz="1800" dirty="0" err="1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ra</a:t>
            </a: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 történő csökkentés esetén ~23 Mrd Ft maradna a szolgáltatóknál)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Víziközmű Rekonstrukciós Alap összegének emelése és a szükséges felújítások transzparens támogatása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Minél magasabb összegű </a:t>
            </a:r>
            <a:r>
              <a:rPr lang="hu-HU" sz="180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európai uniós </a:t>
            </a:r>
            <a:r>
              <a:rPr lang="hu-HU" sz="1800" dirty="0">
                <a:solidFill>
                  <a:srgbClr val="000000"/>
                </a:solidFill>
                <a:latin typeface="Calibri" panose="020F0502020204030204" pitchFamily="34" charset="0"/>
                <a:ea typeface="Adobe Heiti Std R" pitchFamily="34" charset="-128"/>
                <a:cs typeface="Arial" pitchFamily="34" charset="0"/>
              </a:rPr>
              <a:t>fejlesztési pénz becsatornázása a víziközmű-szolgáltatásba a hálózati felújítások fejlesztésekkel együtt történő megvalósítása érdekében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FE88ECB-9CAA-42A1-B17A-1D507D1A1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870811"/>
              </p:ext>
            </p:extLst>
          </p:nvPr>
        </p:nvGraphicFramePr>
        <p:xfrm>
          <a:off x="836294" y="3200400"/>
          <a:ext cx="10864903" cy="258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A4EFAF5-610B-431D-948E-EA06C8BA1CA4}"/>
              </a:ext>
            </a:extLst>
          </p:cNvPr>
          <p:cNvSpPr/>
          <p:nvPr/>
        </p:nvSpPr>
        <p:spPr>
          <a:xfrm>
            <a:off x="11060349" y="3589506"/>
            <a:ext cx="505838" cy="132296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70473EDA-699A-46CB-95D8-3F5614AF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114" y="2308806"/>
            <a:ext cx="8193771" cy="65165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7367907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686002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víziközmű ágazat szabályozási keretei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1314" y="1006773"/>
            <a:ext cx="10376453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200" dirty="0">
                <a:solidFill>
                  <a:srgbClr val="002060"/>
                </a:solidFill>
              </a:rPr>
              <a:t>Főbb jogszabályok: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</a:rPr>
              <a:t>201/2001. (X. 25.) </a:t>
            </a:r>
            <a:r>
              <a:rPr lang="en-US" sz="2200" dirty="0" err="1">
                <a:solidFill>
                  <a:srgbClr val="002060"/>
                </a:solidFill>
              </a:rPr>
              <a:t>Korm</a:t>
            </a:r>
            <a:r>
              <a:rPr lang="en-US" sz="2200" dirty="0">
                <a:solidFill>
                  <a:srgbClr val="002060"/>
                </a:solidFill>
              </a:rPr>
              <a:t>. r</a:t>
            </a:r>
            <a:r>
              <a:rPr lang="hu-HU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az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ivóvíz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minőségi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követelményeiről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és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az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ellenőrzés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rendjéről</a:t>
            </a:r>
            <a:endParaRPr lang="en-US" sz="22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solidFill>
                  <a:srgbClr val="002060"/>
                </a:solidFill>
              </a:rPr>
              <a:t>2011. évi CCIX Tv. a víziközmű-szolgáltatásról + Vhr.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solidFill>
                  <a:srgbClr val="002060"/>
                </a:solidFill>
              </a:rPr>
              <a:t>2012. évi CLXVIII. Tv. a közművezetékek adójáról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200" dirty="0">
                <a:solidFill>
                  <a:srgbClr val="002060"/>
                </a:solidFill>
              </a:rPr>
              <a:t>2013. évi LIV. Tv. a rezsicsökkentések végrehajtásáról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600" dirty="0">
              <a:solidFill>
                <a:srgbClr val="00206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rgbClr val="002060"/>
                </a:solidFill>
                <a:cs typeface="Calibri"/>
              </a:rPr>
              <a:t>A tulajdonos </a:t>
            </a:r>
            <a:r>
              <a:rPr lang="hu-HU" sz="2200" b="1" dirty="0">
                <a:solidFill>
                  <a:srgbClr val="002060"/>
                </a:solidFill>
                <a:cs typeface="Calibri"/>
              </a:rPr>
              <a:t>helyi önkormányzatok 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a 2011-ben </a:t>
            </a:r>
            <a:r>
              <a:rPr lang="hu-HU" sz="2200" b="1" dirty="0">
                <a:solidFill>
                  <a:srgbClr val="002060"/>
                </a:solidFill>
                <a:cs typeface="Calibri"/>
              </a:rPr>
              <a:t>elveszítették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 díjmegállapító jogukat.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rgbClr val="002060"/>
                </a:solidFill>
                <a:cs typeface="Calibri"/>
              </a:rPr>
              <a:t>Az állam a díjakat „</a:t>
            </a:r>
            <a:r>
              <a:rPr lang="hu-HU" sz="2200" b="1" dirty="0">
                <a:solidFill>
                  <a:srgbClr val="002060"/>
                </a:solidFill>
                <a:cs typeface="Calibri"/>
              </a:rPr>
              <a:t>befagyasztotta”, majd 10%-os rezsicsökkentést 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hajtott végre a lakossági tarifák esetében.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rgbClr val="002060"/>
                </a:solidFill>
                <a:cs typeface="Calibri"/>
              </a:rPr>
              <a:t>A </a:t>
            </a:r>
            <a:r>
              <a:rPr lang="hu-HU" sz="2200" b="1" dirty="0">
                <a:solidFill>
                  <a:srgbClr val="002060"/>
                </a:solidFill>
                <a:cs typeface="Calibri"/>
              </a:rPr>
              <a:t>Miniszter (ITM) rendelkezik a díjmegállapítás jogával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, az alkalmazandó díj mértékére a MEKH tesz minden évben javaslatot.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rgbClr val="002060"/>
                </a:solidFill>
                <a:cs typeface="Calibri"/>
              </a:rPr>
              <a:t>DE! A mai napig </a:t>
            </a:r>
            <a:r>
              <a:rPr lang="hu-HU" sz="2200" b="1" dirty="0">
                <a:solidFill>
                  <a:srgbClr val="002060"/>
                </a:solidFill>
                <a:cs typeface="Calibri"/>
              </a:rPr>
              <a:t>a Miniszter nem határozott meg új díjakat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, csupán a MEKH állapított meg átmeneti tarifákat ott, ahol újonnan került szolgáltatás bevezetésre.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2060"/>
                </a:solidFill>
                <a:cs typeface="Calibri"/>
              </a:rPr>
              <a:t>A 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korábbi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, 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decentralizált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díjmegállapítás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 "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örökségeként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" 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jelenleg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cs typeface="Calibri"/>
              </a:rPr>
              <a:t>több</a:t>
            </a:r>
            <a:r>
              <a:rPr lang="en-US" sz="2200" b="1" dirty="0">
                <a:solidFill>
                  <a:srgbClr val="002060"/>
                </a:solidFill>
                <a:cs typeface="Calibri"/>
              </a:rPr>
              <a:t> mint 10.000 </a:t>
            </a:r>
            <a:r>
              <a:rPr lang="en-US" sz="2200" b="1" dirty="0" err="1">
                <a:solidFill>
                  <a:srgbClr val="002060"/>
                </a:solidFill>
                <a:cs typeface="Calibri"/>
              </a:rPr>
              <a:t>különböző</a:t>
            </a:r>
            <a:r>
              <a:rPr lang="en-US" sz="22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cs typeface="Calibri"/>
              </a:rPr>
              <a:t>díj</a:t>
            </a:r>
            <a:r>
              <a:rPr lang="en-US" sz="2200" b="1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2200" dirty="0">
                <a:solidFill>
                  <a:srgbClr val="002060"/>
                </a:solidFill>
                <a:cs typeface="Calibri"/>
              </a:rPr>
              <a:t>van </a:t>
            </a:r>
            <a:r>
              <a:rPr lang="en-US" sz="2200" dirty="0" err="1">
                <a:solidFill>
                  <a:srgbClr val="002060"/>
                </a:solidFill>
                <a:cs typeface="Calibri"/>
              </a:rPr>
              <a:t>érvényben</a:t>
            </a:r>
            <a:r>
              <a:rPr lang="hu-HU" sz="2200" dirty="0">
                <a:solidFill>
                  <a:srgbClr val="002060"/>
                </a:solidFill>
                <a:cs typeface="Calibri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6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686002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hazai víziközmű ágazat keretei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1314" y="1127508"/>
            <a:ext cx="10376453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Üzemeltetési háttér:</a:t>
            </a:r>
            <a:endParaRPr lang="en-US" sz="1700" dirty="0">
              <a:solidFill>
                <a:srgbClr val="002060"/>
              </a:solidFill>
              <a:cs typeface="Calibri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Az ellátásért felelős az állam / helyi önkormányzat, amely kizárólagos tulajdonosa a víziközmű-eszközöknek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002060"/>
                </a:solidFill>
                <a:cs typeface="Calibri"/>
              </a:rPr>
              <a:t>Az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ellátásért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felelős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szerződést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köt</a:t>
            </a:r>
            <a:r>
              <a:rPr lang="hu-HU" sz="1700" dirty="0" err="1">
                <a:solidFill>
                  <a:srgbClr val="002060"/>
                </a:solidFill>
                <a:cs typeface="Calibri"/>
              </a:rPr>
              <a:t>ött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az engedéllyel rendelkező szolgáltató vállalattal (üzemeltetővel) a tulajdonában álló víziközmű-rendszerek üzemeltetésére (ivóvíz, szennyvíz)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 err="1">
                <a:solidFill>
                  <a:srgbClr val="002060"/>
                </a:solidFill>
                <a:cs typeface="Calibri"/>
              </a:rPr>
              <a:t>Háromfajta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szerződéstípus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 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létezik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:</a:t>
            </a:r>
          </a:p>
          <a:p>
            <a:pPr marL="808038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v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agyonkezelési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, </a:t>
            </a:r>
          </a:p>
          <a:p>
            <a:pPr marL="808038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k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oncessziós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, </a:t>
            </a:r>
          </a:p>
          <a:p>
            <a:pPr marL="808038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b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érleti-üzemeltetési</a:t>
            </a:r>
            <a:endParaRPr lang="hu-HU" sz="1700" dirty="0">
              <a:solidFill>
                <a:srgbClr val="002060"/>
              </a:solidFill>
              <a:cs typeface="Calibri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A szolgáltató vállalatok tulajdonosai is többségében az állam / helyi önkormányzatok (6 cégnél van magántulajdon)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Jelenleg 40 engedéllyel rendelkező víziközmű-szolgáltató működik (2 csak csatorna-szolgáltatást végez)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u-HU" sz="17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34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6191" y="5575459"/>
            <a:ext cx="7886700" cy="951471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077792" y="270456"/>
            <a:ext cx="8686002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hazai víziközmű-szolgáltatók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4643" y="923227"/>
            <a:ext cx="10646797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700" dirty="0">
              <a:solidFill>
                <a:srgbClr val="002060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Jelentős eltérések vannak a szolgáltatók között:</a:t>
            </a:r>
          </a:p>
          <a:p>
            <a:pPr marL="817563" indent="-285750"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Szolgáltatási terület mérete</a:t>
            </a:r>
          </a:p>
          <a:p>
            <a:pPr marL="817563" indent="-285750"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Geográfiai-szociális viszonyok (domborzat, vízminőség)</a:t>
            </a:r>
          </a:p>
          <a:p>
            <a:pPr marL="817563" indent="-285750"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Az üzemeltetett rendszerek műszaki állapota</a:t>
            </a:r>
          </a:p>
          <a:p>
            <a:pPr marL="817563" indent="-285750"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A befagyasztott díjstruktúra és díjmérték</a:t>
            </a:r>
          </a:p>
          <a:p>
            <a:pPr marL="817563" indent="-285750">
              <a:buFont typeface="Courier New" panose="02070309020205020404" pitchFamily="49" charset="0"/>
              <a:buChar char="o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Szabályozási feltételek (Pl.: visszapótlási kötelezettség)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7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en-US" sz="2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0D1B713-5E9A-42ED-8E76-E795D5F3B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71360"/>
              </p:ext>
            </p:extLst>
          </p:nvPr>
        </p:nvGraphicFramePr>
        <p:xfrm>
          <a:off x="7023378" y="1211920"/>
          <a:ext cx="4728600" cy="266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C5ADCE-8389-4D60-9587-2289DB2A4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"/>
              </p:ext>
            </p:extLst>
          </p:nvPr>
        </p:nvGraphicFramePr>
        <p:xfrm>
          <a:off x="1001486" y="3563930"/>
          <a:ext cx="10519954" cy="194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9969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96E4D56C-79AE-466E-BE57-85884DEA2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" t="5551" r="-9287" b="7129"/>
          <a:stretch/>
        </p:blipFill>
        <p:spPr>
          <a:xfrm>
            <a:off x="666750" y="304800"/>
            <a:ext cx="1172378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5CBA5E65-7029-4312-B74B-61B1A5BC6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111"/>
          <a:stretch/>
        </p:blipFill>
        <p:spPr>
          <a:xfrm>
            <a:off x="728662" y="231949"/>
            <a:ext cx="10734675" cy="66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015D21-7A68-43FF-AD93-41204F113B8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04" y="1149105"/>
            <a:ext cx="11210392" cy="45597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A hazai lakásállomány 82 %-ban van szennyvíz-csatorna, 95 %-ban közműves ivóvíz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3155 településből 2101 esetében működik közművesített szennyvíz-elvezetés (többnyire 2000 LE felettiek)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Ivóvízminőségjavító programok (</a:t>
            </a:r>
            <a:r>
              <a:rPr lang="hu-HU" sz="1700" dirty="0" err="1">
                <a:solidFill>
                  <a:srgbClr val="002060"/>
                </a:solidFill>
                <a:cs typeface="Calibri"/>
              </a:rPr>
              <a:t>As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, </a:t>
            </a:r>
            <a:r>
              <a:rPr lang="hu-HU" sz="1700">
                <a:solidFill>
                  <a:srgbClr val="002060"/>
                </a:solidFill>
                <a:cs typeface="Calibri"/>
              </a:rPr>
              <a:t>Mn, </a:t>
            </a:r>
            <a:r>
              <a:rPr lang="hu-HU" sz="1700" dirty="0" err="1">
                <a:solidFill>
                  <a:srgbClr val="002060"/>
                </a:solidFill>
                <a:cs typeface="Calibri"/>
              </a:rPr>
              <a:t>Fe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 mentesítés); javuló szennyvíztisztítás (814 telep), befogadó vizek védelme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Ügyfélkezelés kiemelkedő (2018. évi MEKH jelentés)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700" dirty="0">
              <a:solidFill>
                <a:srgbClr val="002060"/>
              </a:solidFill>
              <a:cs typeface="Calibri"/>
            </a:endParaRPr>
          </a:p>
          <a:p>
            <a:endParaRPr lang="hu-HU" sz="2400" dirty="0">
              <a:solidFill>
                <a:srgbClr val="000000"/>
              </a:solidFill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CF68E-9D7A-4FC8-B702-8553E70BBE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6544">
            <a:off x="2220371" y="2394663"/>
            <a:ext cx="1613861" cy="2336737"/>
          </a:xfrm>
          <a:prstGeom prst="rect">
            <a:avLst/>
          </a:prstGeom>
        </p:spPr>
      </p:pic>
      <p:graphicFrame>
        <p:nvGraphicFramePr>
          <p:cNvPr id="9" name="Diagram 3">
            <a:extLst>
              <a:ext uri="{FF2B5EF4-FFF2-40B4-BE49-F238E27FC236}">
                <a16:creationId xmlns:a16="http://schemas.microsoft.com/office/drawing/2014/main" id="{C7EC46B2-5903-46DF-806F-C92EC02CF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70927"/>
              </p:ext>
            </p:extLst>
          </p:nvPr>
        </p:nvGraphicFramePr>
        <p:xfrm>
          <a:off x="5448258" y="2548647"/>
          <a:ext cx="5750786" cy="2978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ím 1">
            <a:extLst>
              <a:ext uri="{FF2B5EF4-FFF2-40B4-BE49-F238E27FC236}">
                <a16:creationId xmlns:a16="http://schemas.microsoft.com/office/drawing/2014/main" id="{D704090B-961A-44EA-A9CF-7B3F7FDD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76" y="173720"/>
            <a:ext cx="9934448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Növekvő víziközmű-hálózat, minőségi szolgáltatás</a:t>
            </a:r>
          </a:p>
        </p:txBody>
      </p:sp>
      <p:graphicFrame>
        <p:nvGraphicFramePr>
          <p:cNvPr id="10" name="Diagram 3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838340"/>
              </p:ext>
            </p:extLst>
          </p:nvPr>
        </p:nvGraphicFramePr>
        <p:xfrm>
          <a:off x="490804" y="2618659"/>
          <a:ext cx="4645400" cy="29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633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C015D21-7A68-43FF-AD93-41204F113B8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04" y="1534628"/>
            <a:ext cx="11210392" cy="45597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Rekonstrukció hiánya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Szakképzett munkaerő utánpótlás hiánya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Likviditási gondok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Vagyonértékelés, vagyonvesztés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1700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FORRÁSHIÁNY! OKA: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Befagyasztott, rezsicsökkentett tarifák 2013 óta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Növekvő üzemeltetési költségek (munkabérek, energiaárak, anyagköltségek)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Közműadó, egyéb </a:t>
            </a:r>
            <a:r>
              <a:rPr lang="hu-HU" sz="1700" dirty="0" err="1">
                <a:solidFill>
                  <a:srgbClr val="002060"/>
                </a:solidFill>
                <a:cs typeface="Calibri"/>
              </a:rPr>
              <a:t>közterhek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 (MEKH felügyeleti díj, Energiaellátók jövedelemadója,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Vízkészlet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használati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rgbClr val="002060"/>
                </a:solidFill>
                <a:cs typeface="Calibri"/>
              </a:rPr>
              <a:t>járulék</a:t>
            </a:r>
            <a:r>
              <a:rPr lang="en-US" sz="1700" dirty="0">
                <a:solidFill>
                  <a:srgbClr val="002060"/>
                </a:solidFill>
                <a:cs typeface="Calibri"/>
              </a:rPr>
              <a:t> </a:t>
            </a:r>
            <a:r>
              <a:rPr lang="hu-HU" sz="1700" dirty="0">
                <a:solidFill>
                  <a:srgbClr val="002060"/>
                </a:solidFill>
                <a:cs typeface="Calibri"/>
              </a:rPr>
              <a:t>stb.)</a:t>
            </a:r>
            <a:endParaRPr lang="en-US" sz="1700" dirty="0">
              <a:solidFill>
                <a:srgbClr val="002060"/>
              </a:solidFill>
              <a:cs typeface="Calibri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hu-HU" sz="1700" dirty="0">
                <a:solidFill>
                  <a:srgbClr val="002060"/>
                </a:solidFill>
                <a:cs typeface="Calibri"/>
              </a:rPr>
              <a:t>Növekvő hibaelhárítási költségek</a:t>
            </a:r>
            <a:endParaRPr lang="en-US" sz="1700" dirty="0">
              <a:solidFill>
                <a:srgbClr val="002060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1700" dirty="0">
              <a:solidFill>
                <a:srgbClr val="002060"/>
              </a:solidFill>
              <a:cs typeface="Calibri"/>
            </a:endParaRPr>
          </a:p>
          <a:p>
            <a:endParaRPr lang="hu-HU" sz="2400" dirty="0">
              <a:solidFill>
                <a:srgbClr val="000000"/>
              </a:solidFill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D704090B-961A-44EA-A9CF-7B3F7FDD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792" y="270456"/>
            <a:ext cx="8193770" cy="651658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solidFill>
                  <a:srgbClr val="0D97D5"/>
                </a:solidFill>
                <a:latin typeface="+mn-lt"/>
                <a:cs typeface="Times New Roman" panose="02020603050405020304" pitchFamily="18" charset="0"/>
              </a:rPr>
              <a:t>A víziközmű-ágazat legjelentősebb kihívásai</a:t>
            </a:r>
          </a:p>
        </p:txBody>
      </p:sp>
      <p:grpSp>
        <p:nvGrpSpPr>
          <p:cNvPr id="7" name="Csoportba foglalás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pSpPr/>
          <p:nvPr/>
        </p:nvGrpSpPr>
        <p:grpSpPr>
          <a:xfrm>
            <a:off x="5418306" y="1172305"/>
            <a:ext cx="6527260" cy="2714625"/>
            <a:chOff x="0" y="0"/>
            <a:chExt cx="7248525" cy="2762250"/>
          </a:xfrm>
        </p:grpSpPr>
        <p:graphicFrame>
          <p:nvGraphicFramePr>
            <p:cNvPr id="8" name="Diagram 5">
              <a:extLst>
                <a:ext uri="{FF2B5EF4-FFF2-40B4-BE49-F238E27FC236}">
                  <a16:creationId xmlns:a16="http://schemas.microsoft.com/office/drawing/2014/main" id="{00000000-0008-0000-05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9377913"/>
                </p:ext>
              </p:extLst>
            </p:nvPr>
          </p:nvGraphicFramePr>
          <p:xfrm>
            <a:off x="0" y="0"/>
            <a:ext cx="390525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Diagram 6">
              <a:extLst>
                <a:ext uri="{FF2B5EF4-FFF2-40B4-BE49-F238E27FC236}">
                  <a16:creationId xmlns:a16="http://schemas.microsoft.com/office/drawing/2014/main" id="{00000000-0008-0000-0500-000004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44168598"/>
                </p:ext>
              </p:extLst>
            </p:nvPr>
          </p:nvGraphicFramePr>
          <p:xfrm>
            <a:off x="2088218" y="19050"/>
            <a:ext cx="516030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262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1035</Words>
  <Application>Microsoft Office PowerPoint</Application>
  <PresentationFormat>Widescreen</PresentationFormat>
  <Paragraphs>206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Office-téma</vt:lpstr>
      <vt:lpstr>PowerPoint Presentation</vt:lpstr>
      <vt:lpstr>A MaVíz-ról</vt:lpstr>
      <vt:lpstr>A víziközmű ágazat szabályozási keretei</vt:lpstr>
      <vt:lpstr>A hazai víziközmű ágazat keretei</vt:lpstr>
      <vt:lpstr>A hazai víziközmű-szolgáltatók</vt:lpstr>
      <vt:lpstr>PowerPoint Presentation</vt:lpstr>
      <vt:lpstr>PowerPoint Presentation</vt:lpstr>
      <vt:lpstr>Növekvő víziközmű-hálózat, minőségi szolgáltatás</vt:lpstr>
      <vt:lpstr>A víziközmű-ágazat legjelentősebb kihívásai</vt:lpstr>
      <vt:lpstr>Ivóvíz-rendszerek állapota</vt:lpstr>
      <vt:lpstr>PowerPoint Presentation</vt:lpstr>
      <vt:lpstr>Szennyvíz-rendszerek állapota</vt:lpstr>
      <vt:lpstr>Szennyvíz-rendszerek állapota</vt:lpstr>
      <vt:lpstr>Munkavállalók</vt:lpstr>
      <vt:lpstr>Munkaerőhiány</vt:lpstr>
      <vt:lpstr>Stagnáló bevételek, növekvő terhek</vt:lpstr>
      <vt:lpstr>Aránytalan közműadó</vt:lpstr>
      <vt:lpstr>Szolgáltatás Üzemi Eredménye</vt:lpstr>
      <vt:lpstr>Halmozódó veszteségek</vt:lpstr>
      <vt:lpstr>MaVíz javaslatok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Dávid</dc:creator>
  <cp:lastModifiedBy>Patkó Gergely</cp:lastModifiedBy>
  <cp:revision>94</cp:revision>
  <dcterms:created xsi:type="dcterms:W3CDTF">2017-12-04T13:36:06Z</dcterms:created>
  <dcterms:modified xsi:type="dcterms:W3CDTF">2020-09-23T11:55:34Z</dcterms:modified>
</cp:coreProperties>
</file>